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3" r:id="rId4"/>
    <p:sldId id="262" r:id="rId5"/>
    <p:sldId id="258" r:id="rId6"/>
    <p:sldId id="259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648" y="-1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4BE727-F102-49B3-89C5-C88071BBFE0A}" type="datetimeFigureOut">
              <a:rPr lang="fr-FR" smtClean="0"/>
              <a:t>16/07/2012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89C401-8F9C-4E96-9CA0-79E2422C681E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0060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32 participants</a:t>
            </a:r>
          </a:p>
          <a:p>
            <a:r>
              <a:rPr lang="fr-BE" dirty="0" smtClean="0"/>
              <a:t>Labor, </a:t>
            </a:r>
            <a:r>
              <a:rPr lang="fr-BE" dirty="0" err="1" smtClean="0"/>
              <a:t>industry</a:t>
            </a:r>
            <a:r>
              <a:rPr lang="fr-BE" dirty="0" smtClean="0"/>
              <a:t>, </a:t>
            </a:r>
            <a:r>
              <a:rPr lang="fr-BE" dirty="0" err="1" smtClean="0"/>
              <a:t>government</a:t>
            </a:r>
            <a:endParaRPr lang="fr-BE" dirty="0" smtClean="0"/>
          </a:p>
          <a:p>
            <a:r>
              <a:rPr lang="fr-BE" dirty="0" smtClean="0"/>
              <a:t>5 </a:t>
            </a:r>
            <a:r>
              <a:rPr lang="fr-BE" dirty="0" err="1" smtClean="0"/>
              <a:t>Presentations</a:t>
            </a:r>
            <a:r>
              <a:rPr lang="fr-BE" dirty="0" smtClean="0"/>
              <a:t> (1 US and 4 EU)</a:t>
            </a:r>
          </a:p>
          <a:p>
            <a:r>
              <a:rPr lang="fr-BE" dirty="0" smtClean="0"/>
              <a:t>Small group discussions</a:t>
            </a:r>
          </a:p>
          <a:p>
            <a:endParaRPr lang="fr-BE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9C401-8F9C-4E96-9CA0-79E2422C681E}" type="slidenum">
              <a:rPr lang="fr-BE" smtClean="0"/>
              <a:t>1</a:t>
            </a:fld>
            <a:endParaRPr lang="fr-B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Which industries growing faster?</a:t>
            </a:r>
            <a:endParaRPr lang="fr-BE" dirty="0" smtClean="0"/>
          </a:p>
          <a:p>
            <a:r>
              <a:rPr lang="en-US" dirty="0" smtClean="0"/>
              <a:t>Which occupations are most in demand?</a:t>
            </a:r>
            <a:endParaRPr lang="fr-BE" dirty="0" smtClean="0"/>
          </a:p>
          <a:p>
            <a:r>
              <a:rPr lang="en-US" dirty="0" smtClean="0"/>
              <a:t>What are the correct risks and hazards?</a:t>
            </a:r>
            <a:endParaRPr lang="fr-BE" dirty="0" smtClean="0"/>
          </a:p>
          <a:p>
            <a:r>
              <a:rPr lang="en-US" dirty="0" smtClean="0"/>
              <a:t>How do we avoid unintended consequences?</a:t>
            </a:r>
            <a:endParaRPr lang="fr-BE" dirty="0" smtClean="0"/>
          </a:p>
          <a:p>
            <a:r>
              <a:rPr lang="en-US" dirty="0" smtClean="0"/>
              <a:t>Are workers experiencing increased injuries and illnesses?</a:t>
            </a:r>
            <a:endParaRPr lang="fr-BE" dirty="0" smtClean="0"/>
          </a:p>
          <a:p>
            <a:r>
              <a:rPr lang="en-US" dirty="0" smtClean="0"/>
              <a:t> </a:t>
            </a:r>
            <a:endParaRPr lang="fr-BE" dirty="0" smtClean="0"/>
          </a:p>
          <a:p>
            <a:r>
              <a:rPr lang="en-US" dirty="0" smtClean="0"/>
              <a:t>What is one or two outcomes from this conference?</a:t>
            </a:r>
            <a:endParaRPr lang="fr-BE" dirty="0" smtClean="0"/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9C401-8F9C-4E96-9CA0-79E2422C681E}" type="slidenum">
              <a:rPr lang="fr-BE" smtClean="0"/>
              <a:t>3</a:t>
            </a:fld>
            <a:endParaRPr lang="fr-B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BE" dirty="0" err="1" smtClean="0"/>
              <a:t>What</a:t>
            </a:r>
            <a:r>
              <a:rPr lang="fr-BE" dirty="0" smtClean="0"/>
              <a:t> are </a:t>
            </a:r>
            <a:r>
              <a:rPr lang="fr-BE" dirty="0" err="1" smtClean="0"/>
              <a:t>risk</a:t>
            </a:r>
            <a:r>
              <a:rPr lang="fr-BE" dirty="0" smtClean="0"/>
              <a:t> management </a:t>
            </a:r>
            <a:r>
              <a:rPr lang="fr-BE" dirty="0" err="1" smtClean="0"/>
              <a:t>possiblities</a:t>
            </a:r>
            <a:r>
              <a:rPr lang="fr-BE" dirty="0" smtClean="0"/>
              <a:t>?</a:t>
            </a:r>
          </a:p>
          <a:p>
            <a:r>
              <a:rPr lang="fr-BE" dirty="0" err="1" smtClean="0"/>
              <a:t>What</a:t>
            </a:r>
            <a:r>
              <a:rPr lang="fr-BE" dirty="0" smtClean="0"/>
              <a:t> are </a:t>
            </a:r>
            <a:r>
              <a:rPr lang="fr-BE" dirty="0" err="1" smtClean="0"/>
              <a:t>regulatory</a:t>
            </a:r>
            <a:r>
              <a:rPr lang="fr-BE" dirty="0" smtClean="0"/>
              <a:t> </a:t>
            </a:r>
            <a:r>
              <a:rPr lang="fr-BE" dirty="0" err="1" smtClean="0"/>
              <a:t>qnd</a:t>
            </a:r>
            <a:r>
              <a:rPr lang="fr-BE" dirty="0" smtClean="0"/>
              <a:t> </a:t>
            </a:r>
            <a:r>
              <a:rPr lang="fr-BE" dirty="0" err="1" smtClean="0"/>
              <a:t>legislative</a:t>
            </a:r>
            <a:r>
              <a:rPr lang="fr-BE" dirty="0" smtClean="0"/>
              <a:t> </a:t>
            </a:r>
            <a:r>
              <a:rPr lang="fr-BE" dirty="0" err="1" smtClean="0"/>
              <a:t>frameworks</a:t>
            </a:r>
            <a:r>
              <a:rPr lang="fr-BE" dirty="0" smtClean="0"/>
              <a:t>?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9C401-8F9C-4E96-9CA0-79E2422C681E}" type="slidenum">
              <a:rPr lang="fr-BE" smtClean="0"/>
              <a:t>4</a:t>
            </a:fld>
            <a:endParaRPr lang="fr-B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New comers –solar panel companies installing on roofs (Not roofers)</a:t>
            </a:r>
            <a:endParaRPr lang="fr-BE" dirty="0" smtClean="0"/>
          </a:p>
          <a:p>
            <a:pPr lvl="1"/>
            <a:r>
              <a:rPr lang="en-US" dirty="0" smtClean="0"/>
              <a:t>Environmental entrepreneurs for protecting environment but do not consider health and safety risks to workers recyclables to products</a:t>
            </a:r>
            <a:endParaRPr lang="fr-BE" dirty="0" smtClean="0"/>
          </a:p>
          <a:p>
            <a:pPr lvl="1"/>
            <a:r>
              <a:rPr lang="en-US" dirty="0" smtClean="0"/>
              <a:t>New and inexperienced workers </a:t>
            </a:r>
            <a:endParaRPr lang="fr-BE" dirty="0" smtClean="0"/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9C401-8F9C-4E96-9CA0-79E2422C681E}" type="slidenum">
              <a:rPr lang="fr-BE" smtClean="0"/>
              <a:t>5</a:t>
            </a:fld>
            <a:endParaRPr lang="fr-B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E67EE-2F6C-42C3-9226-33624B83CBDF}" type="datetimeFigureOut">
              <a:rPr lang="fr-FR" smtClean="0"/>
              <a:t>16/07/2012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881BF-8904-4962-A011-CB1A550C5B6D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E67EE-2F6C-42C3-9226-33624B83CBDF}" type="datetimeFigureOut">
              <a:rPr lang="fr-FR" smtClean="0"/>
              <a:t>16/07/2012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881BF-8904-4962-A011-CB1A550C5B6D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E67EE-2F6C-42C3-9226-33624B83CBDF}" type="datetimeFigureOut">
              <a:rPr lang="fr-FR" smtClean="0"/>
              <a:t>16/07/2012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881BF-8904-4962-A011-CB1A550C5B6D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E67EE-2F6C-42C3-9226-33624B83CBDF}" type="datetimeFigureOut">
              <a:rPr lang="fr-FR" smtClean="0"/>
              <a:t>16/07/2012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881BF-8904-4962-A011-CB1A550C5B6D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E67EE-2F6C-42C3-9226-33624B83CBDF}" type="datetimeFigureOut">
              <a:rPr lang="fr-FR" smtClean="0"/>
              <a:t>16/07/2012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881BF-8904-4962-A011-CB1A550C5B6D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E67EE-2F6C-42C3-9226-33624B83CBDF}" type="datetimeFigureOut">
              <a:rPr lang="fr-FR" smtClean="0"/>
              <a:t>16/07/2012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881BF-8904-4962-A011-CB1A550C5B6D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E67EE-2F6C-42C3-9226-33624B83CBDF}" type="datetimeFigureOut">
              <a:rPr lang="fr-FR" smtClean="0"/>
              <a:t>16/07/2012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881BF-8904-4962-A011-CB1A550C5B6D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E67EE-2F6C-42C3-9226-33624B83CBDF}" type="datetimeFigureOut">
              <a:rPr lang="fr-FR" smtClean="0"/>
              <a:t>16/07/2012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881BF-8904-4962-A011-CB1A550C5B6D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E67EE-2F6C-42C3-9226-33624B83CBDF}" type="datetimeFigureOut">
              <a:rPr lang="fr-FR" smtClean="0"/>
              <a:t>16/07/2012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881BF-8904-4962-A011-CB1A550C5B6D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E67EE-2F6C-42C3-9226-33624B83CBDF}" type="datetimeFigureOut">
              <a:rPr lang="fr-FR" smtClean="0"/>
              <a:t>16/07/2012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881BF-8904-4962-A011-CB1A550C5B6D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E67EE-2F6C-42C3-9226-33624B83CBDF}" type="datetimeFigureOut">
              <a:rPr lang="fr-FR" smtClean="0"/>
              <a:t>16/07/2012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881BF-8904-4962-A011-CB1A550C5B6D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E67EE-2F6C-42C3-9226-33624B83CBDF}" type="datetimeFigureOut">
              <a:rPr lang="fr-FR" smtClean="0"/>
              <a:t>16/07/2012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881BF-8904-4962-A011-CB1A550C5B6D}" type="slidenum">
              <a:rPr lang="fr-BE" smtClean="0"/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smtClean="0"/>
              <a:t>OSH in the Green </a:t>
            </a:r>
            <a:r>
              <a:rPr lang="fr-BE" dirty="0" err="1" smtClean="0"/>
              <a:t>Economy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fr-BE" dirty="0" err="1" smtClean="0"/>
              <a:t>Definition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77500" lnSpcReduction="20000"/>
          </a:bodyPr>
          <a:lstStyle/>
          <a:p>
            <a:r>
              <a:rPr lang="fr-BE" dirty="0" smtClean="0"/>
              <a:t>United Nations </a:t>
            </a:r>
            <a:r>
              <a:rPr lang="fr-BE" dirty="0" err="1" smtClean="0"/>
              <a:t>Environmental</a:t>
            </a:r>
            <a:r>
              <a:rPr lang="fr-BE" dirty="0" smtClean="0"/>
              <a:t> Programme/ILO </a:t>
            </a:r>
            <a:r>
              <a:rPr lang="fr-BE" dirty="0" err="1" smtClean="0"/>
              <a:t>defines</a:t>
            </a:r>
            <a:r>
              <a:rPr lang="fr-BE" dirty="0" smtClean="0"/>
              <a:t> a green job as ¨</a:t>
            </a:r>
            <a:r>
              <a:rPr lang="fr-BE" dirty="0" err="1" smtClean="0"/>
              <a:t>work</a:t>
            </a:r>
            <a:r>
              <a:rPr lang="fr-BE" dirty="0" smtClean="0"/>
              <a:t> in agriculture; </a:t>
            </a:r>
            <a:r>
              <a:rPr lang="fr-BE" dirty="0" err="1" smtClean="0"/>
              <a:t>industry</a:t>
            </a:r>
            <a:r>
              <a:rPr lang="fr-BE" dirty="0" smtClean="0"/>
              <a:t> services </a:t>
            </a:r>
            <a:r>
              <a:rPr lang="fr-BE" dirty="0"/>
              <a:t>a</a:t>
            </a:r>
            <a:r>
              <a:rPr lang="fr-BE" dirty="0" smtClean="0"/>
              <a:t>nd administration </a:t>
            </a:r>
            <a:r>
              <a:rPr lang="fr-BE" dirty="0" err="1" smtClean="0"/>
              <a:t>that</a:t>
            </a:r>
            <a:r>
              <a:rPr lang="fr-BE" dirty="0" smtClean="0"/>
              <a:t> </a:t>
            </a:r>
            <a:r>
              <a:rPr lang="fr-BE" dirty="0" err="1" smtClean="0"/>
              <a:t>contributes</a:t>
            </a:r>
            <a:r>
              <a:rPr lang="fr-BE" dirty="0" smtClean="0"/>
              <a:t> to </a:t>
            </a:r>
            <a:r>
              <a:rPr lang="fr-BE" dirty="0" err="1" smtClean="0"/>
              <a:t>preserving</a:t>
            </a:r>
            <a:r>
              <a:rPr lang="fr-BE" dirty="0" smtClean="0"/>
              <a:t> or </a:t>
            </a:r>
            <a:r>
              <a:rPr lang="fr-BE" dirty="0" err="1" smtClean="0"/>
              <a:t>restoring</a:t>
            </a:r>
            <a:r>
              <a:rPr lang="fr-BE" dirty="0" smtClean="0"/>
              <a:t> the </a:t>
            </a:r>
            <a:r>
              <a:rPr lang="fr-BE" dirty="0" err="1" smtClean="0"/>
              <a:t>quality</a:t>
            </a:r>
            <a:r>
              <a:rPr lang="fr-BE" dirty="0" smtClean="0"/>
              <a:t> of the </a:t>
            </a:r>
            <a:r>
              <a:rPr lang="fr-BE" dirty="0" err="1" smtClean="0"/>
              <a:t>environment</a:t>
            </a:r>
            <a:r>
              <a:rPr lang="fr-BE" dirty="0" smtClean="0"/>
              <a:t>. </a:t>
            </a:r>
          </a:p>
          <a:p>
            <a:endParaRPr lang="fr-BE" dirty="0"/>
          </a:p>
          <a:p>
            <a:r>
              <a:rPr lang="fr-BE" dirty="0" smtClean="0"/>
              <a:t>In the </a:t>
            </a:r>
            <a:r>
              <a:rPr lang="fr-BE" dirty="0" err="1" smtClean="0"/>
              <a:t>context</a:t>
            </a:r>
            <a:r>
              <a:rPr lang="fr-BE" dirty="0" smtClean="0"/>
              <a:t> of </a:t>
            </a:r>
            <a:r>
              <a:rPr lang="fr-BE" dirty="0" smtClean="0"/>
              <a:t>OSH, the </a:t>
            </a:r>
            <a:r>
              <a:rPr lang="fr-BE" dirty="0" err="1" smtClean="0"/>
              <a:t>hazards</a:t>
            </a:r>
            <a:r>
              <a:rPr lang="fr-BE" dirty="0" smtClean="0"/>
              <a:t> are not unique. The green </a:t>
            </a:r>
            <a:r>
              <a:rPr lang="fr-BE" dirty="0" err="1" smtClean="0"/>
              <a:t>economy</a:t>
            </a:r>
            <a:r>
              <a:rPr lang="fr-BE" dirty="0" smtClean="0"/>
              <a:t> </a:t>
            </a:r>
            <a:r>
              <a:rPr lang="fr-BE" dirty="0" err="1" smtClean="0"/>
              <a:t>is</a:t>
            </a:r>
            <a:r>
              <a:rPr lang="fr-BE" dirty="0" smtClean="0"/>
              <a:t> </a:t>
            </a:r>
            <a:r>
              <a:rPr lang="fr-BE" dirty="0" err="1" smtClean="0"/>
              <a:t>characterized</a:t>
            </a:r>
            <a:r>
              <a:rPr lang="fr-BE" dirty="0" smtClean="0"/>
              <a:t> by a </a:t>
            </a:r>
            <a:r>
              <a:rPr lang="fr-BE" dirty="0" err="1" smtClean="0"/>
              <a:t>number</a:t>
            </a:r>
            <a:r>
              <a:rPr lang="fr-BE" dirty="0" smtClean="0"/>
              <a:t> of </a:t>
            </a:r>
            <a:r>
              <a:rPr lang="fr-BE" dirty="0" err="1" smtClean="0"/>
              <a:t>factors</a:t>
            </a:r>
            <a:r>
              <a:rPr lang="fr-BE" dirty="0" smtClean="0"/>
              <a:t> </a:t>
            </a:r>
            <a:r>
              <a:rPr lang="fr-BE" dirty="0" err="1" smtClean="0"/>
              <a:t>that</a:t>
            </a:r>
            <a:r>
              <a:rPr lang="fr-BE" dirty="0" smtClean="0"/>
              <a:t> </a:t>
            </a:r>
            <a:r>
              <a:rPr lang="fr-BE" dirty="0" err="1" smtClean="0"/>
              <a:t>need</a:t>
            </a:r>
            <a:r>
              <a:rPr lang="fr-BE" dirty="0" smtClean="0"/>
              <a:t> </a:t>
            </a:r>
            <a:r>
              <a:rPr lang="fr-BE" dirty="0" err="1" smtClean="0"/>
              <a:t>consideration</a:t>
            </a:r>
            <a:r>
              <a:rPr lang="fr-BE" dirty="0" smtClean="0"/>
              <a:t> </a:t>
            </a:r>
            <a:r>
              <a:rPr lang="fr-BE" dirty="0" err="1" smtClean="0"/>
              <a:t>from</a:t>
            </a:r>
            <a:r>
              <a:rPr lang="fr-BE" dirty="0" smtClean="0"/>
              <a:t> an OSH perspective:</a:t>
            </a:r>
          </a:p>
          <a:p>
            <a:pPr lvl="1"/>
            <a:r>
              <a:rPr lang="fr-BE" dirty="0" smtClean="0"/>
              <a:t>New technologies </a:t>
            </a:r>
            <a:r>
              <a:rPr lang="fr-BE" dirty="0" err="1" smtClean="0"/>
              <a:t>used</a:t>
            </a:r>
            <a:r>
              <a:rPr lang="fr-BE" dirty="0" smtClean="0"/>
              <a:t> in </a:t>
            </a:r>
            <a:r>
              <a:rPr lang="fr-BE" dirty="0" err="1" smtClean="0"/>
              <a:t>existing</a:t>
            </a:r>
            <a:r>
              <a:rPr lang="fr-BE" dirty="0" smtClean="0"/>
              <a:t> </a:t>
            </a:r>
            <a:r>
              <a:rPr lang="fr-BE" dirty="0" err="1" smtClean="0"/>
              <a:t>sectors</a:t>
            </a:r>
            <a:endParaRPr lang="fr-BE" dirty="0" smtClean="0"/>
          </a:p>
          <a:p>
            <a:pPr lvl="1"/>
            <a:r>
              <a:rPr lang="fr-BE" dirty="0" smtClean="0"/>
              <a:t>Speed of </a:t>
            </a:r>
            <a:r>
              <a:rPr lang="fr-BE" dirty="0" err="1" smtClean="0"/>
              <a:t>growth</a:t>
            </a:r>
            <a:endParaRPr lang="fr-BE" dirty="0" smtClean="0"/>
          </a:p>
          <a:p>
            <a:pPr lvl="1"/>
            <a:r>
              <a:rPr lang="fr-BE" dirty="0" smtClean="0"/>
              <a:t>New industries or </a:t>
            </a:r>
            <a:r>
              <a:rPr lang="fr-BE" dirty="0" err="1" smtClean="0"/>
              <a:t>workers</a:t>
            </a:r>
            <a:r>
              <a:rPr lang="fr-BE" dirty="0" smtClean="0"/>
              <a:t> </a:t>
            </a:r>
            <a:r>
              <a:rPr lang="fr-BE" dirty="0" err="1" smtClean="0"/>
              <a:t>entering</a:t>
            </a:r>
            <a:r>
              <a:rPr lang="fr-BE" dirty="0" smtClean="0"/>
              <a:t> the </a:t>
            </a:r>
            <a:r>
              <a:rPr lang="fr-BE" dirty="0" err="1" smtClean="0"/>
              <a:t>workforce</a:t>
            </a:r>
            <a:endParaRPr lang="fr-BE" dirty="0" smtClean="0"/>
          </a:p>
          <a:p>
            <a:pPr lvl="1"/>
            <a:r>
              <a:rPr lang="fr-BE" dirty="0" err="1" smtClean="0"/>
              <a:t>Scale</a:t>
            </a:r>
            <a:r>
              <a:rPr lang="fr-BE" dirty="0" smtClean="0"/>
              <a:t> of production and structures</a:t>
            </a:r>
          </a:p>
          <a:p>
            <a:pPr lvl="1"/>
            <a:r>
              <a:rPr lang="fr-BE" dirty="0" smtClean="0"/>
              <a:t>Balance in </a:t>
            </a:r>
            <a:r>
              <a:rPr lang="fr-BE" dirty="0" err="1" smtClean="0"/>
              <a:t>small</a:t>
            </a:r>
            <a:r>
              <a:rPr lang="fr-BE" dirty="0" smtClean="0"/>
              <a:t> businesses</a:t>
            </a:r>
          </a:p>
          <a:p>
            <a:pPr lvl="1"/>
            <a:r>
              <a:rPr lang="fr-BE" dirty="0" err="1" smtClean="0"/>
              <a:t>Growing</a:t>
            </a:r>
            <a:r>
              <a:rPr lang="fr-BE" dirty="0" smtClean="0"/>
              <a:t> use of </a:t>
            </a:r>
            <a:r>
              <a:rPr lang="fr-BE" dirty="0" err="1" smtClean="0"/>
              <a:t>contracted</a:t>
            </a:r>
            <a:r>
              <a:rPr lang="fr-BE" dirty="0" smtClean="0"/>
              <a:t> </a:t>
            </a:r>
            <a:r>
              <a:rPr lang="fr-BE" dirty="0" err="1" smtClean="0"/>
              <a:t>work</a:t>
            </a:r>
            <a:endParaRPr lang="fr-BE" dirty="0" smtClean="0"/>
          </a:p>
          <a:p>
            <a:pPr lvl="1"/>
            <a:endParaRPr lang="fr-BE" dirty="0"/>
          </a:p>
          <a:p>
            <a:pPr lvl="1"/>
            <a:endParaRPr lang="fr-BE" dirty="0" smtClean="0"/>
          </a:p>
          <a:p>
            <a:endParaRPr lang="fr-BE" dirty="0"/>
          </a:p>
          <a:p>
            <a:endParaRPr lang="fr-BE" dirty="0" err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Key </a:t>
            </a:r>
            <a:r>
              <a:rPr lang="fr-BE" dirty="0" err="1" smtClean="0"/>
              <a:t>sectors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72098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dirty="0" smtClean="0"/>
              <a:t>Renewable energy</a:t>
            </a:r>
          </a:p>
          <a:p>
            <a:pPr lvl="1"/>
            <a:r>
              <a:rPr lang="en-US" dirty="0" smtClean="0"/>
              <a:t>Wind, solar, and biomass</a:t>
            </a:r>
          </a:p>
          <a:p>
            <a:pPr lvl="1"/>
            <a:r>
              <a:rPr lang="en-US" dirty="0" smtClean="0"/>
              <a:t>Future: wave and tidal</a:t>
            </a:r>
            <a:endParaRPr lang="fr-BE" dirty="0"/>
          </a:p>
          <a:p>
            <a:r>
              <a:rPr lang="en-US" dirty="0" smtClean="0"/>
              <a:t>Waste management</a:t>
            </a:r>
            <a:endParaRPr lang="fr-BE" dirty="0" smtClean="0"/>
          </a:p>
          <a:p>
            <a:pPr lvl="1"/>
            <a:r>
              <a:rPr lang="en-US" dirty="0" smtClean="0"/>
              <a:t>Recycling-may </a:t>
            </a:r>
            <a:r>
              <a:rPr lang="en-US" dirty="0"/>
              <a:t>be biggest and also has significant </a:t>
            </a:r>
            <a:r>
              <a:rPr lang="en-US" dirty="0" smtClean="0"/>
              <a:t>changes</a:t>
            </a:r>
          </a:p>
          <a:p>
            <a:pPr lvl="1"/>
            <a:r>
              <a:rPr lang="en-US" dirty="0" smtClean="0"/>
              <a:t>Composting</a:t>
            </a:r>
          </a:p>
          <a:p>
            <a:pPr lvl="1"/>
            <a:r>
              <a:rPr lang="en-US" dirty="0" smtClean="0"/>
              <a:t>Reuse</a:t>
            </a:r>
          </a:p>
          <a:p>
            <a:pPr lvl="1"/>
            <a:r>
              <a:rPr lang="en-US" dirty="0" smtClean="0"/>
              <a:t>Reclamation </a:t>
            </a:r>
          </a:p>
          <a:p>
            <a:pPr lvl="1"/>
            <a:r>
              <a:rPr lang="en-US" dirty="0" smtClean="0"/>
              <a:t>Transport in waste management</a:t>
            </a:r>
          </a:p>
          <a:p>
            <a:r>
              <a:rPr lang="en-US" dirty="0" smtClean="0"/>
              <a:t>Energy efficient buildings</a:t>
            </a:r>
            <a:endParaRPr lang="fr-BE" dirty="0"/>
          </a:p>
          <a:p>
            <a:pPr lvl="0"/>
            <a:r>
              <a:rPr lang="en-US" dirty="0" smtClean="0"/>
              <a:t>Country dependent</a:t>
            </a:r>
            <a:endParaRPr lang="fr-BE" dirty="0" smtClean="0"/>
          </a:p>
          <a:p>
            <a:pPr lvl="1"/>
            <a:r>
              <a:rPr lang="en-US" dirty="0" smtClean="0"/>
              <a:t>Environmental constraints</a:t>
            </a:r>
          </a:p>
          <a:p>
            <a:pPr lvl="1"/>
            <a:r>
              <a:rPr lang="en-US" dirty="0" smtClean="0"/>
              <a:t>Policies influence the growth-need to contact sectors in each country to understand growth</a:t>
            </a:r>
            <a:endParaRPr lang="fr-BE" dirty="0" smtClean="0"/>
          </a:p>
          <a:p>
            <a:pPr lvl="0"/>
            <a:endParaRPr lang="fr-BE" dirty="0"/>
          </a:p>
          <a:p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Risk</a:t>
            </a:r>
            <a:r>
              <a:rPr lang="fr-BE" dirty="0" smtClean="0"/>
              <a:t> Management </a:t>
            </a:r>
            <a:r>
              <a:rPr lang="fr-BE" dirty="0" err="1" smtClean="0"/>
              <a:t>Approach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643578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Apply traditional approaches to risk management in green industries</a:t>
            </a:r>
          </a:p>
          <a:p>
            <a:pPr lvl="1"/>
            <a:r>
              <a:rPr lang="en-US" dirty="0" smtClean="0"/>
              <a:t>Comprehensive and meaningful risk assessment</a:t>
            </a:r>
          </a:p>
          <a:p>
            <a:pPr lvl="1"/>
            <a:r>
              <a:rPr lang="en-US" dirty="0" smtClean="0"/>
              <a:t>Prevention through design</a:t>
            </a:r>
          </a:p>
          <a:p>
            <a:r>
              <a:rPr lang="en-US" dirty="0" smtClean="0"/>
              <a:t>Integrate OSH </a:t>
            </a:r>
            <a:r>
              <a:rPr lang="en-US" dirty="0"/>
              <a:t>a</a:t>
            </a:r>
            <a:r>
              <a:rPr lang="en-US" dirty="0" smtClean="0"/>
              <a:t>nd environmental risks through management systems approach</a:t>
            </a:r>
          </a:p>
          <a:p>
            <a:r>
              <a:rPr lang="fr-BE" dirty="0" err="1" smtClean="0"/>
              <a:t>Promote</a:t>
            </a:r>
            <a:r>
              <a:rPr lang="fr-BE" dirty="0" smtClean="0"/>
              <a:t> information and </a:t>
            </a:r>
            <a:r>
              <a:rPr lang="fr-BE" dirty="0" err="1" smtClean="0"/>
              <a:t>awareness</a:t>
            </a:r>
            <a:endParaRPr lang="fr-BE" dirty="0" smtClean="0"/>
          </a:p>
          <a:p>
            <a:pPr lvl="1"/>
            <a:r>
              <a:rPr lang="fr-BE" dirty="0" err="1" smtClean="0"/>
              <a:t>Taking</a:t>
            </a:r>
            <a:r>
              <a:rPr lang="fr-BE" dirty="0" smtClean="0"/>
              <a:t> </a:t>
            </a:r>
            <a:r>
              <a:rPr lang="fr-BE" dirty="0" err="1" smtClean="0"/>
              <a:t>into</a:t>
            </a:r>
            <a:r>
              <a:rPr lang="fr-BE" dirty="0" smtClean="0"/>
              <a:t> </a:t>
            </a:r>
            <a:r>
              <a:rPr lang="fr-BE" dirty="0" err="1" smtClean="0"/>
              <a:t>account</a:t>
            </a:r>
            <a:r>
              <a:rPr lang="fr-BE" dirty="0" smtClean="0"/>
              <a:t> </a:t>
            </a:r>
            <a:r>
              <a:rPr lang="fr-BE" dirty="0" err="1" smtClean="0"/>
              <a:t>existing</a:t>
            </a:r>
            <a:r>
              <a:rPr lang="fr-BE" dirty="0" smtClean="0"/>
              <a:t> </a:t>
            </a:r>
            <a:r>
              <a:rPr lang="fr-BE" dirty="0" err="1" smtClean="0"/>
              <a:t>sectors</a:t>
            </a:r>
            <a:r>
              <a:rPr lang="fr-BE" dirty="0" smtClean="0"/>
              <a:t> </a:t>
            </a:r>
            <a:r>
              <a:rPr lang="fr-BE" dirty="0" err="1" smtClean="0"/>
              <a:t>where</a:t>
            </a:r>
            <a:r>
              <a:rPr lang="fr-BE" dirty="0" smtClean="0"/>
              <a:t> </a:t>
            </a:r>
            <a:r>
              <a:rPr lang="fr-BE" dirty="0" err="1" smtClean="0"/>
              <a:t>it</a:t>
            </a:r>
            <a:r>
              <a:rPr lang="fr-BE" dirty="0" smtClean="0"/>
              <a:t> </a:t>
            </a:r>
            <a:r>
              <a:rPr lang="fr-BE" dirty="0" err="1" smtClean="0"/>
              <a:t>is</a:t>
            </a:r>
            <a:r>
              <a:rPr lang="fr-BE" dirty="0" smtClean="0"/>
              <a:t> </a:t>
            </a:r>
            <a:r>
              <a:rPr lang="fr-BE" dirty="0" err="1" smtClean="0"/>
              <a:t>applied</a:t>
            </a:r>
            <a:endParaRPr lang="fr-BE" dirty="0" smtClean="0"/>
          </a:p>
          <a:p>
            <a:pPr lvl="1"/>
            <a:r>
              <a:rPr lang="fr-BE" dirty="0" smtClean="0"/>
              <a:t>In  format </a:t>
            </a:r>
            <a:r>
              <a:rPr lang="fr-BE" dirty="0" err="1" smtClean="0"/>
              <a:t>that</a:t>
            </a:r>
            <a:r>
              <a:rPr lang="fr-BE" dirty="0" smtClean="0"/>
              <a:t> </a:t>
            </a:r>
            <a:r>
              <a:rPr lang="fr-BE" dirty="0" err="1" smtClean="0"/>
              <a:t>is</a:t>
            </a:r>
            <a:r>
              <a:rPr lang="fr-BE" dirty="0" smtClean="0"/>
              <a:t> effective; </a:t>
            </a:r>
            <a:r>
              <a:rPr lang="fr-BE" dirty="0" err="1" smtClean="0"/>
              <a:t>comprehensive</a:t>
            </a:r>
            <a:r>
              <a:rPr lang="fr-BE" dirty="0" smtClean="0"/>
              <a:t>; </a:t>
            </a:r>
            <a:r>
              <a:rPr lang="fr-BE" dirty="0" err="1" smtClean="0"/>
              <a:t>specific</a:t>
            </a:r>
            <a:r>
              <a:rPr lang="fr-BE" dirty="0" smtClean="0"/>
              <a:t>; </a:t>
            </a:r>
            <a:r>
              <a:rPr lang="fr-BE" dirty="0"/>
              <a:t>a</a:t>
            </a:r>
            <a:r>
              <a:rPr lang="fr-BE" dirty="0" smtClean="0"/>
              <a:t>nd </a:t>
            </a:r>
            <a:r>
              <a:rPr lang="fr-BE" dirty="0" smtClean="0"/>
              <a:t>job </a:t>
            </a:r>
            <a:r>
              <a:rPr lang="fr-BE" dirty="0" err="1" smtClean="0"/>
              <a:t>related</a:t>
            </a:r>
            <a:endParaRPr lang="fr-BE" dirty="0" smtClean="0"/>
          </a:p>
          <a:p>
            <a:pPr lvl="1"/>
            <a:r>
              <a:rPr lang="fr-BE" dirty="0" smtClean="0"/>
              <a:t>SME; micro; </a:t>
            </a:r>
            <a:r>
              <a:rPr lang="fr-BE" dirty="0" err="1" smtClean="0"/>
              <a:t>subcontractors</a:t>
            </a:r>
            <a:r>
              <a:rPr lang="fr-BE" dirty="0" smtClean="0"/>
              <a:t> </a:t>
            </a:r>
          </a:p>
          <a:p>
            <a:endParaRPr lang="en-US" dirty="0" smtClean="0"/>
          </a:p>
          <a:p>
            <a:endParaRPr lang="fr-BE" dirty="0"/>
          </a:p>
          <a:p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Regulation</a:t>
            </a:r>
            <a:r>
              <a:rPr lang="fr-BE" dirty="0" smtClean="0"/>
              <a:t> and </a:t>
            </a:r>
            <a:r>
              <a:rPr lang="fr-BE" dirty="0" err="1"/>
              <a:t>L</a:t>
            </a:r>
            <a:r>
              <a:rPr lang="fr-BE" dirty="0" err="1" smtClean="0"/>
              <a:t>egislation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Regulatory frameworks exist and there is no </a:t>
            </a:r>
            <a:r>
              <a:rPr lang="en-US" dirty="0"/>
              <a:t>need for special regulations, however, </a:t>
            </a:r>
            <a:r>
              <a:rPr lang="en-US" dirty="0" smtClean="0"/>
              <a:t>need to monitor as </a:t>
            </a:r>
            <a:r>
              <a:rPr lang="en-US" dirty="0"/>
              <a:t>new elements </a:t>
            </a:r>
            <a:r>
              <a:rPr lang="en-US" dirty="0" smtClean="0"/>
              <a:t>emerge</a:t>
            </a:r>
            <a:endParaRPr lang="fr-BE" dirty="0"/>
          </a:p>
          <a:p>
            <a:r>
              <a:rPr lang="en-US" dirty="0" smtClean="0"/>
              <a:t>Need </a:t>
            </a:r>
            <a:r>
              <a:rPr lang="en-US" dirty="0"/>
              <a:t>education and awareness about regulations</a:t>
            </a:r>
            <a:endParaRPr lang="fr-BE" dirty="0"/>
          </a:p>
          <a:p>
            <a:r>
              <a:rPr lang="en-US" dirty="0" smtClean="0"/>
              <a:t>Need </a:t>
            </a:r>
            <a:r>
              <a:rPr lang="en-US" dirty="0"/>
              <a:t>to implement policies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Outcome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92500" lnSpcReduction="10000"/>
          </a:bodyPr>
          <a:lstStyle/>
          <a:p>
            <a:r>
              <a:rPr lang="fr-BE" dirty="0" smtClean="0"/>
              <a:t>The group </a:t>
            </a:r>
            <a:r>
              <a:rPr lang="fr-BE" dirty="0" err="1" smtClean="0"/>
              <a:t>acknowledged</a:t>
            </a:r>
            <a:r>
              <a:rPr lang="fr-BE" dirty="0" smtClean="0"/>
              <a:t> the </a:t>
            </a:r>
            <a:r>
              <a:rPr lang="fr-BE" dirty="0" err="1" smtClean="0"/>
              <a:t>strength</a:t>
            </a:r>
            <a:r>
              <a:rPr lang="fr-BE" dirty="0" smtClean="0"/>
              <a:t> of the EU </a:t>
            </a:r>
            <a:r>
              <a:rPr lang="fr-BE" dirty="0" err="1" smtClean="0"/>
              <a:t>risk</a:t>
            </a:r>
            <a:r>
              <a:rPr lang="fr-BE" dirty="0" smtClean="0"/>
              <a:t> </a:t>
            </a:r>
            <a:r>
              <a:rPr lang="fr-BE" dirty="0" err="1" smtClean="0"/>
              <a:t>assessment</a:t>
            </a:r>
            <a:r>
              <a:rPr lang="fr-BE" dirty="0" smtClean="0"/>
              <a:t> </a:t>
            </a:r>
            <a:r>
              <a:rPr lang="fr-BE" dirty="0" err="1" smtClean="0"/>
              <a:t>process</a:t>
            </a:r>
            <a:r>
              <a:rPr lang="fr-BE" dirty="0" smtClean="0"/>
              <a:t> and </a:t>
            </a:r>
            <a:r>
              <a:rPr lang="fr-BE" dirty="0" err="1" smtClean="0"/>
              <a:t>recommend</a:t>
            </a:r>
            <a:r>
              <a:rPr lang="fr-BE" dirty="0" smtClean="0"/>
              <a:t>  </a:t>
            </a:r>
            <a:r>
              <a:rPr lang="fr-BE" dirty="0" err="1" smtClean="0"/>
              <a:t>that</a:t>
            </a:r>
            <a:r>
              <a:rPr lang="fr-BE" dirty="0" smtClean="0"/>
              <a:t> </a:t>
            </a:r>
            <a:r>
              <a:rPr lang="fr-BE" dirty="0" err="1" smtClean="0"/>
              <a:t>it</a:t>
            </a:r>
            <a:r>
              <a:rPr lang="fr-BE" dirty="0" smtClean="0"/>
              <a:t> </a:t>
            </a:r>
            <a:r>
              <a:rPr lang="fr-BE" dirty="0" err="1" smtClean="0"/>
              <a:t>be</a:t>
            </a:r>
            <a:r>
              <a:rPr lang="fr-BE" dirty="0" smtClean="0"/>
              <a:t> </a:t>
            </a:r>
            <a:r>
              <a:rPr lang="fr-BE" dirty="0" err="1" smtClean="0"/>
              <a:t>adopted</a:t>
            </a:r>
            <a:r>
              <a:rPr lang="fr-BE" dirty="0" smtClean="0"/>
              <a:t> in the US to </a:t>
            </a:r>
            <a:r>
              <a:rPr lang="fr-BE" dirty="0" err="1" smtClean="0"/>
              <a:t>effectively</a:t>
            </a:r>
            <a:r>
              <a:rPr lang="fr-BE" dirty="0" smtClean="0"/>
              <a:t> </a:t>
            </a:r>
            <a:r>
              <a:rPr lang="fr-BE" dirty="0" err="1" smtClean="0"/>
              <a:t>tackle</a:t>
            </a:r>
            <a:r>
              <a:rPr lang="fr-BE" dirty="0" smtClean="0"/>
              <a:t> the OSH challenges in the green </a:t>
            </a:r>
            <a:r>
              <a:rPr lang="fr-BE" dirty="0" err="1" smtClean="0"/>
              <a:t>economy</a:t>
            </a:r>
            <a:endParaRPr lang="fr-BE" dirty="0" smtClean="0"/>
          </a:p>
          <a:p>
            <a:r>
              <a:rPr lang="en-US" dirty="0" smtClean="0"/>
              <a:t>Future collaboration in developing tools and guidance for addressing hazards in the green economy with consideration on improving knowledge and responsibilities</a:t>
            </a:r>
            <a:endParaRPr lang="fr-BE" dirty="0"/>
          </a:p>
          <a:p>
            <a:pPr lvl="0"/>
            <a:r>
              <a:rPr lang="en-US" dirty="0" smtClean="0"/>
              <a:t>Strengthen </a:t>
            </a:r>
            <a:r>
              <a:rPr lang="en-US" dirty="0"/>
              <a:t>relationship and approaches</a:t>
            </a:r>
            <a:endParaRPr lang="fr-BE" dirty="0"/>
          </a:p>
          <a:p>
            <a:pPr lvl="0"/>
            <a:r>
              <a:rPr lang="en-US" dirty="0" smtClean="0"/>
              <a:t>Future collaboration for collecting </a:t>
            </a:r>
            <a:r>
              <a:rPr lang="en-US" smtClean="0"/>
              <a:t>and sharing data</a:t>
            </a:r>
            <a:endParaRPr lang="fr-B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351</Words>
  <Application>Microsoft Office PowerPoint</Application>
  <PresentationFormat>On-screen Show (4:3)</PresentationFormat>
  <Paragraphs>66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Thème Office</vt:lpstr>
      <vt:lpstr>OSH in the Green Economy</vt:lpstr>
      <vt:lpstr>Definition</vt:lpstr>
      <vt:lpstr>Key sectors</vt:lpstr>
      <vt:lpstr>Risk Management Approach</vt:lpstr>
      <vt:lpstr>Regulation and Legislation</vt:lpstr>
      <vt:lpstr>Outcome</vt:lpstr>
    </vt:vector>
  </TitlesOfParts>
  <Company>Sweet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ADIE</dc:creator>
  <cp:lastModifiedBy>Kanth, Sanji - OSHA</cp:lastModifiedBy>
  <cp:revision>23</cp:revision>
  <dcterms:created xsi:type="dcterms:W3CDTF">2012-07-13T08:52:19Z</dcterms:created>
  <dcterms:modified xsi:type="dcterms:W3CDTF">2012-07-16T17:03:14Z</dcterms:modified>
</cp:coreProperties>
</file>