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6" r:id="rId19"/>
    <p:sldId id="293"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6B3"/>
    <a:srgbClr val="ADCB37"/>
    <a:srgbClr val="C4D93F"/>
    <a:srgbClr val="383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99" autoAdjust="0"/>
  </p:normalViewPr>
  <p:slideViewPr>
    <p:cSldViewPr snapToGrid="0" showGuides="1">
      <p:cViewPr varScale="1">
        <p:scale>
          <a:sx n="69" d="100"/>
          <a:sy n="69" d="100"/>
        </p:scale>
        <p:origin x="360" y="48"/>
      </p:cViewPr>
      <p:guideLst>
        <p:guide orient="horz" pos="2154"/>
        <p:guide pos="2880"/>
      </p:guideLst>
    </p:cSldViewPr>
  </p:slideViewPr>
  <p:notesTextViewPr>
    <p:cViewPr>
      <p:scale>
        <a:sx n="1" d="1"/>
        <a:sy n="1" d="1"/>
      </p:scale>
      <p:origin x="0" y="-9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C9CD2-2889-4E87-BA1B-BC477E4F1DAB}" type="datetimeFigureOut">
              <a:rPr lang="en-US" smtClean="0"/>
              <a:t>6/2/2015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1F47F-2548-4047-9425-B4CF6220AD12}" type="slidenum">
              <a:rPr lang="en-US" smtClean="0"/>
              <a:t>‹#›</a:t>
            </a:fld>
            <a:endParaRPr lang="en-US"/>
          </a:p>
        </p:txBody>
      </p:sp>
    </p:spTree>
    <p:extLst>
      <p:ext uri="{BB962C8B-B14F-4D97-AF65-F5344CB8AC3E}">
        <p14:creationId xmlns:p14="http://schemas.microsoft.com/office/powerpoint/2010/main" val="13901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a:t>
            </a:r>
            <a:r>
              <a:rPr lang="en-US" baseline="0" dirty="0" smtClean="0"/>
              <a:t> I would like to present data collected during a systematic review of literature to answer the question “Can control banding be useful to ensure adequate controls for safe handling of nanomaterials?” </a:t>
            </a:r>
            <a:endParaRPr lang="en-US" dirty="0" smtClean="0"/>
          </a:p>
          <a:p>
            <a:endParaRPr lang="en-US" dirty="0"/>
          </a:p>
        </p:txBody>
      </p:sp>
      <p:sp>
        <p:nvSpPr>
          <p:cNvPr id="4" name="Slide Number Placeholder 3"/>
          <p:cNvSpPr>
            <a:spLocks noGrp="1"/>
          </p:cNvSpPr>
          <p:nvPr>
            <p:ph type="sldNum" sz="quarter" idx="10"/>
          </p:nvPr>
        </p:nvSpPr>
        <p:spPr/>
        <p:txBody>
          <a:bodyPr/>
          <a:lstStyle/>
          <a:p>
            <a:fld id="{F491F47F-2548-4047-9425-B4CF6220AD12}" type="slidenum">
              <a:rPr lang="en-US" smtClean="0"/>
              <a:t>1</a:t>
            </a:fld>
            <a:endParaRPr lang="en-US"/>
          </a:p>
        </p:txBody>
      </p:sp>
    </p:spTree>
    <p:extLst>
      <p:ext uri="{BB962C8B-B14F-4D97-AF65-F5344CB8AC3E}">
        <p14:creationId xmlns:p14="http://schemas.microsoft.com/office/powerpoint/2010/main" val="318064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this systematic review was performed for the WHO, NIOSH followed</a:t>
            </a:r>
            <a:r>
              <a:rPr lang="en-US" sz="1200" baseline="0" dirty="0" smtClean="0"/>
              <a:t> terms of reference as defined by WHO. As this was the case we were required to use</a:t>
            </a:r>
            <a:r>
              <a:rPr lang="en-US" sz="1200" dirty="0" smtClean="0"/>
              <a:t> the Preferred Reporting Items for Systematic Reviews and Meta-Analyses (or PRISMA) method</a:t>
            </a:r>
            <a:r>
              <a:rPr lang="en-US" sz="1200" baseline="0" dirty="0" smtClean="0"/>
              <a:t> for this systematic review.</a:t>
            </a:r>
          </a:p>
          <a:p>
            <a:r>
              <a:rPr lang="en-US" sz="1200" baseline="0" dirty="0" smtClean="0"/>
              <a:t>A total of two review authors were involved in the evaluation of this question. After discussion of the question, we determined that studies</a:t>
            </a:r>
            <a:r>
              <a:rPr lang="en-US" baseline="0" dirty="0" smtClean="0"/>
              <a:t> that applied control banding methods to the use/handling of nanomaterials would provide the answer. Based on this question, we worked to determine database searches that would provide literature that would address our question.</a:t>
            </a:r>
          </a:p>
          <a:p>
            <a:r>
              <a:rPr lang="en-US" sz="1200" baseline="0" dirty="0" smtClean="0"/>
              <a:t>Our literature database search was performed on July 29, 2013 and spanned 16 different databases. An example of the search terms used for PubMed is listed here, but there is a complete list of the different  search terms used specific to each database that is NOT shown.</a:t>
            </a:r>
          </a:p>
          <a:p>
            <a:r>
              <a:rPr lang="en-US" dirty="0" smtClean="0"/>
              <a:t>After a complete list of literature was obtained, the review</a:t>
            </a:r>
            <a:r>
              <a:rPr lang="en-US" baseline="0" dirty="0" smtClean="0"/>
              <a:t> process began. At each step of the process, the two independent reviewers performed each step and documentation was kept as to why particular records were included or excluded. Both for title and full article review, records were excluded if they were a not a peer-reviewed article or if they did not apply control banding methods specifically to nanomaterials. All reasons for exclusion were documented.. </a:t>
            </a:r>
            <a:endParaRPr lang="en-US" baseline="0" dirty="0" smtClean="0"/>
          </a:p>
        </p:txBody>
      </p:sp>
      <p:sp>
        <p:nvSpPr>
          <p:cNvPr id="4" name="Slide Number Placeholder 3"/>
          <p:cNvSpPr>
            <a:spLocks noGrp="1"/>
          </p:cNvSpPr>
          <p:nvPr>
            <p:ph type="sldNum" sz="quarter" idx="10"/>
          </p:nvPr>
        </p:nvSpPr>
        <p:spPr/>
        <p:txBody>
          <a:bodyPr/>
          <a:lstStyle/>
          <a:p>
            <a:fld id="{95656466-CFAF-4DAA-82BF-8E5118F6C4D7}" type="slidenum">
              <a:rPr lang="en-US" smtClean="0"/>
              <a:t>10</a:t>
            </a:fld>
            <a:endParaRPr lang="en-US" dirty="0"/>
          </a:p>
        </p:txBody>
      </p:sp>
    </p:spTree>
    <p:extLst>
      <p:ext uri="{BB962C8B-B14F-4D97-AF65-F5344CB8AC3E}">
        <p14:creationId xmlns:p14="http://schemas.microsoft.com/office/powerpoint/2010/main" val="4170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PRISMA flow diagram showing our documented study selection process. </a:t>
            </a:r>
          </a:p>
          <a:p>
            <a:r>
              <a:rPr lang="en-US" dirty="0" smtClean="0"/>
              <a:t>As you can see, we started with over 200 records and</a:t>
            </a:r>
            <a:r>
              <a:rPr lang="en-US" baseline="0" dirty="0" smtClean="0"/>
              <a:t> through the PRISMA process, we identified a total of 2 studies that applied control banding methods to the handling and use of nanomaterials.</a:t>
            </a:r>
            <a:endParaRPr lang="en-US" dirty="0" smtClean="0"/>
          </a:p>
          <a:p>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11</a:t>
            </a:fld>
            <a:endParaRPr lang="en-US" dirty="0"/>
          </a:p>
        </p:txBody>
      </p:sp>
    </p:spTree>
    <p:extLst>
      <p:ext uri="{BB962C8B-B14F-4D97-AF65-F5344CB8AC3E}">
        <p14:creationId xmlns:p14="http://schemas.microsoft.com/office/powerpoint/2010/main" val="258792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relevant articles were identified, MINORS was used to determine the quality of the studies and GRADE was used to evaluate the overall quality of the evidence.</a:t>
            </a:r>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12</a:t>
            </a:fld>
            <a:endParaRPr lang="en-US" dirty="0"/>
          </a:p>
        </p:txBody>
      </p:sp>
    </p:spTree>
    <p:extLst>
      <p:ext uri="{BB962C8B-B14F-4D97-AF65-F5344CB8AC3E}">
        <p14:creationId xmlns:p14="http://schemas.microsoft.com/office/powerpoint/2010/main" val="429021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two studies that</a:t>
            </a:r>
            <a:r>
              <a:rPr lang="en-US" baseline="0" dirty="0" smtClean="0"/>
              <a:t> applied control banding methods to nanomaterial exposures, both made use of the CB nanotool. These studies compared the recommended engineering control results of the CB nanotool evaluation with those of an experienced industrial hygienist. This slide shows some of the specifics of the CB nanotool method.</a:t>
            </a:r>
          </a:p>
          <a:p>
            <a:r>
              <a:rPr lang="en-US" baseline="0" dirty="0" smtClean="0"/>
              <a:t>As you can see, it is a point-based method. The user answers a series of questions and each answer provides a certain number of points. Two different categories are scored: one that is based on the characteristics of the </a:t>
            </a:r>
            <a:r>
              <a:rPr lang="en-US" baseline="0" dirty="0" err="1" smtClean="0"/>
              <a:t>nano</a:t>
            </a:r>
            <a:r>
              <a:rPr lang="en-US" baseline="0" dirty="0" smtClean="0"/>
              <a:t> and parent material and the other is based on the extent which an employee may be exposed to the material.</a:t>
            </a:r>
            <a:endParaRPr lang="en-US" dirty="0"/>
          </a:p>
        </p:txBody>
      </p:sp>
      <p:sp>
        <p:nvSpPr>
          <p:cNvPr id="4" name="Slide Number Placeholder 3"/>
          <p:cNvSpPr>
            <a:spLocks noGrp="1"/>
          </p:cNvSpPr>
          <p:nvPr>
            <p:ph type="sldNum" sz="quarter" idx="10"/>
          </p:nvPr>
        </p:nvSpPr>
        <p:spPr/>
        <p:txBody>
          <a:bodyPr/>
          <a:lstStyle/>
          <a:p>
            <a:fld id="{35E98DE7-D174-4B06-B4B3-C2D488F5D15C}" type="slidenum">
              <a:rPr lang="en-US" smtClean="0"/>
              <a:pPr/>
              <a:t>13</a:t>
            </a:fld>
            <a:endParaRPr lang="en-US"/>
          </a:p>
        </p:txBody>
      </p:sp>
    </p:spTree>
    <p:extLst>
      <p:ext uri="{BB962C8B-B14F-4D97-AF65-F5344CB8AC3E}">
        <p14:creationId xmlns:p14="http://schemas.microsoft.com/office/powerpoint/2010/main" val="141067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scores from each category are then used within this matrix to indicate the risk level (one through four) which then corresponds to a recommended control.</a:t>
            </a:r>
            <a:endParaRPr lang="en-US" dirty="0"/>
          </a:p>
        </p:txBody>
      </p:sp>
      <p:sp>
        <p:nvSpPr>
          <p:cNvPr id="4" name="Slide Number Placeholder 3"/>
          <p:cNvSpPr>
            <a:spLocks noGrp="1"/>
          </p:cNvSpPr>
          <p:nvPr>
            <p:ph type="sldNum" sz="quarter" idx="10"/>
          </p:nvPr>
        </p:nvSpPr>
        <p:spPr/>
        <p:txBody>
          <a:bodyPr/>
          <a:lstStyle/>
          <a:p>
            <a:fld id="{35E98DE7-D174-4B06-B4B3-C2D488F5D15C}" type="slidenum">
              <a:rPr lang="en-US" smtClean="0"/>
              <a:pPr/>
              <a:t>14</a:t>
            </a:fld>
            <a:endParaRPr lang="en-US"/>
          </a:p>
        </p:txBody>
      </p:sp>
    </p:spTree>
    <p:extLst>
      <p:ext uri="{BB962C8B-B14F-4D97-AF65-F5344CB8AC3E}">
        <p14:creationId xmlns:p14="http://schemas.microsoft.com/office/powerpoint/2010/main" val="1607912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two studies identified, there were a total of 32 tasks evaluated. </a:t>
            </a:r>
          </a:p>
          <a:p>
            <a:r>
              <a:rPr lang="en-US" dirty="0" smtClean="0"/>
              <a:t>This</a:t>
            </a:r>
            <a:r>
              <a:rPr lang="en-US" baseline="0" dirty="0" smtClean="0"/>
              <a:t> table summarizes the results of all tasks within the studies. It indicates the number of task engineering controls that were consistent with what was recommended by the CB nanotool.</a:t>
            </a:r>
          </a:p>
          <a:p>
            <a:r>
              <a:rPr lang="en-US" baseline="0" dirty="0" smtClean="0"/>
              <a:t>Based on the data in this table, 19 out of 32 tasks already had adequate controls </a:t>
            </a:r>
          </a:p>
          <a:p>
            <a:r>
              <a:rPr lang="en-US" baseline="0" dirty="0" smtClean="0"/>
              <a:t>		    9 tasks needed control upgrades</a:t>
            </a:r>
          </a:p>
          <a:p>
            <a:r>
              <a:rPr lang="en-US" baseline="0" dirty="0" smtClean="0"/>
              <a:t>		    and in 4 tasks the current controls exceeded what was recommended by the CB nanotool</a:t>
            </a:r>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15</a:t>
            </a:fld>
            <a:endParaRPr lang="en-US" dirty="0"/>
          </a:p>
        </p:txBody>
      </p:sp>
    </p:spTree>
    <p:extLst>
      <p:ext uri="{BB962C8B-B14F-4D97-AF65-F5344CB8AC3E}">
        <p14:creationId xmlns:p14="http://schemas.microsoft.com/office/powerpoint/2010/main" val="592251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all 32 job activities are consolidated into four categories, differences in exposure controls recommended using professional judgement by the industrial hygienist and those recommended using CB Nanotool can be compared. For example when you look at this table you can see where use of the CB Nanotool appears to recommend a conservative exposure control when handling nanomaterial waste – indicated here by a high “percent to upgrade”.</a:t>
            </a:r>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16</a:t>
            </a:fld>
            <a:endParaRPr lang="en-US" dirty="0"/>
          </a:p>
        </p:txBody>
      </p:sp>
    </p:spTree>
    <p:extLst>
      <p:ext uri="{BB962C8B-B14F-4D97-AF65-F5344CB8AC3E}">
        <p14:creationId xmlns:p14="http://schemas.microsoft.com/office/powerpoint/2010/main" val="1026316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indicated earlier, both MINORS and GRADE were used to evaluate the quality of the evidence and the risk of bias in this systematic review. </a:t>
            </a:r>
          </a:p>
          <a:p>
            <a:r>
              <a:rPr lang="en-US" baseline="0" dirty="0" smtClean="0"/>
              <a:t>Here you see results for the M</a:t>
            </a:r>
            <a:r>
              <a:rPr lang="en-US" sz="1200" kern="1200" baseline="0" dirty="0" smtClean="0">
                <a:solidFill>
                  <a:schemeClr val="tx1"/>
                </a:solidFill>
                <a:effectLst/>
                <a:latin typeface="+mn-lt"/>
                <a:ea typeface="+mn-ea"/>
                <a:cs typeface="+mn-cs"/>
              </a:rPr>
              <a:t>INORS method for only one study.</a:t>
            </a:r>
            <a:r>
              <a:rPr lang="en-US" baseline="0" dirty="0" smtClean="0"/>
              <a:t> Each study was scored based on the 8 different criteria listed in this table. The total </a:t>
            </a:r>
            <a:r>
              <a:rPr lang="en-US" sz="1200" b="0" i="0" u="none" strike="noStrike" kern="1200" baseline="0" dirty="0" smtClean="0">
                <a:solidFill>
                  <a:schemeClr val="tx1"/>
                </a:solidFill>
                <a:latin typeface="+mn-lt"/>
                <a:ea typeface="+mn-ea"/>
                <a:cs typeface="+mn-cs"/>
              </a:rPr>
              <a:t>evidence criteria scores were consistent between the two studies with both achieving a total score of 8 out of a possible 16. This score indicates that both of the studies were at a high risk of bias for determining the usefulness of CB in controlling exposure to nanomaterials.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656466-CFAF-4DAA-82BF-8E5118F6C4D7}" type="slidenum">
              <a:rPr lang="en-US" smtClean="0"/>
              <a:t>17</a:t>
            </a:fld>
            <a:endParaRPr lang="en-US" dirty="0"/>
          </a:p>
        </p:txBody>
      </p:sp>
    </p:spTree>
    <p:extLst>
      <p:ext uri="{BB962C8B-B14F-4D97-AF65-F5344CB8AC3E}">
        <p14:creationId xmlns:p14="http://schemas.microsoft.com/office/powerpoint/2010/main" val="1804539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54"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results using the GRADE method are presented in this table. Again, this method was used to determine the risk of bias within the included studies. After evaluating the studies using this method, the overall quality of the evidence conforming to the GRADE approach resulted in a rating of very low quality of evidence. </a:t>
            </a:r>
            <a:endParaRPr lang="en-US" dirty="0" smtClean="0"/>
          </a:p>
        </p:txBody>
      </p:sp>
      <p:sp>
        <p:nvSpPr>
          <p:cNvPr id="4" name="Slide Number Placeholder 3"/>
          <p:cNvSpPr>
            <a:spLocks noGrp="1"/>
          </p:cNvSpPr>
          <p:nvPr>
            <p:ph type="sldNum" sz="quarter" idx="10"/>
          </p:nvPr>
        </p:nvSpPr>
        <p:spPr/>
        <p:txBody>
          <a:bodyPr/>
          <a:lstStyle/>
          <a:p>
            <a:fld id="{95656466-CFAF-4DAA-82BF-8E5118F6C4D7}" type="slidenum">
              <a:rPr lang="en-US" smtClean="0"/>
              <a:t>18</a:t>
            </a:fld>
            <a:endParaRPr lang="en-US" dirty="0"/>
          </a:p>
        </p:txBody>
      </p:sp>
    </p:spTree>
    <p:extLst>
      <p:ext uri="{BB962C8B-B14F-4D97-AF65-F5344CB8AC3E}">
        <p14:creationId xmlns:p14="http://schemas.microsoft.com/office/powerpoint/2010/main" val="3053716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conclusion, this review determined that the</a:t>
            </a:r>
            <a:r>
              <a:rPr lang="en-US" baseline="0" dirty="0" smtClean="0"/>
              <a:t> studies reviewed </a:t>
            </a:r>
            <a:r>
              <a:rPr lang="en-US" sz="1200" b="0" i="0" u="none" strike="noStrike" kern="1200" baseline="0" dirty="0" smtClean="0">
                <a:solidFill>
                  <a:schemeClr val="tx1"/>
                </a:solidFill>
                <a:latin typeface="+mn-lt"/>
                <a:ea typeface="+mn-ea"/>
                <a:cs typeface="+mn-cs"/>
              </a:rPr>
              <a:t>were at a high risk of bias for determining the usefulness of CB in controlling exposure to nanomaterials and that there was a very low quality of evidence presented in the papers reviewed. Based on the results of this review process, NIOSH has determined that there is currently a lack of evidence to conclude that </a:t>
            </a:r>
            <a:r>
              <a:rPr lang="en-US" sz="1200" b="0" i="0" u="none" strike="noStrike" kern="1200" baseline="0" dirty="0" err="1" smtClean="0">
                <a:solidFill>
                  <a:schemeClr val="tx1"/>
                </a:solidFill>
                <a:latin typeface="+mn-lt"/>
                <a:ea typeface="+mn-ea"/>
                <a:cs typeface="+mn-cs"/>
              </a:rPr>
              <a:t>nanospecific</a:t>
            </a:r>
            <a:r>
              <a:rPr lang="en-US" sz="1200" b="0" i="0" u="none" strike="noStrike" kern="1200" baseline="0" dirty="0" smtClean="0">
                <a:solidFill>
                  <a:schemeClr val="tx1"/>
                </a:solidFill>
                <a:latin typeface="+mn-lt"/>
                <a:ea typeface="+mn-ea"/>
                <a:cs typeface="+mn-cs"/>
              </a:rPr>
              <a:t> control banding tools lead to adequate exposure controls. </a:t>
            </a:r>
            <a:r>
              <a:rPr lang="en-US" sz="1200" b="0" i="0" u="none" strike="noStrike" kern="1200" baseline="0" smtClean="0">
                <a:solidFill>
                  <a:schemeClr val="tx1"/>
                </a:solidFill>
                <a:latin typeface="+mn-lt"/>
                <a:ea typeface="+mn-ea"/>
                <a:cs typeface="+mn-cs"/>
              </a:rPr>
              <a:t>In addition, a key takeaway is that additional research and published validation work is needed to support the use of control banding for the safe handling of nanomaterials. </a:t>
            </a:r>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19</a:t>
            </a:fld>
            <a:endParaRPr lang="en-US" dirty="0"/>
          </a:p>
        </p:txBody>
      </p:sp>
    </p:spTree>
    <p:extLst>
      <p:ext uri="{BB962C8B-B14F-4D97-AF65-F5344CB8AC3E}">
        <p14:creationId xmlns:p14="http://schemas.microsoft.com/office/powerpoint/2010/main" val="170773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this presentation, I would like to address the following questions and provide you with an overview of the systematic review results and conclusions.</a:t>
            </a:r>
          </a:p>
          <a:p>
            <a:r>
              <a:rPr lang="en-US" baseline="0" dirty="0" smtClean="0"/>
              <a:t>Before I get started, I would like to clarify who NIOSH is, provide a brief overview of control banding and why it may be of interest to those who are handling nanomaterials. Then we will jump into the systematic review.</a:t>
            </a:r>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2</a:t>
            </a:fld>
            <a:endParaRPr lang="en-US" dirty="0"/>
          </a:p>
        </p:txBody>
      </p:sp>
    </p:spTree>
    <p:extLst>
      <p:ext uri="{BB962C8B-B14F-4D97-AF65-F5344CB8AC3E}">
        <p14:creationId xmlns:p14="http://schemas.microsoft.com/office/powerpoint/2010/main" val="1277254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with that, I will open it up </a:t>
            </a:r>
            <a:r>
              <a:rPr lang="en-US" smtClean="0"/>
              <a:t>for questions.</a:t>
            </a:r>
            <a:endParaRPr lang="en-US"/>
          </a:p>
        </p:txBody>
      </p:sp>
      <p:sp>
        <p:nvSpPr>
          <p:cNvPr id="4" name="Slide Number Placeholder 3"/>
          <p:cNvSpPr>
            <a:spLocks noGrp="1"/>
          </p:cNvSpPr>
          <p:nvPr>
            <p:ph type="sldNum" sz="quarter" idx="10"/>
          </p:nvPr>
        </p:nvSpPr>
        <p:spPr/>
        <p:txBody>
          <a:bodyPr/>
          <a:lstStyle/>
          <a:p>
            <a:fld id="{95656466-CFAF-4DAA-82BF-8E5118F6C4D7}" type="slidenum">
              <a:rPr lang="en-US" smtClean="0"/>
              <a:t>20</a:t>
            </a:fld>
            <a:endParaRPr lang="en-US" dirty="0"/>
          </a:p>
        </p:txBody>
      </p:sp>
    </p:spTree>
    <p:extLst>
      <p:ext uri="{BB962C8B-B14F-4D97-AF65-F5344CB8AC3E}">
        <p14:creationId xmlns:p14="http://schemas.microsoft.com/office/powerpoint/2010/main" val="390603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54" rtl="0" eaLnBrk="1" fontAlgn="auto" latinLnBrk="0" hangingPunct="1">
              <a:lnSpc>
                <a:spcPct val="100000"/>
              </a:lnSpc>
              <a:spcBef>
                <a:spcPts val="0"/>
              </a:spcBef>
              <a:spcAft>
                <a:spcPts val="0"/>
              </a:spcAft>
              <a:buClrTx/>
              <a:buSzTx/>
              <a:buFontTx/>
              <a:buNone/>
              <a:tabLst/>
              <a:defRPr/>
            </a:pPr>
            <a:r>
              <a:rPr lang="en-US" dirty="0" smtClean="0"/>
              <a:t>For those</a:t>
            </a:r>
            <a:r>
              <a:rPr lang="en-US" baseline="0" dirty="0" smtClean="0"/>
              <a:t> of you that may not know, NIOSH is the National Institute for Occupational Safety and Health. </a:t>
            </a:r>
            <a:r>
              <a:rPr lang="en-US" dirty="0" smtClean="0"/>
              <a:t>The Nanotechnology</a:t>
            </a:r>
            <a:r>
              <a:rPr lang="en-US" baseline="0" dirty="0" smtClean="0"/>
              <a:t> Research Center was chartered in 2004 to look into and address potential worker health and safety issues surrounding the emergence of nano-sized materials. This cross institute program includes over 50 scientists from different specialties that are working in different cities, different buildings, and different areas of expertise on efforts that span our 10 critical research areas. Toxicology, Epidemiology, Applications, Global Collaborations, Fire &amp; Explosion safety, Recommendations &amp; Guidance, Engineering controls and PPE, Risk Assessment, Exposure Assessment, and measurement methods. As part of our strategic plan, we work to develop voluntary partnerships with nanotechnology companies, provide guidance to protect the workforce, and collaborate with other government agencies. </a:t>
            </a:r>
            <a:endParaRPr lang="en-US" dirty="0" smtClean="0"/>
          </a:p>
          <a:p>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3</a:t>
            </a:fld>
            <a:endParaRPr lang="en-US" dirty="0"/>
          </a:p>
        </p:txBody>
      </p:sp>
    </p:spTree>
    <p:extLst>
      <p:ext uri="{BB962C8B-B14F-4D97-AF65-F5344CB8AC3E}">
        <p14:creationId xmlns:p14="http://schemas.microsoft.com/office/powerpoint/2010/main" val="3145754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8C90828-A250-47EB-AF40-50FB082DD277}" type="slidenum">
              <a:rPr lang="en-US" smtClean="0"/>
              <a:pPr/>
              <a:t>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t>So, what is Control Banding? Control banding is</a:t>
            </a:r>
            <a:r>
              <a:rPr lang="en-US" baseline="0" dirty="0" smtClean="0"/>
              <a:t> a qualitative or semi-quantitative risk evaluation technique that makes use of known data and previous knowledge to provide easy-to-understand and practical approaches for controlling exposures. </a:t>
            </a:r>
          </a:p>
          <a:p>
            <a:pPr eaLnBrk="1" hangingPunct="1"/>
            <a:r>
              <a:rPr lang="en-US" baseline="0" dirty="0" smtClean="0"/>
              <a:t>It takes into account the health hazards of the material – such as the material characteristics and toxicology </a:t>
            </a:r>
          </a:p>
          <a:p>
            <a:pPr eaLnBrk="1" hangingPunct="1"/>
            <a:r>
              <a:rPr lang="en-US" baseline="0" dirty="0" smtClean="0"/>
              <a:t>AND</a:t>
            </a:r>
          </a:p>
          <a:p>
            <a:pPr eaLnBrk="1" hangingPunct="1"/>
            <a:r>
              <a:rPr lang="en-US" baseline="0" dirty="0" smtClean="0"/>
              <a:t>The exposure potential – such as the duration of exposure, dustiness of the material, quantity of material.</a:t>
            </a:r>
          </a:p>
          <a:p>
            <a:pPr eaLnBrk="1" hangingPunct="1"/>
            <a:r>
              <a:rPr lang="en-US" baseline="0" dirty="0" smtClean="0"/>
              <a:t>All of this information then contributes to a control band.</a:t>
            </a:r>
            <a:endParaRPr lang="en-US" dirty="0" smtClean="0"/>
          </a:p>
        </p:txBody>
      </p:sp>
    </p:spTree>
    <p:extLst>
      <p:ext uri="{BB962C8B-B14F-4D97-AF65-F5344CB8AC3E}">
        <p14:creationId xmlns:p14="http://schemas.microsoft.com/office/powerpoint/2010/main" val="287094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control band is where the method makes</a:t>
            </a:r>
            <a:r>
              <a:rPr lang="en-US" baseline="0" dirty="0" smtClean="0"/>
              <a:t> a recommendation as to how to best protect the worker based on the information input into the method. As you can see, these controls can range from general ventilation to containment or to seek expert advise.</a:t>
            </a:r>
            <a:endParaRPr lang="en-US" dirty="0" smtClean="0"/>
          </a:p>
        </p:txBody>
      </p:sp>
      <p:sp>
        <p:nvSpPr>
          <p:cNvPr id="4" name="Slide Number Placeholder 3"/>
          <p:cNvSpPr>
            <a:spLocks noGrp="1"/>
          </p:cNvSpPr>
          <p:nvPr>
            <p:ph type="sldNum" sz="quarter" idx="10"/>
          </p:nvPr>
        </p:nvSpPr>
        <p:spPr/>
        <p:txBody>
          <a:bodyPr/>
          <a:lstStyle/>
          <a:p>
            <a:fld id="{35E98DE7-D174-4B06-B4B3-C2D488F5D15C}" type="slidenum">
              <a:rPr lang="en-US" smtClean="0"/>
              <a:pPr/>
              <a:t>5</a:t>
            </a:fld>
            <a:endParaRPr lang="en-US"/>
          </a:p>
        </p:txBody>
      </p:sp>
    </p:spTree>
    <p:extLst>
      <p:ext uri="{BB962C8B-B14F-4D97-AF65-F5344CB8AC3E}">
        <p14:creationId xmlns:p14="http://schemas.microsoft.com/office/powerpoint/2010/main" val="48207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938" y="8829676"/>
            <a:ext cx="303784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2" rIns="93161" bIns="46582" anchor="b"/>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r" eaLnBrk="1" hangingPunct="1"/>
            <a:fld id="{50757A45-6736-413A-939D-BBCA4927CB8A}" type="slidenum">
              <a:rPr lang="en-US" sz="1100" b="0">
                <a:solidFill>
                  <a:prstClr val="black"/>
                </a:solidFill>
                <a:latin typeface="Calibri" pitchFamily="34" charset="0"/>
              </a:rPr>
              <a:pPr algn="r" eaLnBrk="1" hangingPunct="1"/>
              <a:t>6</a:t>
            </a:fld>
            <a:endParaRPr lang="en-US" sz="1100" b="0" dirty="0">
              <a:solidFill>
                <a:prstClr val="black"/>
              </a:solidFill>
              <a:latin typeface="Calibri"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2" rIns="93161" bIns="46582"/>
          <a:lstStyle/>
          <a:p>
            <a:pPr>
              <a:spcBef>
                <a:spcPct val="0"/>
              </a:spcBef>
            </a:pPr>
            <a:r>
              <a:rPr lang="en-US" dirty="0" smtClean="0">
                <a:latin typeface="Arial" charset="0"/>
              </a:rPr>
              <a:t>This slide illustrates</a:t>
            </a:r>
            <a:r>
              <a:rPr lang="en-US" baseline="0" dirty="0" smtClean="0">
                <a:latin typeface="Arial" charset="0"/>
              </a:rPr>
              <a:t> information on control bands, but in a slightly different way. As you can see, the exposure risk increases as the quantity of material and duration of exposure. But, it should also be noted that the exposure risk also increases as the physical form of the material becomes more easily dispersed and the potential for health effects increases. All of these factors play into the need for higher control over the material and therefore a higher control band.</a:t>
            </a:r>
            <a:endParaRPr lang="en-US" dirty="0" smtClean="0">
              <a:latin typeface="Arial" charset="0"/>
            </a:endParaRPr>
          </a:p>
        </p:txBody>
      </p:sp>
    </p:spTree>
    <p:extLst>
      <p:ext uri="{BB962C8B-B14F-4D97-AF65-F5344CB8AC3E}">
        <p14:creationId xmlns:p14="http://schemas.microsoft.com/office/powerpoint/2010/main" val="110242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question then arises, why is control banding of interest when</a:t>
            </a:r>
            <a:r>
              <a:rPr lang="en-US" baseline="0" dirty="0" smtClean="0"/>
              <a:t> it comes to the handling of nanomaterials? First, let me pose some questions…</a:t>
            </a:r>
          </a:p>
          <a:p>
            <a:r>
              <a:rPr lang="en-US" baseline="0" dirty="0" smtClean="0"/>
              <a:t>First, how many occupational exposure levels are you aware of that are specific to nanomaterials?  Probably not many! NIOSH only has two, one for carbon nanotubes and fibers and one for titanium dioxide. With the number of new materials that are introduced is it feasible to create an OEL for each one?</a:t>
            </a:r>
          </a:p>
          <a:p>
            <a:r>
              <a:rPr lang="en-US" baseline="0" dirty="0" smtClean="0"/>
              <a:t>Second, How do you quantify and identify the nanomaterial present in an occupational situation?   Current methods integrate both direct reading instrumentation and filter-based samples to determine the presence and concentration of NMs. If there is no OEL, then how do you make use of this data? How can you expect a small business to make use of it?</a:t>
            </a:r>
          </a:p>
          <a:p>
            <a:r>
              <a:rPr lang="en-US" baseline="0" dirty="0" smtClean="0"/>
              <a:t>Third, do traditional engineering controls work to decrease the potential for exposure to nanomaterials?   Yes, it has been determined that ventilation and containment systems maintained at proper levels can decrease the potential for worker exposure.</a:t>
            </a:r>
          </a:p>
          <a:p>
            <a:r>
              <a:rPr lang="en-US" baseline="0" dirty="0" smtClean="0"/>
              <a:t>Taking all of this information into account, it appears that traditional industrial hygiene methods may NOT be able to keep up with the increasing number and types of nanomaterials. It is because of this that validated nanomaterial-specific control banding methods could provide a way to protect workers.</a:t>
            </a:r>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7</a:t>
            </a:fld>
            <a:endParaRPr lang="en-US" dirty="0"/>
          </a:p>
        </p:txBody>
      </p:sp>
    </p:spTree>
    <p:extLst>
      <p:ext uri="{BB962C8B-B14F-4D97-AF65-F5344CB8AC3E}">
        <p14:creationId xmlns:p14="http://schemas.microsoft.com/office/powerpoint/2010/main" val="159683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 have established</a:t>
            </a:r>
            <a:r>
              <a:rPr lang="en-US" baseline="0" dirty="0" smtClean="0"/>
              <a:t> the basics, </a:t>
            </a:r>
            <a:r>
              <a:rPr lang="en-US" dirty="0" smtClean="0"/>
              <a:t>let’s jump right</a:t>
            </a:r>
            <a:r>
              <a:rPr lang="en-US" baseline="0" dirty="0" smtClean="0"/>
              <a:t> </a:t>
            </a:r>
            <a:r>
              <a:rPr lang="en-US" dirty="0" smtClean="0"/>
              <a:t>into the systematic review. </a:t>
            </a:r>
          </a:p>
          <a:p>
            <a:r>
              <a:rPr lang="en-US" dirty="0" smtClean="0"/>
              <a:t>For those of you that may not know, a systematic review is a methodology for assessing and interpreting a body of scientific information in response to a question of interest. Typically, it involves the following</a:t>
            </a:r>
            <a:r>
              <a:rPr lang="en-US" baseline="0" dirty="0" smtClean="0"/>
              <a:t> steps: stating a problem of interest, identifying and selecting the relevant information, evaluating individual studies, extracting and assessing information across studies, and providing an overall synthesis and interpretation of the findings. </a:t>
            </a:r>
            <a:r>
              <a:rPr lang="en-US" dirty="0" smtClean="0"/>
              <a:t> </a:t>
            </a:r>
          </a:p>
          <a:p>
            <a:r>
              <a:rPr lang="en-US" sz="1200" dirty="0" smtClean="0"/>
              <a:t>  </a:t>
            </a:r>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8</a:t>
            </a:fld>
            <a:endParaRPr lang="en-US" dirty="0"/>
          </a:p>
        </p:txBody>
      </p:sp>
    </p:spTree>
    <p:extLst>
      <p:ext uri="{BB962C8B-B14F-4D97-AF65-F5344CB8AC3E}">
        <p14:creationId xmlns:p14="http://schemas.microsoft.com/office/powerpoint/2010/main" val="188751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systematic review was produced at the request of</a:t>
            </a:r>
            <a:r>
              <a:rPr lang="en-US" baseline="0" dirty="0" smtClean="0"/>
              <a:t> the World Health Organization Guideline Development Group and will serve to support the development of the guideline document entitled “Protecting Workers from Potential Risks of Manufactured Nanomaterials.” A number of different systematic reviews are being performed internationally to answer many different nanomaterial specific questions over a wide range of topics – from typical exposure situations to health surveillance and exposure assessment techniques. The review performed by NIOSH focused on determining if  control banding methods could be useful to ensure adequate controls for the safe handling of nanomaterials.</a:t>
            </a:r>
            <a:endParaRPr lang="en-US" sz="1200" dirty="0" smtClean="0"/>
          </a:p>
          <a:p>
            <a:endParaRPr lang="en-US" sz="1200" baseline="0" dirty="0" smtClean="0"/>
          </a:p>
          <a:p>
            <a:r>
              <a:rPr lang="en-US" sz="1200" dirty="0" smtClean="0"/>
              <a:t> </a:t>
            </a:r>
            <a:endParaRPr lang="en-US" dirty="0"/>
          </a:p>
        </p:txBody>
      </p:sp>
      <p:sp>
        <p:nvSpPr>
          <p:cNvPr id="4" name="Slide Number Placeholder 3"/>
          <p:cNvSpPr>
            <a:spLocks noGrp="1"/>
          </p:cNvSpPr>
          <p:nvPr>
            <p:ph type="sldNum" sz="quarter" idx="10"/>
          </p:nvPr>
        </p:nvSpPr>
        <p:spPr/>
        <p:txBody>
          <a:bodyPr/>
          <a:lstStyle/>
          <a:p>
            <a:fld id="{95656466-CFAF-4DAA-82BF-8E5118F6C4D7}" type="slidenum">
              <a:rPr lang="en-US" smtClean="0"/>
              <a:t>9</a:t>
            </a:fld>
            <a:endParaRPr lang="en-US" dirty="0"/>
          </a:p>
        </p:txBody>
      </p:sp>
    </p:spTree>
    <p:extLst>
      <p:ext uri="{BB962C8B-B14F-4D97-AF65-F5344CB8AC3E}">
        <p14:creationId xmlns:p14="http://schemas.microsoft.com/office/powerpoint/2010/main" val="4215014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2172"/>
            <a:ext cx="9144000" cy="2757268"/>
          </a:xfrm>
          <a:prstGeom prst="rect">
            <a:avLst/>
          </a:prstGeom>
        </p:spPr>
      </p:pic>
      <p:sp>
        <p:nvSpPr>
          <p:cNvPr id="11" name="Parallelogram 10"/>
          <p:cNvSpPr/>
          <p:nvPr/>
        </p:nvSpPr>
        <p:spPr>
          <a:xfrm>
            <a:off x="8055864" y="6446520"/>
            <a:ext cx="1302830" cy="503366"/>
          </a:xfrm>
          <a:prstGeom prst="parallelogram">
            <a:avLst/>
          </a:prstGeom>
          <a:solidFill>
            <a:srgbClr val="ADCB3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rgbClr val="383B9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6599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861" y="274321"/>
            <a:ext cx="4462275" cy="1070945"/>
          </a:xfrm>
          <a:prstGeom prst="rect">
            <a:avLst/>
          </a:prstGeom>
        </p:spPr>
      </p:pic>
      <p:sp>
        <p:nvSpPr>
          <p:cNvPr id="10" name="TextBox 9"/>
          <p:cNvSpPr txBox="1"/>
          <p:nvPr/>
        </p:nvSpPr>
        <p:spPr>
          <a:xfrm>
            <a:off x="8165592" y="6510528"/>
            <a:ext cx="832104" cy="307777"/>
          </a:xfrm>
          <a:prstGeom prst="rect">
            <a:avLst/>
          </a:prstGeom>
          <a:noFill/>
        </p:spPr>
        <p:txBody>
          <a:bodyPr wrap="square" rtlCol="0">
            <a:spAutoFit/>
          </a:bodyPr>
          <a:lstStyle/>
          <a:p>
            <a:r>
              <a:rPr lang="en-US" sz="1400" dirty="0" smtClean="0">
                <a:solidFill>
                  <a:schemeClr val="bg1"/>
                </a:solidFill>
              </a:rPr>
              <a:t>#</a:t>
            </a:r>
            <a:r>
              <a:rPr lang="en-US" sz="1400" dirty="0" err="1" smtClean="0">
                <a:solidFill>
                  <a:schemeClr val="bg1"/>
                </a:solidFill>
              </a:rPr>
              <a:t>aihce</a:t>
            </a:r>
            <a:endParaRPr lang="en-US" sz="14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2172"/>
            <a:ext cx="9144000" cy="2757268"/>
          </a:xfrm>
          <a:prstGeom prst="rect">
            <a:avLst/>
          </a:prstGeom>
        </p:spPr>
      </p:pic>
      <p:sp>
        <p:nvSpPr>
          <p:cNvPr id="13" name="Parallelogram 12"/>
          <p:cNvSpPr/>
          <p:nvPr userDrawn="1"/>
        </p:nvSpPr>
        <p:spPr>
          <a:xfrm>
            <a:off x="8055864" y="6446520"/>
            <a:ext cx="1302830" cy="503366"/>
          </a:xfrm>
          <a:prstGeom prst="parallelogram">
            <a:avLst/>
          </a:prstGeom>
          <a:solidFill>
            <a:srgbClr val="ADCB3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9988"/>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40861" y="274321"/>
            <a:ext cx="4462275" cy="1070945"/>
          </a:xfrm>
          <a:prstGeom prst="rect">
            <a:avLst/>
          </a:prstGeom>
        </p:spPr>
      </p:pic>
      <p:sp>
        <p:nvSpPr>
          <p:cNvPr id="16" name="TextBox 15"/>
          <p:cNvSpPr txBox="1"/>
          <p:nvPr userDrawn="1"/>
        </p:nvSpPr>
        <p:spPr>
          <a:xfrm>
            <a:off x="8165592" y="6510528"/>
            <a:ext cx="832104" cy="307777"/>
          </a:xfrm>
          <a:prstGeom prst="rect">
            <a:avLst/>
          </a:prstGeom>
          <a:noFill/>
        </p:spPr>
        <p:txBody>
          <a:bodyPr wrap="square" rtlCol="0">
            <a:spAutoFit/>
          </a:bodyPr>
          <a:lstStyle/>
          <a:p>
            <a:r>
              <a:rPr lang="en-US" sz="1400" dirty="0" smtClean="0">
                <a:solidFill>
                  <a:schemeClr val="bg1"/>
                </a:solidFill>
              </a:rPr>
              <a:t>#</a:t>
            </a:r>
            <a:r>
              <a:rPr lang="en-US" sz="1400" dirty="0" err="1" smtClean="0">
                <a:solidFill>
                  <a:schemeClr val="bg1"/>
                </a:solidFill>
              </a:rPr>
              <a:t>aihce</a:t>
            </a:r>
            <a:endParaRPr lang="en-US" sz="1400" dirty="0">
              <a:solidFill>
                <a:schemeClr val="bg1"/>
              </a:solidFill>
            </a:endParaRPr>
          </a:p>
        </p:txBody>
      </p:sp>
    </p:spTree>
    <p:extLst>
      <p:ext uri="{BB962C8B-B14F-4D97-AF65-F5344CB8AC3E}">
        <p14:creationId xmlns:p14="http://schemas.microsoft.com/office/powerpoint/2010/main" val="3659073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 y="6234114"/>
            <a:ext cx="9262872" cy="623886"/>
          </a:xfrm>
          <a:prstGeom prst="rect">
            <a:avLst/>
          </a:prstGeom>
        </p:spPr>
      </p:pic>
      <p:sp>
        <p:nvSpPr>
          <p:cNvPr id="8" name="Parallelogram 7"/>
          <p:cNvSpPr/>
          <p:nvPr/>
        </p:nvSpPr>
        <p:spPr>
          <a:xfrm>
            <a:off x="-228600" y="6227510"/>
            <a:ext cx="1138238" cy="685800"/>
          </a:xfrm>
          <a:prstGeom prst="parallelogram">
            <a:avLst/>
          </a:prstGeom>
          <a:solidFill>
            <a:srgbClr val="ADCB3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TextBox 8"/>
          <p:cNvSpPr txBox="1"/>
          <p:nvPr/>
        </p:nvSpPr>
        <p:spPr>
          <a:xfrm>
            <a:off x="8165592" y="6510528"/>
            <a:ext cx="832104" cy="307777"/>
          </a:xfrm>
          <a:prstGeom prst="rect">
            <a:avLst/>
          </a:prstGeom>
          <a:noFill/>
        </p:spPr>
        <p:txBody>
          <a:bodyPr wrap="square" rtlCol="0">
            <a:spAutoFit/>
          </a:bodyPr>
          <a:lstStyle/>
          <a:p>
            <a:r>
              <a:rPr lang="en-US" sz="1400" dirty="0" smtClean="0">
                <a:solidFill>
                  <a:schemeClr val="bg1"/>
                </a:solidFill>
              </a:rPr>
              <a:t>#</a:t>
            </a:r>
            <a:r>
              <a:rPr lang="en-US" sz="1400" dirty="0" err="1" smtClean="0">
                <a:solidFill>
                  <a:schemeClr val="bg1"/>
                </a:solidFill>
              </a:rPr>
              <a:t>aihce</a:t>
            </a:r>
            <a:endParaRPr lang="en-US" sz="1400" dirty="0">
              <a:solidFill>
                <a:schemeClr val="bg1"/>
              </a:solidFill>
            </a:endParaRPr>
          </a:p>
        </p:txBody>
      </p:sp>
      <p:sp>
        <p:nvSpPr>
          <p:cNvPr id="10" name="TextBox 9"/>
          <p:cNvSpPr txBox="1"/>
          <p:nvPr/>
        </p:nvSpPr>
        <p:spPr>
          <a:xfrm>
            <a:off x="-228600" y="5940328"/>
            <a:ext cx="1123950" cy="1200329"/>
          </a:xfrm>
          <a:prstGeom prst="rect">
            <a:avLst/>
          </a:prstGeom>
          <a:noFill/>
        </p:spPr>
        <p:txBody>
          <a:bodyPr wrap="square" rtlCol="0">
            <a:spAutoFit/>
          </a:bodyPr>
          <a:lstStyle/>
          <a:p>
            <a:r>
              <a:rPr lang="en-US" sz="7200" dirty="0" smtClean="0">
                <a:solidFill>
                  <a:srgbClr val="C4D93F"/>
                </a:solidFill>
                <a:latin typeface="DINOT-Bold" pitchFamily="34" charset="0"/>
              </a:rPr>
              <a:t>1</a:t>
            </a:r>
            <a:endParaRPr lang="en-US" sz="7200" dirty="0">
              <a:solidFill>
                <a:srgbClr val="C4D93F"/>
              </a:solidFill>
              <a:latin typeface="DINOT-Bold" pitchFamily="34" charset="0"/>
            </a:endParaRPr>
          </a:p>
        </p:txBody>
      </p:sp>
      <p:sp>
        <p:nvSpPr>
          <p:cNvPr id="11" name="TextBox 10"/>
          <p:cNvSpPr txBox="1"/>
          <p:nvPr/>
        </p:nvSpPr>
        <p:spPr>
          <a:xfrm>
            <a:off x="142874" y="5938656"/>
            <a:ext cx="690564" cy="1200329"/>
          </a:xfrm>
          <a:prstGeom prst="rect">
            <a:avLst/>
          </a:prstGeom>
          <a:noFill/>
        </p:spPr>
        <p:txBody>
          <a:bodyPr wrap="square" rtlCol="0">
            <a:spAutoFit/>
          </a:bodyPr>
          <a:lstStyle/>
          <a:p>
            <a:r>
              <a:rPr lang="en-US" sz="7200" dirty="0" smtClean="0">
                <a:solidFill>
                  <a:srgbClr val="C4D93F"/>
                </a:solidFill>
                <a:latin typeface="DINOT-Bold" pitchFamily="34" charset="0"/>
              </a:rPr>
              <a:t>5</a:t>
            </a:r>
            <a:endParaRPr lang="en-US" sz="7200" dirty="0">
              <a:solidFill>
                <a:srgbClr val="C4D93F"/>
              </a:solidFill>
              <a:latin typeface="DINOT-Bold"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408" y="6287415"/>
            <a:ext cx="2048256" cy="491581"/>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72" y="6234114"/>
            <a:ext cx="9262872" cy="623886"/>
          </a:xfrm>
          <a:prstGeom prst="rect">
            <a:avLst/>
          </a:prstGeom>
        </p:spPr>
      </p:pic>
      <p:sp>
        <p:nvSpPr>
          <p:cNvPr id="14" name="Parallelogram 13"/>
          <p:cNvSpPr/>
          <p:nvPr userDrawn="1"/>
        </p:nvSpPr>
        <p:spPr>
          <a:xfrm>
            <a:off x="-228600" y="6227510"/>
            <a:ext cx="1138238" cy="685800"/>
          </a:xfrm>
          <a:prstGeom prst="parallelogram">
            <a:avLst/>
          </a:prstGeom>
          <a:solidFill>
            <a:srgbClr val="ADCB3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TextBox 14"/>
          <p:cNvSpPr txBox="1"/>
          <p:nvPr userDrawn="1"/>
        </p:nvSpPr>
        <p:spPr>
          <a:xfrm>
            <a:off x="8165592" y="6510528"/>
            <a:ext cx="832104" cy="307777"/>
          </a:xfrm>
          <a:prstGeom prst="rect">
            <a:avLst/>
          </a:prstGeom>
          <a:noFill/>
        </p:spPr>
        <p:txBody>
          <a:bodyPr wrap="square" rtlCol="0">
            <a:spAutoFit/>
          </a:bodyPr>
          <a:lstStyle/>
          <a:p>
            <a:r>
              <a:rPr lang="en-US" sz="1400" dirty="0" smtClean="0">
                <a:solidFill>
                  <a:schemeClr val="bg1"/>
                </a:solidFill>
              </a:rPr>
              <a:t>#</a:t>
            </a:r>
            <a:r>
              <a:rPr lang="en-US" sz="1400" dirty="0" err="1" smtClean="0">
                <a:solidFill>
                  <a:schemeClr val="bg1"/>
                </a:solidFill>
              </a:rPr>
              <a:t>aihce</a:t>
            </a:r>
            <a:endParaRPr lang="en-US" sz="1400" dirty="0">
              <a:solidFill>
                <a:schemeClr val="bg1"/>
              </a:solidFill>
            </a:endParaRPr>
          </a:p>
        </p:txBody>
      </p:sp>
      <p:sp>
        <p:nvSpPr>
          <p:cNvPr id="16" name="TextBox 15"/>
          <p:cNvSpPr txBox="1"/>
          <p:nvPr userDrawn="1"/>
        </p:nvSpPr>
        <p:spPr>
          <a:xfrm>
            <a:off x="-228600" y="5940328"/>
            <a:ext cx="1123950" cy="1200329"/>
          </a:xfrm>
          <a:prstGeom prst="rect">
            <a:avLst/>
          </a:prstGeom>
          <a:noFill/>
        </p:spPr>
        <p:txBody>
          <a:bodyPr wrap="square" rtlCol="0">
            <a:spAutoFit/>
          </a:bodyPr>
          <a:lstStyle/>
          <a:p>
            <a:r>
              <a:rPr lang="en-US" sz="7200" dirty="0" smtClean="0">
                <a:solidFill>
                  <a:srgbClr val="C4D93F"/>
                </a:solidFill>
                <a:latin typeface="DINOT-Bold" pitchFamily="34" charset="0"/>
              </a:rPr>
              <a:t>1</a:t>
            </a:r>
            <a:endParaRPr lang="en-US" sz="7200" dirty="0">
              <a:solidFill>
                <a:srgbClr val="C4D93F"/>
              </a:solidFill>
              <a:latin typeface="DINOT-Bold" pitchFamily="34" charset="0"/>
            </a:endParaRPr>
          </a:p>
        </p:txBody>
      </p:sp>
      <p:sp>
        <p:nvSpPr>
          <p:cNvPr id="17" name="TextBox 16"/>
          <p:cNvSpPr txBox="1"/>
          <p:nvPr userDrawn="1"/>
        </p:nvSpPr>
        <p:spPr>
          <a:xfrm>
            <a:off x="142874" y="5938656"/>
            <a:ext cx="690564" cy="1200329"/>
          </a:xfrm>
          <a:prstGeom prst="rect">
            <a:avLst/>
          </a:prstGeom>
          <a:noFill/>
        </p:spPr>
        <p:txBody>
          <a:bodyPr wrap="square" rtlCol="0">
            <a:spAutoFit/>
          </a:bodyPr>
          <a:lstStyle/>
          <a:p>
            <a:r>
              <a:rPr lang="en-US" sz="7200" dirty="0" smtClean="0">
                <a:solidFill>
                  <a:srgbClr val="C4D93F"/>
                </a:solidFill>
                <a:latin typeface="DINOT-Bold" pitchFamily="34" charset="0"/>
              </a:rPr>
              <a:t>5</a:t>
            </a:r>
            <a:endParaRPr lang="en-US" sz="7200" dirty="0">
              <a:solidFill>
                <a:srgbClr val="C4D93F"/>
              </a:solidFill>
              <a:latin typeface="DINOT-Bold" pitchFamily="34" charset="0"/>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408" y="6287415"/>
            <a:ext cx="2048256" cy="491581"/>
          </a:xfrm>
          <a:prstGeom prst="rect">
            <a:avLst/>
          </a:prstGeom>
        </p:spPr>
      </p:pic>
    </p:spTree>
    <p:extLst>
      <p:ext uri="{BB962C8B-B14F-4D97-AF65-F5344CB8AC3E}">
        <p14:creationId xmlns:p14="http://schemas.microsoft.com/office/powerpoint/2010/main" val="7213278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 y="6234114"/>
            <a:ext cx="9262872" cy="623886"/>
          </a:xfrm>
          <a:prstGeom prst="rect">
            <a:avLst/>
          </a:prstGeom>
        </p:spPr>
      </p:pic>
      <p:sp>
        <p:nvSpPr>
          <p:cNvPr id="6" name="Parallelogram 5"/>
          <p:cNvSpPr/>
          <p:nvPr/>
        </p:nvSpPr>
        <p:spPr>
          <a:xfrm>
            <a:off x="-228600" y="6227510"/>
            <a:ext cx="1138238" cy="685800"/>
          </a:xfrm>
          <a:prstGeom prst="parallelogram">
            <a:avLst/>
          </a:prstGeom>
          <a:solidFill>
            <a:srgbClr val="ADCB3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extBox 6"/>
          <p:cNvSpPr txBox="1"/>
          <p:nvPr/>
        </p:nvSpPr>
        <p:spPr>
          <a:xfrm>
            <a:off x="8165592" y="6510528"/>
            <a:ext cx="832104" cy="307777"/>
          </a:xfrm>
          <a:prstGeom prst="rect">
            <a:avLst/>
          </a:prstGeom>
          <a:noFill/>
        </p:spPr>
        <p:txBody>
          <a:bodyPr wrap="square" rtlCol="0">
            <a:spAutoFit/>
          </a:bodyPr>
          <a:lstStyle/>
          <a:p>
            <a:r>
              <a:rPr lang="en-US" sz="1400" dirty="0" smtClean="0">
                <a:solidFill>
                  <a:schemeClr val="bg1"/>
                </a:solidFill>
              </a:rPr>
              <a:t>#</a:t>
            </a:r>
            <a:r>
              <a:rPr lang="en-US" sz="1400" dirty="0" err="1" smtClean="0">
                <a:solidFill>
                  <a:schemeClr val="bg1"/>
                </a:solidFill>
              </a:rPr>
              <a:t>aihce</a:t>
            </a:r>
            <a:endParaRPr lang="en-US" sz="1400" dirty="0">
              <a:solidFill>
                <a:schemeClr val="bg1"/>
              </a:solidFill>
            </a:endParaRPr>
          </a:p>
        </p:txBody>
      </p:sp>
      <p:sp>
        <p:nvSpPr>
          <p:cNvPr id="8" name="TextBox 7"/>
          <p:cNvSpPr txBox="1"/>
          <p:nvPr/>
        </p:nvSpPr>
        <p:spPr>
          <a:xfrm>
            <a:off x="-228600" y="5940328"/>
            <a:ext cx="1123950" cy="1200329"/>
          </a:xfrm>
          <a:prstGeom prst="rect">
            <a:avLst/>
          </a:prstGeom>
          <a:noFill/>
        </p:spPr>
        <p:txBody>
          <a:bodyPr wrap="square" rtlCol="0">
            <a:spAutoFit/>
          </a:bodyPr>
          <a:lstStyle/>
          <a:p>
            <a:r>
              <a:rPr lang="en-US" sz="7200" dirty="0" smtClean="0">
                <a:solidFill>
                  <a:srgbClr val="C4D93F"/>
                </a:solidFill>
                <a:latin typeface="DINOT-Bold" pitchFamily="34" charset="0"/>
              </a:rPr>
              <a:t>1</a:t>
            </a:r>
            <a:endParaRPr lang="en-US" sz="7200" dirty="0">
              <a:solidFill>
                <a:srgbClr val="C4D93F"/>
              </a:solidFill>
              <a:latin typeface="DINOT-Bold" pitchFamily="34" charset="0"/>
            </a:endParaRPr>
          </a:p>
        </p:txBody>
      </p:sp>
      <p:sp>
        <p:nvSpPr>
          <p:cNvPr id="9" name="TextBox 8"/>
          <p:cNvSpPr txBox="1"/>
          <p:nvPr/>
        </p:nvSpPr>
        <p:spPr>
          <a:xfrm>
            <a:off x="142874" y="5938656"/>
            <a:ext cx="690564" cy="1200329"/>
          </a:xfrm>
          <a:prstGeom prst="rect">
            <a:avLst/>
          </a:prstGeom>
          <a:noFill/>
        </p:spPr>
        <p:txBody>
          <a:bodyPr wrap="square" rtlCol="0">
            <a:spAutoFit/>
          </a:bodyPr>
          <a:lstStyle/>
          <a:p>
            <a:r>
              <a:rPr lang="en-US" sz="7200" dirty="0" smtClean="0">
                <a:solidFill>
                  <a:srgbClr val="C4D93F"/>
                </a:solidFill>
                <a:latin typeface="DINOT-Bold" pitchFamily="34" charset="0"/>
              </a:rPr>
              <a:t>5</a:t>
            </a:r>
            <a:endParaRPr lang="en-US" sz="7200" dirty="0">
              <a:solidFill>
                <a:srgbClr val="C4D93F"/>
              </a:solidFill>
              <a:latin typeface="DINOT-Bold"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408" y="6287415"/>
            <a:ext cx="2048256" cy="491581"/>
          </a:xfrm>
          <a:prstGeom prst="rect">
            <a:avLst/>
          </a:prstGeom>
        </p:spPr>
      </p:pic>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72" y="6234114"/>
            <a:ext cx="9262872" cy="623886"/>
          </a:xfrm>
          <a:prstGeom prst="rect">
            <a:avLst/>
          </a:prstGeom>
        </p:spPr>
      </p:pic>
      <p:sp>
        <p:nvSpPr>
          <p:cNvPr id="12" name="Parallelogram 11"/>
          <p:cNvSpPr/>
          <p:nvPr userDrawn="1"/>
        </p:nvSpPr>
        <p:spPr>
          <a:xfrm>
            <a:off x="-228600" y="6227510"/>
            <a:ext cx="1138238" cy="685800"/>
          </a:xfrm>
          <a:prstGeom prst="parallelogram">
            <a:avLst/>
          </a:prstGeom>
          <a:solidFill>
            <a:srgbClr val="ADCB3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165592" y="6510528"/>
            <a:ext cx="832104" cy="307777"/>
          </a:xfrm>
          <a:prstGeom prst="rect">
            <a:avLst/>
          </a:prstGeom>
          <a:noFill/>
        </p:spPr>
        <p:txBody>
          <a:bodyPr wrap="square" rtlCol="0">
            <a:spAutoFit/>
          </a:bodyPr>
          <a:lstStyle/>
          <a:p>
            <a:r>
              <a:rPr lang="en-US" sz="1400" dirty="0" smtClean="0">
                <a:solidFill>
                  <a:schemeClr val="bg1"/>
                </a:solidFill>
              </a:rPr>
              <a:t>#</a:t>
            </a:r>
            <a:r>
              <a:rPr lang="en-US" sz="1400" dirty="0" err="1" smtClean="0">
                <a:solidFill>
                  <a:schemeClr val="bg1"/>
                </a:solidFill>
              </a:rPr>
              <a:t>aihce</a:t>
            </a:r>
            <a:endParaRPr lang="en-US" sz="1400" dirty="0">
              <a:solidFill>
                <a:schemeClr val="bg1"/>
              </a:solidFill>
            </a:endParaRPr>
          </a:p>
        </p:txBody>
      </p:sp>
      <p:sp>
        <p:nvSpPr>
          <p:cNvPr id="14" name="TextBox 13"/>
          <p:cNvSpPr txBox="1"/>
          <p:nvPr userDrawn="1"/>
        </p:nvSpPr>
        <p:spPr>
          <a:xfrm>
            <a:off x="-228600" y="5940328"/>
            <a:ext cx="1123950" cy="1200329"/>
          </a:xfrm>
          <a:prstGeom prst="rect">
            <a:avLst/>
          </a:prstGeom>
          <a:noFill/>
        </p:spPr>
        <p:txBody>
          <a:bodyPr wrap="square" rtlCol="0">
            <a:spAutoFit/>
          </a:bodyPr>
          <a:lstStyle/>
          <a:p>
            <a:r>
              <a:rPr lang="en-US" sz="7200" dirty="0" smtClean="0">
                <a:solidFill>
                  <a:srgbClr val="C4D93F"/>
                </a:solidFill>
                <a:latin typeface="DINOT-Bold" pitchFamily="34" charset="0"/>
              </a:rPr>
              <a:t>1</a:t>
            </a:r>
            <a:endParaRPr lang="en-US" sz="7200" dirty="0">
              <a:solidFill>
                <a:srgbClr val="C4D93F"/>
              </a:solidFill>
              <a:latin typeface="DINOT-Bold" pitchFamily="34" charset="0"/>
            </a:endParaRPr>
          </a:p>
        </p:txBody>
      </p:sp>
      <p:sp>
        <p:nvSpPr>
          <p:cNvPr id="15" name="TextBox 14"/>
          <p:cNvSpPr txBox="1"/>
          <p:nvPr userDrawn="1"/>
        </p:nvSpPr>
        <p:spPr>
          <a:xfrm>
            <a:off x="142874" y="5938656"/>
            <a:ext cx="690564" cy="1200329"/>
          </a:xfrm>
          <a:prstGeom prst="rect">
            <a:avLst/>
          </a:prstGeom>
          <a:noFill/>
        </p:spPr>
        <p:txBody>
          <a:bodyPr wrap="square" rtlCol="0">
            <a:spAutoFit/>
          </a:bodyPr>
          <a:lstStyle/>
          <a:p>
            <a:r>
              <a:rPr lang="en-US" sz="7200" dirty="0" smtClean="0">
                <a:solidFill>
                  <a:srgbClr val="C4D93F"/>
                </a:solidFill>
                <a:latin typeface="DINOT-Bold" pitchFamily="34" charset="0"/>
              </a:rPr>
              <a:t>5</a:t>
            </a:r>
            <a:endParaRPr lang="en-US" sz="7200" dirty="0">
              <a:solidFill>
                <a:srgbClr val="C4D93F"/>
              </a:solidFill>
              <a:latin typeface="DINOT-Bold" pitchFamily="34" charset="0"/>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408" y="6287415"/>
            <a:ext cx="2048256" cy="491581"/>
          </a:xfrm>
          <a:prstGeom prst="rect">
            <a:avLst/>
          </a:prstGeom>
        </p:spPr>
      </p:pic>
    </p:spTree>
    <p:extLst>
      <p:ext uri="{BB962C8B-B14F-4D97-AF65-F5344CB8AC3E}">
        <p14:creationId xmlns:p14="http://schemas.microsoft.com/office/powerpoint/2010/main" val="3437409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3282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231545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383B93"/>
          </a:solidFill>
          <a:latin typeface="+mj-lt"/>
          <a:ea typeface="+mj-ea"/>
          <a:cs typeface="+mj-cs"/>
        </a:defRPr>
      </a:lvl1pPr>
    </p:titleStyle>
    <p:bodyStyle>
      <a:lvl1pPr marL="342900" indent="-342900" algn="l" defTabSz="914400" rtl="0" eaLnBrk="1" latinLnBrk="0" hangingPunct="1">
        <a:spcBef>
          <a:spcPct val="20000"/>
        </a:spcBef>
        <a:buClr>
          <a:srgbClr val="383B93"/>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383B93"/>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383B93"/>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32551" y="1676400"/>
            <a:ext cx="9035249" cy="2209800"/>
          </a:xfrm>
        </p:spPr>
        <p:txBody>
          <a:bodyPr>
            <a:normAutofit fontScale="90000"/>
          </a:bodyPr>
          <a:lstStyle/>
          <a:p>
            <a:pPr>
              <a:lnSpc>
                <a:spcPts val="4599"/>
              </a:lnSpc>
            </a:pPr>
            <a:r>
              <a:rPr lang="en-US" sz="3100" dirty="0" smtClean="0"/>
              <a:t>Can Control Banding be Useful to Ensure </a:t>
            </a:r>
            <a:r>
              <a:rPr lang="en-US" sz="3100" dirty="0"/>
              <a:t>A</a:t>
            </a:r>
            <a:r>
              <a:rPr lang="en-US" sz="3100" dirty="0" smtClean="0"/>
              <a:t>dequate </a:t>
            </a:r>
            <a:r>
              <a:rPr lang="en-US" sz="3100" dirty="0"/>
              <a:t>C</a:t>
            </a:r>
            <a:r>
              <a:rPr lang="en-US" sz="3100" dirty="0" smtClean="0"/>
              <a:t>ontrols for Safe </a:t>
            </a:r>
            <a:r>
              <a:rPr lang="en-US" sz="3100" dirty="0"/>
              <a:t>H</a:t>
            </a:r>
            <a:r>
              <a:rPr lang="en-US" sz="3100" dirty="0" smtClean="0"/>
              <a:t>andling of Nanomaterials? </a:t>
            </a:r>
            <a:br>
              <a:rPr lang="en-US" sz="3100" dirty="0" smtClean="0"/>
            </a:br>
            <a:r>
              <a:rPr lang="en-US" sz="3100" dirty="0" smtClean="0"/>
              <a:t>A Systematic Review</a:t>
            </a:r>
            <a:r>
              <a:rPr lang="en-US" dirty="0" smtClean="0"/>
              <a:t/>
            </a:r>
            <a:br>
              <a:rPr lang="en-US" dirty="0" smtClean="0"/>
            </a:br>
            <a:endParaRPr lang="en-US" dirty="0"/>
          </a:p>
        </p:txBody>
      </p:sp>
      <p:sp>
        <p:nvSpPr>
          <p:cNvPr id="20" name="Subtitle 19"/>
          <p:cNvSpPr>
            <a:spLocks noGrp="1"/>
          </p:cNvSpPr>
          <p:nvPr>
            <p:ph type="subTitle" idx="1"/>
          </p:nvPr>
        </p:nvSpPr>
        <p:spPr>
          <a:xfrm>
            <a:off x="1044975" y="4778561"/>
            <a:ext cx="7010400" cy="960758"/>
          </a:xfrm>
        </p:spPr>
        <p:txBody>
          <a:bodyPr>
            <a:normAutofit/>
          </a:bodyPr>
          <a:lstStyle/>
          <a:p>
            <a:r>
              <a:rPr lang="en-US" sz="1600" dirty="0" smtClean="0">
                <a:solidFill>
                  <a:schemeClr val="tx1"/>
                </a:solidFill>
              </a:rPr>
              <a:t>June 3, 2015</a:t>
            </a:r>
            <a:endParaRPr lang="en-US" sz="1600" dirty="0">
              <a:solidFill>
                <a:schemeClr val="tx1"/>
              </a:solidFill>
            </a:endParaRPr>
          </a:p>
        </p:txBody>
      </p:sp>
      <p:sp>
        <p:nvSpPr>
          <p:cNvPr id="3" name="Rectangle 2"/>
          <p:cNvSpPr/>
          <p:nvPr/>
        </p:nvSpPr>
        <p:spPr>
          <a:xfrm>
            <a:off x="0" y="6582967"/>
            <a:ext cx="5554494" cy="369318"/>
          </a:xfrm>
          <a:prstGeom prst="rect">
            <a:avLst/>
          </a:prstGeom>
          <a:solidFill>
            <a:srgbClr val="1866B3"/>
          </a:solidFill>
        </p:spPr>
        <p:txBody>
          <a:bodyPr wrap="square" lIns="91425" tIns="45713" rIns="91425" bIns="45713">
            <a:spAutoFit/>
          </a:bodyPr>
          <a:lstStyle/>
          <a:p>
            <a:r>
              <a:rPr lang="en-US" sz="900" dirty="0">
                <a:solidFill>
                  <a:schemeClr val="bg1"/>
                </a:solidFill>
              </a:rPr>
              <a:t>The findings and conclusions in this presentation have not been formally disseminated by the National Institute for Occupational Safety and Health and should not be construed to represent any agency determination or policy. </a:t>
            </a:r>
          </a:p>
        </p:txBody>
      </p:sp>
      <p:sp>
        <p:nvSpPr>
          <p:cNvPr id="4" name="TextBox 3"/>
          <p:cNvSpPr txBox="1"/>
          <p:nvPr/>
        </p:nvSpPr>
        <p:spPr>
          <a:xfrm>
            <a:off x="1197375" y="3529519"/>
            <a:ext cx="6705600" cy="1200329"/>
          </a:xfrm>
          <a:prstGeom prst="rect">
            <a:avLst/>
          </a:prstGeom>
          <a:noFill/>
        </p:spPr>
        <p:txBody>
          <a:bodyPr wrap="square" rtlCol="0">
            <a:spAutoFit/>
          </a:bodyPr>
          <a:lstStyle/>
          <a:p>
            <a:pPr algn="ctr"/>
            <a:r>
              <a:rPr lang="en-US" sz="2400" dirty="0" smtClean="0"/>
              <a:t>Adrienne C. Eastlake, MS, RS/REHS </a:t>
            </a:r>
          </a:p>
          <a:p>
            <a:pPr algn="ctr"/>
            <a:r>
              <a:rPr lang="en-US" sz="2400" dirty="0" smtClean="0"/>
              <a:t>Ralph Zumwalde, MS, CIH</a:t>
            </a:r>
          </a:p>
          <a:p>
            <a:pPr algn="ctr"/>
            <a:r>
              <a:rPr lang="en-US" sz="2400" dirty="0" smtClean="0"/>
              <a:t>National Institute for Occupational Safety &amp; Health</a:t>
            </a:r>
            <a:endParaRPr lang="en-US" sz="2400" dirty="0"/>
          </a:p>
        </p:txBody>
      </p:sp>
    </p:spTree>
    <p:extLst>
      <p:ext uri="{BB962C8B-B14F-4D97-AF65-F5344CB8AC3E}">
        <p14:creationId xmlns:p14="http://schemas.microsoft.com/office/powerpoint/2010/main" val="194975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Review Methods</a:t>
            </a:r>
            <a:endParaRPr lang="en-US" dirty="0"/>
          </a:p>
        </p:txBody>
      </p:sp>
      <p:sp>
        <p:nvSpPr>
          <p:cNvPr id="3" name="Content Placeholder 2"/>
          <p:cNvSpPr>
            <a:spLocks noGrp="1"/>
          </p:cNvSpPr>
          <p:nvPr>
            <p:ph idx="1"/>
          </p:nvPr>
        </p:nvSpPr>
        <p:spPr/>
        <p:txBody>
          <a:bodyPr>
            <a:normAutofit fontScale="62500" lnSpcReduction="20000"/>
          </a:bodyPr>
          <a:lstStyle/>
          <a:p>
            <a:r>
              <a:rPr lang="en-US" dirty="0"/>
              <a:t>PRISMA Methodology used per WHO</a:t>
            </a:r>
          </a:p>
          <a:p>
            <a:pPr lvl="1"/>
            <a:r>
              <a:rPr lang="en-US" dirty="0"/>
              <a:t>Identification of Literature</a:t>
            </a:r>
          </a:p>
          <a:p>
            <a:pPr lvl="2"/>
            <a:r>
              <a:rPr lang="en-US" dirty="0"/>
              <a:t>Literature database search was performed on July 29, 2013</a:t>
            </a:r>
          </a:p>
          <a:p>
            <a:pPr lvl="2"/>
            <a:r>
              <a:rPr lang="en-US" dirty="0"/>
              <a:t>16 different databases (such as PubMed, </a:t>
            </a:r>
            <a:r>
              <a:rPr lang="en-US" dirty="0" err="1"/>
              <a:t>Toxline</a:t>
            </a:r>
            <a:r>
              <a:rPr lang="en-US" dirty="0"/>
              <a:t>, Web of Science, etc.)</a:t>
            </a:r>
          </a:p>
          <a:p>
            <a:pPr lvl="2"/>
            <a:r>
              <a:rPr lang="en-US" dirty="0"/>
              <a:t>PubMed search terms were as follows:</a:t>
            </a:r>
          </a:p>
          <a:p>
            <a:pPr marL="914254" lvl="2" indent="0">
              <a:buNone/>
            </a:pPr>
            <a:r>
              <a:rPr lang="en-GB" dirty="0">
                <a:solidFill>
                  <a:srgbClr val="000000"/>
                </a:solidFill>
                <a:ea typeface="Calibri"/>
                <a:cs typeface="Calibri"/>
              </a:rPr>
              <a:t>	(</a:t>
            </a:r>
            <a:r>
              <a:rPr lang="en-GB" dirty="0">
                <a:solidFill>
                  <a:srgbClr val="000000"/>
                </a:solidFill>
                <a:ea typeface="Calibri"/>
                <a:cs typeface="Times New Roman"/>
              </a:rPr>
              <a:t>Occupational Exposure OR Occupational</a:t>
            </a:r>
            <a:r>
              <a:rPr lang="en-GB" dirty="0">
                <a:solidFill>
                  <a:srgbClr val="000000"/>
                </a:solidFill>
                <a:ea typeface="Calibri"/>
                <a:cs typeface="Calibri"/>
              </a:rPr>
              <a:t>)</a:t>
            </a:r>
            <a:r>
              <a:rPr lang="en-GB" dirty="0">
                <a:solidFill>
                  <a:srgbClr val="000000"/>
                </a:solidFill>
                <a:ea typeface="Calibri"/>
                <a:cs typeface="Times New Roman"/>
              </a:rPr>
              <a:t> AND </a:t>
            </a:r>
            <a:r>
              <a:rPr lang="en-GB" dirty="0">
                <a:solidFill>
                  <a:srgbClr val="000000"/>
                </a:solidFill>
                <a:ea typeface="Calibri"/>
                <a:cs typeface="Calibri"/>
              </a:rPr>
              <a:t>(</a:t>
            </a:r>
            <a:r>
              <a:rPr lang="en-GB" dirty="0">
                <a:solidFill>
                  <a:srgbClr val="000000"/>
                </a:solidFill>
                <a:ea typeface="Calibri"/>
                <a:cs typeface="Times New Roman"/>
              </a:rPr>
              <a:t>Control Band </a:t>
            </a:r>
            <a:r>
              <a:rPr lang="en-GB" dirty="0" smtClean="0">
                <a:solidFill>
                  <a:srgbClr val="000000"/>
                </a:solidFill>
                <a:ea typeface="Calibri"/>
                <a:cs typeface="Times New Roman"/>
              </a:rPr>
              <a:t>	OR </a:t>
            </a:r>
            <a:r>
              <a:rPr lang="en-GB" dirty="0">
                <a:solidFill>
                  <a:srgbClr val="000000"/>
                </a:solidFill>
                <a:ea typeface="Calibri"/>
                <a:cs typeface="Times New Roman"/>
              </a:rPr>
              <a:t>Control </a:t>
            </a:r>
            <a:r>
              <a:rPr lang="en-GB" dirty="0" smtClean="0">
                <a:solidFill>
                  <a:srgbClr val="000000"/>
                </a:solidFill>
                <a:ea typeface="Calibri"/>
                <a:cs typeface="Times New Roman"/>
              </a:rPr>
              <a:t>Bands </a:t>
            </a:r>
            <a:r>
              <a:rPr lang="en-GB" dirty="0">
                <a:solidFill>
                  <a:srgbClr val="000000"/>
                </a:solidFill>
                <a:ea typeface="Calibri"/>
                <a:cs typeface="Times New Roman"/>
              </a:rPr>
              <a:t>OR Control Banding OR Exposure Band OR </a:t>
            </a:r>
            <a:r>
              <a:rPr lang="en-GB" dirty="0" smtClean="0">
                <a:solidFill>
                  <a:srgbClr val="000000"/>
                </a:solidFill>
                <a:ea typeface="Calibri"/>
                <a:cs typeface="Times New Roman"/>
              </a:rPr>
              <a:t>	Exposure </a:t>
            </a:r>
            <a:r>
              <a:rPr lang="en-GB" dirty="0">
                <a:solidFill>
                  <a:srgbClr val="000000"/>
                </a:solidFill>
                <a:ea typeface="Calibri"/>
                <a:cs typeface="Times New Roman"/>
              </a:rPr>
              <a:t>Bands OR </a:t>
            </a:r>
            <a:r>
              <a:rPr lang="en-GB" dirty="0" smtClean="0">
                <a:solidFill>
                  <a:srgbClr val="000000"/>
                </a:solidFill>
                <a:ea typeface="Calibri"/>
                <a:cs typeface="Times New Roman"/>
              </a:rPr>
              <a:t>Risk </a:t>
            </a:r>
            <a:r>
              <a:rPr lang="en-GB" dirty="0">
                <a:solidFill>
                  <a:srgbClr val="000000"/>
                </a:solidFill>
                <a:ea typeface="Calibri"/>
                <a:cs typeface="Times New Roman"/>
              </a:rPr>
              <a:t>Banding OR Hazard Band OR Hazard </a:t>
            </a:r>
            <a:r>
              <a:rPr lang="en-GB" dirty="0" smtClean="0">
                <a:solidFill>
                  <a:srgbClr val="000000"/>
                </a:solidFill>
                <a:ea typeface="Calibri"/>
                <a:cs typeface="Times New Roman"/>
              </a:rPr>
              <a:t>	Bands</a:t>
            </a:r>
            <a:r>
              <a:rPr lang="en-GB" dirty="0">
                <a:solidFill>
                  <a:srgbClr val="000000"/>
                </a:solidFill>
                <a:ea typeface="Calibri"/>
                <a:cs typeface="Calibri"/>
              </a:rPr>
              <a:t>)</a:t>
            </a:r>
            <a:r>
              <a:rPr lang="en-GB" dirty="0">
                <a:solidFill>
                  <a:srgbClr val="000000"/>
                </a:solidFill>
                <a:ea typeface="Calibri"/>
                <a:cs typeface="Times New Roman"/>
              </a:rPr>
              <a:t> AND English</a:t>
            </a:r>
            <a:endParaRPr lang="en-US" dirty="0"/>
          </a:p>
          <a:p>
            <a:r>
              <a:rPr lang="en-US" dirty="0" smtClean="0"/>
              <a:t>Identification of Literature </a:t>
            </a:r>
          </a:p>
          <a:p>
            <a:pPr lvl="1"/>
            <a:r>
              <a:rPr lang="en-US" dirty="0" smtClean="0"/>
              <a:t>Two independent reviewers at each step</a:t>
            </a:r>
          </a:p>
          <a:p>
            <a:pPr lvl="1"/>
            <a:r>
              <a:rPr lang="en-US" dirty="0" smtClean="0"/>
              <a:t>Detailed notes were kept as to why records were excluded</a:t>
            </a:r>
          </a:p>
          <a:p>
            <a:pPr lvl="2"/>
            <a:r>
              <a:rPr lang="en-US" dirty="0" smtClean="0"/>
              <a:t>Titles of all records reviewed for relevance</a:t>
            </a:r>
          </a:p>
          <a:p>
            <a:pPr lvl="2"/>
            <a:r>
              <a:rPr lang="en-US" dirty="0" smtClean="0"/>
              <a:t>Complete article review was performed on remaining records</a:t>
            </a:r>
          </a:p>
          <a:p>
            <a:pPr marL="914254" lvl="2" indent="0">
              <a:buNone/>
            </a:pPr>
            <a:endParaRPr lang="en-US" dirty="0" smtClean="0"/>
          </a:p>
        </p:txBody>
      </p:sp>
    </p:spTree>
    <p:extLst>
      <p:ext uri="{BB962C8B-B14F-4D97-AF65-F5344CB8AC3E}">
        <p14:creationId xmlns:p14="http://schemas.microsoft.com/office/powerpoint/2010/main" val="4166549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a:t>
            </a:r>
            <a:endParaRPr lang="en-US" dirty="0"/>
          </a:p>
        </p:txBody>
      </p:sp>
      <p:sp>
        <p:nvSpPr>
          <p:cNvPr id="3" name="Content Placeholder 2"/>
          <p:cNvSpPr>
            <a:spLocks noGrp="1"/>
          </p:cNvSpPr>
          <p:nvPr>
            <p:ph idx="1"/>
          </p:nvPr>
        </p:nvSpPr>
        <p:spPr>
          <a:xfrm>
            <a:off x="1108494" y="901509"/>
            <a:ext cx="6927011" cy="482981"/>
          </a:xfrm>
        </p:spPr>
        <p:txBody>
          <a:bodyPr>
            <a:normAutofit/>
          </a:bodyPr>
          <a:lstStyle/>
          <a:p>
            <a:pPr marL="0" indent="0">
              <a:buNone/>
            </a:pPr>
            <a:r>
              <a:rPr lang="en-US" sz="2400" dirty="0" smtClean="0"/>
              <a:t>PRISMA flow diagram showing study selection process</a:t>
            </a:r>
            <a:endParaRPr lang="en-US" sz="2400" dirty="0"/>
          </a:p>
        </p:txBody>
      </p:sp>
      <p:pic>
        <p:nvPicPr>
          <p:cNvPr id="1026" name="Picture 2" descr="C:\Users\VPQ0\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18948"/>
            <a:ext cx="5889343"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80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Review Methods</a:t>
            </a:r>
            <a:endParaRPr lang="en-US" dirty="0"/>
          </a:p>
        </p:txBody>
      </p:sp>
      <p:sp>
        <p:nvSpPr>
          <p:cNvPr id="3" name="Content Placeholder 2"/>
          <p:cNvSpPr>
            <a:spLocks noGrp="1"/>
          </p:cNvSpPr>
          <p:nvPr>
            <p:ph idx="1"/>
          </p:nvPr>
        </p:nvSpPr>
        <p:spPr/>
        <p:txBody>
          <a:bodyPr>
            <a:normAutofit fontScale="92500"/>
          </a:bodyPr>
          <a:lstStyle/>
          <a:p>
            <a:pPr lvl="1"/>
            <a:r>
              <a:rPr lang="en-US" dirty="0" smtClean="0"/>
              <a:t>Methodological Index for Non-Randomized Studies (MINORS) checklist was completed on each included record</a:t>
            </a:r>
          </a:p>
          <a:p>
            <a:pPr lvl="3"/>
            <a:r>
              <a:rPr lang="en-US" dirty="0" smtClean="0"/>
              <a:t>Results summarized as risk of bias profiles</a:t>
            </a:r>
          </a:p>
          <a:p>
            <a:pPr lvl="3"/>
            <a:r>
              <a:rPr lang="en-US" dirty="0" smtClean="0"/>
              <a:t>Score obtained on each study to determine quality of the studies</a:t>
            </a:r>
          </a:p>
          <a:p>
            <a:pPr lvl="1"/>
            <a:r>
              <a:rPr lang="en-US" dirty="0" smtClean="0"/>
              <a:t>Grading of Recommendations Assessment, Development and Evaluation (GRADE)</a:t>
            </a:r>
          </a:p>
          <a:p>
            <a:pPr lvl="3"/>
            <a:r>
              <a:rPr lang="en-US" dirty="0" smtClean="0"/>
              <a:t>Used to determine overall quality of the evidence</a:t>
            </a:r>
          </a:p>
          <a:p>
            <a:pPr lvl="2"/>
            <a:endParaRPr lang="en-US" dirty="0" smtClean="0"/>
          </a:p>
        </p:txBody>
      </p:sp>
    </p:spTree>
    <p:extLst>
      <p:ext uri="{BB962C8B-B14F-4D97-AF65-F5344CB8AC3E}">
        <p14:creationId xmlns:p14="http://schemas.microsoft.com/office/powerpoint/2010/main" val="1374942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Banding </a:t>
            </a:r>
            <a:r>
              <a:rPr lang="en-US" dirty="0" err="1" smtClean="0"/>
              <a:t>Nanotool</a:t>
            </a:r>
            <a:endParaRPr lang="en-US" dirty="0"/>
          </a:p>
        </p:txBody>
      </p:sp>
      <p:sp>
        <p:nvSpPr>
          <p:cNvPr id="3" name="Content Placeholder 2"/>
          <p:cNvSpPr>
            <a:spLocks noGrp="1"/>
          </p:cNvSpPr>
          <p:nvPr>
            <p:ph idx="1"/>
          </p:nvPr>
        </p:nvSpPr>
        <p:spPr>
          <a:xfrm>
            <a:off x="457200" y="1600200"/>
            <a:ext cx="8229600" cy="3929331"/>
          </a:xfrm>
        </p:spPr>
        <p:txBody>
          <a:bodyPr>
            <a:normAutofit fontScale="92500"/>
          </a:bodyPr>
          <a:lstStyle/>
          <a:p>
            <a:pPr marL="0" indent="0">
              <a:buNone/>
            </a:pPr>
            <a:r>
              <a:rPr lang="en-US" sz="2800" dirty="0" smtClean="0"/>
              <a:t>Requires </a:t>
            </a:r>
            <a:r>
              <a:rPr lang="en-US" sz="2800" dirty="0"/>
              <a:t>calculation of a Severity and Probability score </a:t>
            </a:r>
            <a:r>
              <a:rPr lang="en-US" sz="2800" dirty="0" smtClean="0"/>
              <a:t>by answering questions about </a:t>
            </a:r>
            <a:r>
              <a:rPr lang="en-US" sz="2800" dirty="0"/>
              <a:t>the </a:t>
            </a:r>
            <a:r>
              <a:rPr lang="en-US" sz="2800" dirty="0" smtClean="0"/>
              <a:t>bulk </a:t>
            </a:r>
            <a:r>
              <a:rPr lang="en-US" sz="2800" dirty="0"/>
              <a:t>and the nanomaterial</a:t>
            </a:r>
            <a:r>
              <a:rPr lang="en-US" sz="2800" dirty="0" smtClean="0"/>
              <a:t>.</a:t>
            </a:r>
          </a:p>
          <a:p>
            <a:r>
              <a:rPr lang="en-US" sz="2400" dirty="0" smtClean="0"/>
              <a:t>Severity Score: Out of 100 points</a:t>
            </a:r>
          </a:p>
          <a:p>
            <a:pPr lvl="1"/>
            <a:r>
              <a:rPr lang="en-US" sz="2000" dirty="0" smtClean="0"/>
              <a:t>70 based on characteristics of the nanomaterial and 30 based on characteristics of the parent material</a:t>
            </a:r>
          </a:p>
          <a:p>
            <a:r>
              <a:rPr lang="en-US" sz="2400" dirty="0" smtClean="0"/>
              <a:t>Probability Score: Out of 100 points</a:t>
            </a:r>
          </a:p>
          <a:p>
            <a:pPr lvl="1"/>
            <a:r>
              <a:rPr lang="en-US" sz="2000" dirty="0" smtClean="0"/>
              <a:t>Determine the extent which employees may be exposed to </a:t>
            </a:r>
            <a:r>
              <a:rPr lang="en-US" sz="2000" dirty="0" err="1" smtClean="0"/>
              <a:t>nanoscale</a:t>
            </a:r>
            <a:r>
              <a:rPr lang="en-US" sz="2000" dirty="0" smtClean="0"/>
              <a:t> materials</a:t>
            </a:r>
          </a:p>
          <a:p>
            <a:pPr lvl="2"/>
            <a:r>
              <a:rPr lang="en-US" sz="1600" dirty="0" smtClean="0"/>
              <a:t>Examples: amount used during task, dustiness/mistiness, number of employees with similar exposure, frequency of operation, and operation duration</a:t>
            </a:r>
          </a:p>
          <a:p>
            <a:r>
              <a:rPr lang="en-US" sz="2400" dirty="0" smtClean="0"/>
              <a:t>Risk level is determined using both Severity and Probability Scores.</a:t>
            </a:r>
            <a:endParaRPr lang="en-US" dirty="0"/>
          </a:p>
          <a:p>
            <a:endParaRPr lang="en-US" dirty="0"/>
          </a:p>
        </p:txBody>
      </p:sp>
      <p:sp>
        <p:nvSpPr>
          <p:cNvPr id="5" name="TextBox 4"/>
          <p:cNvSpPr txBox="1"/>
          <p:nvPr/>
        </p:nvSpPr>
        <p:spPr>
          <a:xfrm>
            <a:off x="190500" y="5712093"/>
            <a:ext cx="8763000" cy="461665"/>
          </a:xfrm>
          <a:prstGeom prst="rect">
            <a:avLst/>
          </a:prstGeom>
          <a:noFill/>
        </p:spPr>
        <p:txBody>
          <a:bodyPr wrap="square" rtlCol="0">
            <a:spAutoFit/>
          </a:bodyPr>
          <a:lstStyle/>
          <a:p>
            <a:r>
              <a:rPr lang="en-US" sz="1200" dirty="0" smtClean="0"/>
              <a:t>Source: Paik S, </a:t>
            </a:r>
            <a:r>
              <a:rPr lang="en-US" sz="1200" dirty="0" err="1" smtClean="0"/>
              <a:t>Zalk</a:t>
            </a:r>
            <a:r>
              <a:rPr lang="en-US" sz="1200" dirty="0" smtClean="0"/>
              <a:t> D, </a:t>
            </a:r>
            <a:r>
              <a:rPr lang="en-US" sz="1200" dirty="0" err="1" smtClean="0"/>
              <a:t>Swuste</a:t>
            </a:r>
            <a:r>
              <a:rPr lang="en-US" sz="1200" dirty="0" smtClean="0"/>
              <a:t> P.  2008.  Application of a Pilot Control Banding Tool for Risk Level Assessment and Control of Nanoparticle Exposures.  Ann  </a:t>
            </a:r>
            <a:r>
              <a:rPr lang="en-US" sz="1200" dirty="0" err="1" smtClean="0"/>
              <a:t>Occup</a:t>
            </a:r>
            <a:r>
              <a:rPr lang="en-US" sz="1200" dirty="0" smtClean="0"/>
              <a:t> </a:t>
            </a:r>
            <a:r>
              <a:rPr lang="en-US" sz="1200" dirty="0" err="1" smtClean="0"/>
              <a:t>Hyg</a:t>
            </a:r>
            <a:r>
              <a:rPr lang="en-US" sz="1200" dirty="0" smtClean="0"/>
              <a:t>.  52(6):419-428.</a:t>
            </a:r>
            <a:endParaRPr lang="en-US" sz="1200" dirty="0"/>
          </a:p>
        </p:txBody>
      </p:sp>
    </p:spTree>
    <p:extLst>
      <p:ext uri="{BB962C8B-B14F-4D97-AF65-F5344CB8AC3E}">
        <p14:creationId xmlns:p14="http://schemas.microsoft.com/office/powerpoint/2010/main" val="4216085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2" y="210628"/>
            <a:ext cx="8229600" cy="914400"/>
          </a:xfrm>
        </p:spPr>
        <p:txBody>
          <a:bodyPr>
            <a:normAutofit/>
          </a:bodyPr>
          <a:lstStyle/>
          <a:p>
            <a:r>
              <a:rPr lang="en-US" dirty="0"/>
              <a:t>Control Banding </a:t>
            </a:r>
            <a:r>
              <a:rPr lang="en-US" dirty="0" smtClean="0"/>
              <a:t>Nanotool Matrix</a:t>
            </a:r>
            <a:endParaRPr lang="en-US" dirty="0"/>
          </a:p>
        </p:txBody>
      </p:sp>
      <p:pic>
        <p:nvPicPr>
          <p:cNvPr id="4" name="Picture 5"/>
          <p:cNvPicPr>
            <a:picLocks noChangeAspect="1" noChangeArrowheads="1"/>
          </p:cNvPicPr>
          <p:nvPr/>
        </p:nvPicPr>
        <p:blipFill>
          <a:blip r:embed="rId3" cstate="print"/>
          <a:srcRect l="24950" t="33333" r="17908" b="14285"/>
          <a:stretch>
            <a:fillRect/>
          </a:stretch>
        </p:blipFill>
        <p:spPr>
          <a:xfrm>
            <a:off x="1066799" y="1276710"/>
            <a:ext cx="6892925" cy="4738702"/>
          </a:xfrm>
          <a:prstGeom prst="rect">
            <a:avLst/>
          </a:prstGeom>
          <a:noFill/>
        </p:spPr>
      </p:pic>
    </p:spTree>
    <p:extLst>
      <p:ext uri="{BB962C8B-B14F-4D97-AF65-F5344CB8AC3E}">
        <p14:creationId xmlns:p14="http://schemas.microsoft.com/office/powerpoint/2010/main" val="2094341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7" y="0"/>
            <a:ext cx="8229600" cy="1143000"/>
          </a:xfrm>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2660198"/>
              </p:ext>
            </p:extLst>
          </p:nvPr>
        </p:nvGraphicFramePr>
        <p:xfrm>
          <a:off x="465827" y="1073989"/>
          <a:ext cx="8229599" cy="3850832"/>
        </p:xfrm>
        <a:graphic>
          <a:graphicData uri="http://schemas.openxmlformats.org/drawingml/2006/table">
            <a:tbl>
              <a:tblPr firstRow="1" firstCol="1" bandRow="1">
                <a:tableStyleId>{5C22544A-7EE6-4342-B048-85BDC9FD1C3A}</a:tableStyleId>
              </a:tblPr>
              <a:tblGrid>
                <a:gridCol w="1308218"/>
                <a:gridCol w="1825420"/>
                <a:gridCol w="5095961"/>
              </a:tblGrid>
              <a:tr h="717335">
                <a:tc>
                  <a:txBody>
                    <a:bodyPr/>
                    <a:lstStyle/>
                    <a:p>
                      <a:pPr marL="0" marR="0">
                        <a:lnSpc>
                          <a:spcPct val="107000"/>
                        </a:lnSpc>
                        <a:spcBef>
                          <a:spcPts val="0"/>
                        </a:spcBef>
                        <a:spcAft>
                          <a:spcPts val="800"/>
                        </a:spcAft>
                      </a:pPr>
                      <a:r>
                        <a:rPr lang="en-GB" sz="1500" dirty="0">
                          <a:effectLst/>
                        </a:rPr>
                        <a:t>Source</a:t>
                      </a:r>
                      <a:endParaRPr lang="en-US" sz="1500" dirty="0">
                        <a:effectLst/>
                        <a:latin typeface="Calibri"/>
                        <a:ea typeface="Calibri"/>
                        <a:cs typeface="Times New Roman"/>
                      </a:endParaRPr>
                    </a:p>
                  </a:txBody>
                  <a:tcPr marL="60467" marR="60467" marT="0" marB="0"/>
                </a:tc>
                <a:tc>
                  <a:txBody>
                    <a:bodyPr/>
                    <a:lstStyle/>
                    <a:p>
                      <a:pPr marL="0" marR="0">
                        <a:lnSpc>
                          <a:spcPct val="107000"/>
                        </a:lnSpc>
                        <a:spcBef>
                          <a:spcPts val="0"/>
                        </a:spcBef>
                        <a:spcAft>
                          <a:spcPts val="800"/>
                        </a:spcAft>
                      </a:pPr>
                      <a:r>
                        <a:rPr lang="en-GB" sz="1500">
                          <a:effectLst/>
                        </a:rPr>
                        <a:t>Number of activities evaluated</a:t>
                      </a:r>
                      <a:endParaRPr lang="en-US" sz="1500">
                        <a:effectLst/>
                        <a:latin typeface="Calibri"/>
                        <a:ea typeface="Calibri"/>
                        <a:cs typeface="Times New Roman"/>
                      </a:endParaRPr>
                    </a:p>
                  </a:txBody>
                  <a:tcPr marL="60467" marR="60467" marT="0" marB="0"/>
                </a:tc>
                <a:tc>
                  <a:txBody>
                    <a:bodyPr/>
                    <a:lstStyle/>
                    <a:p>
                      <a:pPr marL="0" marR="0">
                        <a:lnSpc>
                          <a:spcPct val="107000"/>
                        </a:lnSpc>
                        <a:spcBef>
                          <a:spcPts val="0"/>
                        </a:spcBef>
                        <a:spcAft>
                          <a:spcPts val="800"/>
                        </a:spcAft>
                      </a:pPr>
                      <a:r>
                        <a:rPr lang="en-GB" sz="1500" dirty="0">
                          <a:effectLst/>
                        </a:rPr>
                        <a:t>Number of task engineering controls consistent with what was recommended by the CB Nanotool</a:t>
                      </a:r>
                      <a:endParaRPr lang="en-US" sz="1500" dirty="0">
                        <a:effectLst/>
                        <a:latin typeface="Calibri"/>
                        <a:ea typeface="Calibri"/>
                        <a:cs typeface="Times New Roman"/>
                      </a:endParaRPr>
                    </a:p>
                  </a:txBody>
                  <a:tcPr marL="60467" marR="60467" marT="0" marB="0"/>
                </a:tc>
              </a:tr>
              <a:tr h="1445404">
                <a:tc>
                  <a:txBody>
                    <a:bodyPr/>
                    <a:lstStyle/>
                    <a:p>
                      <a:pPr marL="0" marR="0">
                        <a:lnSpc>
                          <a:spcPct val="107000"/>
                        </a:lnSpc>
                        <a:spcBef>
                          <a:spcPts val="0"/>
                        </a:spcBef>
                        <a:spcAft>
                          <a:spcPts val="800"/>
                        </a:spcAft>
                      </a:pPr>
                      <a:r>
                        <a:rPr lang="en-GB" sz="1500" dirty="0">
                          <a:effectLst/>
                        </a:rPr>
                        <a:t>Paik, Zalk, &amp; </a:t>
                      </a:r>
                      <a:r>
                        <a:rPr lang="en-GB" sz="1500" dirty="0" err="1">
                          <a:effectLst/>
                        </a:rPr>
                        <a:t>Swuste</a:t>
                      </a:r>
                      <a:r>
                        <a:rPr lang="en-GB" sz="1500" dirty="0">
                          <a:effectLst/>
                        </a:rPr>
                        <a:t>, 2008</a:t>
                      </a:r>
                      <a:endParaRPr lang="en-US" sz="1500" dirty="0">
                        <a:effectLst/>
                        <a:latin typeface="Calibri"/>
                        <a:ea typeface="Calibri"/>
                        <a:cs typeface="Times New Roman"/>
                      </a:endParaRPr>
                    </a:p>
                  </a:txBody>
                  <a:tcPr marL="60467" marR="60467" marT="0" marB="0"/>
                </a:tc>
                <a:tc>
                  <a:txBody>
                    <a:bodyPr/>
                    <a:lstStyle/>
                    <a:p>
                      <a:pPr marL="0" marR="0" algn="ctr">
                        <a:lnSpc>
                          <a:spcPct val="107000"/>
                        </a:lnSpc>
                        <a:spcBef>
                          <a:spcPts val="0"/>
                        </a:spcBef>
                        <a:spcAft>
                          <a:spcPts val="800"/>
                        </a:spcAft>
                      </a:pPr>
                      <a:r>
                        <a:rPr lang="en-GB" sz="1500" dirty="0">
                          <a:effectLst/>
                        </a:rPr>
                        <a:t>5</a:t>
                      </a:r>
                      <a:endParaRPr lang="en-US" sz="1500" dirty="0">
                        <a:effectLst/>
                        <a:latin typeface="Calibri"/>
                        <a:ea typeface="Calibri"/>
                        <a:cs typeface="Times New Roman"/>
                      </a:endParaRPr>
                    </a:p>
                  </a:txBody>
                  <a:tcPr marL="60467" marR="60467" marT="0" marB="0"/>
                </a:tc>
                <a:tc>
                  <a:txBody>
                    <a:bodyPr/>
                    <a:lstStyle/>
                    <a:p>
                      <a:pPr marL="342900" marR="0" lvl="0" indent="-342900">
                        <a:lnSpc>
                          <a:spcPct val="107000"/>
                        </a:lnSpc>
                        <a:spcBef>
                          <a:spcPts val="0"/>
                        </a:spcBef>
                        <a:spcAft>
                          <a:spcPts val="0"/>
                        </a:spcAft>
                        <a:buFont typeface="Symbol"/>
                        <a:buChar char=""/>
                      </a:pPr>
                      <a:r>
                        <a:rPr lang="en-GB" sz="1500" dirty="0">
                          <a:effectLst/>
                        </a:rPr>
                        <a:t>Three out of five were consistent with those recommended by the tool</a:t>
                      </a:r>
                      <a:endParaRPr lang="en-US" sz="1500" dirty="0">
                        <a:effectLst/>
                      </a:endParaRPr>
                    </a:p>
                    <a:p>
                      <a:pPr marL="342900" marR="0" lvl="0" indent="-342900">
                        <a:lnSpc>
                          <a:spcPct val="107000"/>
                        </a:lnSpc>
                        <a:spcBef>
                          <a:spcPts val="0"/>
                        </a:spcBef>
                        <a:spcAft>
                          <a:spcPts val="0"/>
                        </a:spcAft>
                        <a:buFont typeface="Symbol"/>
                        <a:buChar char=""/>
                      </a:pPr>
                      <a:r>
                        <a:rPr lang="en-GB" sz="1500" dirty="0">
                          <a:effectLst/>
                        </a:rPr>
                        <a:t>One task was determined to need upgrading</a:t>
                      </a:r>
                      <a:endParaRPr lang="en-US" sz="1500" dirty="0">
                        <a:effectLst/>
                      </a:endParaRPr>
                    </a:p>
                    <a:p>
                      <a:pPr marL="342900" marR="0" lvl="0" indent="-342900">
                        <a:lnSpc>
                          <a:spcPct val="107000"/>
                        </a:lnSpc>
                        <a:spcBef>
                          <a:spcPts val="0"/>
                        </a:spcBef>
                        <a:spcAft>
                          <a:spcPts val="800"/>
                        </a:spcAft>
                        <a:buFont typeface="Symbol"/>
                        <a:buChar char=""/>
                      </a:pPr>
                      <a:r>
                        <a:rPr lang="en-GB" sz="1500" dirty="0">
                          <a:effectLst/>
                        </a:rPr>
                        <a:t>One task’s current controls exceeded what was recommended by the tool</a:t>
                      </a:r>
                      <a:endParaRPr lang="en-US" sz="1500" dirty="0">
                        <a:effectLst/>
                        <a:latin typeface="Calibri"/>
                        <a:ea typeface="Calibri"/>
                        <a:cs typeface="Times New Roman"/>
                      </a:endParaRPr>
                    </a:p>
                  </a:txBody>
                  <a:tcPr marL="60467" marR="60467" marT="0" marB="0"/>
                </a:tc>
              </a:tr>
              <a:tr h="1688093">
                <a:tc>
                  <a:txBody>
                    <a:bodyPr/>
                    <a:lstStyle/>
                    <a:p>
                      <a:pPr marL="0" marR="0">
                        <a:lnSpc>
                          <a:spcPct val="107000"/>
                        </a:lnSpc>
                        <a:spcBef>
                          <a:spcPts val="0"/>
                        </a:spcBef>
                        <a:spcAft>
                          <a:spcPts val="800"/>
                        </a:spcAft>
                      </a:pPr>
                      <a:r>
                        <a:rPr lang="en-GB" sz="1500">
                          <a:effectLst/>
                        </a:rPr>
                        <a:t>Zalk, Paik, &amp; Swuste, 2009</a:t>
                      </a:r>
                      <a:endParaRPr lang="en-US" sz="1500">
                        <a:effectLst/>
                        <a:latin typeface="Calibri"/>
                        <a:ea typeface="Calibri"/>
                        <a:cs typeface="Times New Roman"/>
                      </a:endParaRPr>
                    </a:p>
                  </a:txBody>
                  <a:tcPr marL="60467" marR="60467" marT="0" marB="0"/>
                </a:tc>
                <a:tc>
                  <a:txBody>
                    <a:bodyPr/>
                    <a:lstStyle/>
                    <a:p>
                      <a:pPr marL="0" marR="0" algn="ctr">
                        <a:lnSpc>
                          <a:spcPct val="107000"/>
                        </a:lnSpc>
                        <a:spcBef>
                          <a:spcPts val="0"/>
                        </a:spcBef>
                        <a:spcAft>
                          <a:spcPts val="800"/>
                        </a:spcAft>
                      </a:pPr>
                      <a:r>
                        <a:rPr lang="en-GB" sz="1500">
                          <a:effectLst/>
                        </a:rPr>
                        <a:t>27</a:t>
                      </a:r>
                      <a:endParaRPr lang="en-US" sz="1500">
                        <a:effectLst/>
                        <a:latin typeface="Calibri"/>
                        <a:ea typeface="Calibri"/>
                        <a:cs typeface="Times New Roman"/>
                      </a:endParaRPr>
                    </a:p>
                  </a:txBody>
                  <a:tcPr marL="60467" marR="60467" marT="0" marB="0"/>
                </a:tc>
                <a:tc>
                  <a:txBody>
                    <a:bodyPr/>
                    <a:lstStyle/>
                    <a:p>
                      <a:pPr marL="342900" marR="0" lvl="0" indent="-342900">
                        <a:lnSpc>
                          <a:spcPct val="107000"/>
                        </a:lnSpc>
                        <a:spcBef>
                          <a:spcPts val="0"/>
                        </a:spcBef>
                        <a:spcAft>
                          <a:spcPts val="0"/>
                        </a:spcAft>
                        <a:buFont typeface="Symbol"/>
                        <a:buChar char=""/>
                      </a:pPr>
                      <a:r>
                        <a:rPr lang="en-GB" sz="1500" dirty="0">
                          <a:effectLst/>
                        </a:rPr>
                        <a:t>16 out of 27 controls were consistent with those recommended by the tool</a:t>
                      </a:r>
                      <a:endParaRPr lang="en-US" sz="1500" dirty="0">
                        <a:effectLst/>
                      </a:endParaRPr>
                    </a:p>
                    <a:p>
                      <a:pPr marL="342900" marR="0" lvl="0" indent="-342900">
                        <a:lnSpc>
                          <a:spcPct val="107000"/>
                        </a:lnSpc>
                        <a:spcBef>
                          <a:spcPts val="0"/>
                        </a:spcBef>
                        <a:spcAft>
                          <a:spcPts val="0"/>
                        </a:spcAft>
                        <a:buFont typeface="Symbol"/>
                        <a:buChar char=""/>
                      </a:pPr>
                      <a:r>
                        <a:rPr lang="en-GB" sz="1500" dirty="0">
                          <a:effectLst/>
                        </a:rPr>
                        <a:t>8 out of 27 controls were determined to need upgrading</a:t>
                      </a:r>
                      <a:endParaRPr lang="en-US" sz="1500" dirty="0">
                        <a:effectLst/>
                      </a:endParaRPr>
                    </a:p>
                    <a:p>
                      <a:pPr marL="342900" marR="0" lvl="0" indent="-342900">
                        <a:lnSpc>
                          <a:spcPct val="107000"/>
                        </a:lnSpc>
                        <a:spcBef>
                          <a:spcPts val="0"/>
                        </a:spcBef>
                        <a:spcAft>
                          <a:spcPts val="800"/>
                        </a:spcAft>
                        <a:buFont typeface="Symbol"/>
                        <a:buChar char=""/>
                      </a:pPr>
                      <a:r>
                        <a:rPr lang="en-GB" sz="1500" dirty="0">
                          <a:effectLst/>
                        </a:rPr>
                        <a:t>Three of the tasks’ current controls exceeded what was recommended by the tool</a:t>
                      </a:r>
                      <a:endParaRPr lang="en-US" sz="1500" dirty="0">
                        <a:effectLst/>
                        <a:latin typeface="Calibri"/>
                        <a:ea typeface="Calibri"/>
                        <a:cs typeface="Times New Roman"/>
                      </a:endParaRPr>
                    </a:p>
                  </a:txBody>
                  <a:tcPr marL="60467" marR="60467" marT="0" marB="0"/>
                </a:tc>
              </a:tr>
            </a:tbl>
          </a:graphicData>
        </a:graphic>
      </p:graphicFrame>
      <p:sp>
        <p:nvSpPr>
          <p:cNvPr id="4" name="Content Placeholder 3"/>
          <p:cNvSpPr>
            <a:spLocks noGrp="1"/>
          </p:cNvSpPr>
          <p:nvPr>
            <p:ph sz="half" idx="4294967295"/>
          </p:nvPr>
        </p:nvSpPr>
        <p:spPr>
          <a:xfrm>
            <a:off x="381000" y="5056188"/>
            <a:ext cx="8763000" cy="914400"/>
          </a:xfrm>
        </p:spPr>
        <p:txBody>
          <a:bodyPr>
            <a:normAutofit fontScale="85000" lnSpcReduction="10000"/>
          </a:bodyPr>
          <a:lstStyle/>
          <a:p>
            <a:pPr marL="0" indent="0">
              <a:buNone/>
            </a:pPr>
            <a:r>
              <a:rPr lang="en-US" dirty="0" smtClean="0"/>
              <a:t>Summary of studies applying control banding to the use and/or handling of nanomaterials – 2 studies with 32 tasks</a:t>
            </a:r>
            <a:endParaRPr lang="en-US" dirty="0"/>
          </a:p>
        </p:txBody>
      </p:sp>
    </p:spTree>
    <p:extLst>
      <p:ext uri="{BB962C8B-B14F-4D97-AF65-F5344CB8AC3E}">
        <p14:creationId xmlns:p14="http://schemas.microsoft.com/office/powerpoint/2010/main" val="3875059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0428892"/>
              </p:ext>
            </p:extLst>
          </p:nvPr>
        </p:nvGraphicFramePr>
        <p:xfrm>
          <a:off x="457200" y="1600200"/>
          <a:ext cx="8229597" cy="1647066"/>
        </p:xfrm>
        <a:graphic>
          <a:graphicData uri="http://schemas.openxmlformats.org/drawingml/2006/table">
            <a:tbl>
              <a:tblPr firstRow="1" firstCol="1" bandRow="1">
                <a:tableStyleId>{5C22544A-7EE6-4342-B048-85BDC9FD1C3A}</a:tableStyleId>
              </a:tblPr>
              <a:tblGrid>
                <a:gridCol w="3010585"/>
                <a:gridCol w="946468"/>
                <a:gridCol w="942223"/>
                <a:gridCol w="874317"/>
                <a:gridCol w="2456004"/>
              </a:tblGrid>
              <a:tr h="0">
                <a:tc>
                  <a:txBody>
                    <a:bodyPr/>
                    <a:lstStyle/>
                    <a:p>
                      <a:pPr marL="0" marR="0">
                        <a:lnSpc>
                          <a:spcPct val="107000"/>
                        </a:lnSpc>
                        <a:spcBef>
                          <a:spcPts val="0"/>
                        </a:spcBef>
                        <a:spcAft>
                          <a:spcPts val="800"/>
                        </a:spcAft>
                      </a:pPr>
                      <a:r>
                        <a:rPr lang="en-GB" sz="1500" dirty="0">
                          <a:effectLst/>
                        </a:rPr>
                        <a:t>Type of Task</a:t>
                      </a:r>
                      <a:endParaRPr lang="en-US" sz="1500" dirty="0">
                        <a:effectLst/>
                        <a:latin typeface="Calibri"/>
                        <a:ea typeface="Calibri"/>
                        <a:cs typeface="Times New Roman"/>
                      </a:endParaRPr>
                    </a:p>
                  </a:txBody>
                  <a:tcPr marL="119462" marR="119462" marT="0" marB="0"/>
                </a:tc>
                <a:tc gridSpan="4">
                  <a:txBody>
                    <a:bodyPr/>
                    <a:lstStyle/>
                    <a:p>
                      <a:pPr marL="0" marR="0">
                        <a:lnSpc>
                          <a:spcPct val="107000"/>
                        </a:lnSpc>
                        <a:spcBef>
                          <a:spcPts val="0"/>
                        </a:spcBef>
                        <a:spcAft>
                          <a:spcPts val="800"/>
                        </a:spcAft>
                      </a:pPr>
                      <a:r>
                        <a:rPr lang="en-GB" sz="1500" dirty="0">
                          <a:effectLst/>
                        </a:rPr>
                        <a:t>CB Nanotool recommended upgrading the current exposure controls</a:t>
                      </a:r>
                      <a:endParaRPr lang="en-US" sz="1500" dirty="0">
                        <a:effectLst/>
                        <a:latin typeface="Calibri"/>
                        <a:ea typeface="Calibri"/>
                        <a:cs typeface="Times New Roman"/>
                      </a:endParaRPr>
                    </a:p>
                  </a:txBody>
                  <a:tcPr marL="119462" marR="119462"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07000"/>
                        </a:lnSpc>
                        <a:spcBef>
                          <a:spcPts val="0"/>
                        </a:spcBef>
                        <a:spcAft>
                          <a:spcPts val="800"/>
                        </a:spcAft>
                      </a:pPr>
                      <a:r>
                        <a:rPr lang="en-GB" sz="1500" dirty="0">
                          <a:effectLst/>
                        </a:rPr>
                        <a:t> </a:t>
                      </a:r>
                      <a:endParaRPr lang="en-US" sz="1500" dirty="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Total</a:t>
                      </a:r>
                      <a:endParaRPr lang="en-US" sz="1500" dirty="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Yes</a:t>
                      </a:r>
                      <a:endParaRPr lang="en-US" sz="1500" dirty="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No</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 to upgrade</a:t>
                      </a:r>
                      <a:endParaRPr lang="en-US" sz="1500">
                        <a:effectLst/>
                        <a:latin typeface="Calibri"/>
                        <a:ea typeface="Calibri"/>
                        <a:cs typeface="Times New Roman"/>
                      </a:endParaRPr>
                    </a:p>
                  </a:txBody>
                  <a:tcPr marL="119462" marR="119462" marT="0" marB="0"/>
                </a:tc>
              </a:tr>
              <a:tr h="0">
                <a:tc>
                  <a:txBody>
                    <a:bodyPr/>
                    <a:lstStyle/>
                    <a:p>
                      <a:pPr marL="0" marR="0">
                        <a:lnSpc>
                          <a:spcPct val="107000"/>
                        </a:lnSpc>
                        <a:spcBef>
                          <a:spcPts val="0"/>
                        </a:spcBef>
                        <a:spcAft>
                          <a:spcPts val="800"/>
                        </a:spcAft>
                      </a:pPr>
                      <a:r>
                        <a:rPr lang="en-GB" sz="1500">
                          <a:effectLst/>
                        </a:rPr>
                        <a:t>Synthesis or growth of material</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9</a:t>
                      </a:r>
                      <a:endParaRPr lang="en-US" sz="1500" dirty="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1</a:t>
                      </a:r>
                      <a:endParaRPr lang="en-US" sz="1500" dirty="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8</a:t>
                      </a:r>
                      <a:endParaRPr lang="en-US" sz="1500" dirty="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11%</a:t>
                      </a:r>
                      <a:endParaRPr lang="en-US" sz="1500" dirty="0">
                        <a:effectLst/>
                        <a:latin typeface="Calibri"/>
                        <a:ea typeface="Calibri"/>
                        <a:cs typeface="Times New Roman"/>
                      </a:endParaRPr>
                    </a:p>
                  </a:txBody>
                  <a:tcPr marL="119462" marR="119462" marT="0" marB="0"/>
                </a:tc>
              </a:tr>
              <a:tr h="0">
                <a:tc>
                  <a:txBody>
                    <a:bodyPr/>
                    <a:lstStyle/>
                    <a:p>
                      <a:pPr marL="0" marR="0">
                        <a:lnSpc>
                          <a:spcPct val="107000"/>
                        </a:lnSpc>
                        <a:spcBef>
                          <a:spcPts val="0"/>
                        </a:spcBef>
                        <a:spcAft>
                          <a:spcPts val="800"/>
                        </a:spcAft>
                      </a:pPr>
                      <a:r>
                        <a:rPr lang="en-GB" sz="1500">
                          <a:effectLst/>
                        </a:rPr>
                        <a:t>Sample preparation</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8</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3</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5</a:t>
                      </a:r>
                      <a:endParaRPr lang="en-US" sz="1500" dirty="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37.5%</a:t>
                      </a:r>
                      <a:endParaRPr lang="en-US" sz="1500" dirty="0">
                        <a:effectLst/>
                        <a:latin typeface="Calibri"/>
                        <a:ea typeface="Calibri"/>
                        <a:cs typeface="Times New Roman"/>
                      </a:endParaRPr>
                    </a:p>
                  </a:txBody>
                  <a:tcPr marL="119462" marR="119462" marT="0" marB="0"/>
                </a:tc>
              </a:tr>
              <a:tr h="0">
                <a:tc>
                  <a:txBody>
                    <a:bodyPr/>
                    <a:lstStyle/>
                    <a:p>
                      <a:pPr marL="0" marR="0">
                        <a:lnSpc>
                          <a:spcPct val="107000"/>
                        </a:lnSpc>
                        <a:spcBef>
                          <a:spcPts val="0"/>
                        </a:spcBef>
                        <a:spcAft>
                          <a:spcPts val="800"/>
                        </a:spcAft>
                      </a:pPr>
                      <a:r>
                        <a:rPr lang="en-GB" sz="1500">
                          <a:effectLst/>
                        </a:rPr>
                        <a:t>Product mixing or manipulation</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11</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1</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10</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9%</a:t>
                      </a:r>
                      <a:endParaRPr lang="en-US" sz="1500" dirty="0">
                        <a:effectLst/>
                        <a:latin typeface="Calibri"/>
                        <a:ea typeface="Calibri"/>
                        <a:cs typeface="Times New Roman"/>
                      </a:endParaRPr>
                    </a:p>
                  </a:txBody>
                  <a:tcPr marL="119462" marR="119462" marT="0" marB="0"/>
                </a:tc>
              </a:tr>
              <a:tr h="0">
                <a:tc>
                  <a:txBody>
                    <a:bodyPr/>
                    <a:lstStyle/>
                    <a:p>
                      <a:pPr marL="0" marR="0">
                        <a:lnSpc>
                          <a:spcPct val="107000"/>
                        </a:lnSpc>
                        <a:spcBef>
                          <a:spcPts val="0"/>
                        </a:spcBef>
                        <a:spcAft>
                          <a:spcPts val="800"/>
                        </a:spcAft>
                      </a:pPr>
                      <a:r>
                        <a:rPr lang="en-GB" sz="1500">
                          <a:effectLst/>
                        </a:rPr>
                        <a:t>Waste handling</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4</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4</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a:effectLst/>
                        </a:rPr>
                        <a:t>0</a:t>
                      </a:r>
                      <a:endParaRPr lang="en-US" sz="1500">
                        <a:effectLst/>
                        <a:latin typeface="Calibri"/>
                        <a:ea typeface="Calibri"/>
                        <a:cs typeface="Times New Roman"/>
                      </a:endParaRPr>
                    </a:p>
                  </a:txBody>
                  <a:tcPr marL="119462" marR="119462" marT="0" marB="0"/>
                </a:tc>
                <a:tc>
                  <a:txBody>
                    <a:bodyPr/>
                    <a:lstStyle/>
                    <a:p>
                      <a:pPr marL="0" marR="0" algn="ctr">
                        <a:lnSpc>
                          <a:spcPct val="107000"/>
                        </a:lnSpc>
                        <a:spcBef>
                          <a:spcPts val="0"/>
                        </a:spcBef>
                        <a:spcAft>
                          <a:spcPts val="800"/>
                        </a:spcAft>
                      </a:pPr>
                      <a:r>
                        <a:rPr lang="en-GB" sz="1500" dirty="0">
                          <a:effectLst/>
                        </a:rPr>
                        <a:t>100%</a:t>
                      </a:r>
                      <a:endParaRPr lang="en-US" sz="1500" dirty="0">
                        <a:effectLst/>
                        <a:latin typeface="Calibri"/>
                        <a:ea typeface="Calibri"/>
                        <a:cs typeface="Times New Roman"/>
                      </a:endParaRPr>
                    </a:p>
                  </a:txBody>
                  <a:tcPr marL="119462" marR="119462" marT="0" marB="0"/>
                </a:tc>
              </a:tr>
            </a:tbl>
          </a:graphicData>
        </a:graphic>
      </p:graphicFrame>
      <p:sp>
        <p:nvSpPr>
          <p:cNvPr id="4" name="Content Placeholder 3"/>
          <p:cNvSpPr>
            <a:spLocks noGrp="1"/>
          </p:cNvSpPr>
          <p:nvPr>
            <p:ph sz="half" idx="4294967295"/>
          </p:nvPr>
        </p:nvSpPr>
        <p:spPr>
          <a:xfrm>
            <a:off x="228600" y="3970338"/>
            <a:ext cx="8686800" cy="914400"/>
          </a:xfrm>
        </p:spPr>
        <p:txBody>
          <a:bodyPr>
            <a:normAutofit fontScale="92500" lnSpcReduction="10000"/>
          </a:bodyPr>
          <a:lstStyle/>
          <a:p>
            <a:pPr marL="0" indent="0">
              <a:buNone/>
            </a:pPr>
            <a:r>
              <a:rPr lang="en-US" dirty="0" smtClean="0"/>
              <a:t>Summary of the CB Nanotool recommended upgrades based on task type</a:t>
            </a:r>
            <a:endParaRPr lang="en-US" dirty="0"/>
          </a:p>
        </p:txBody>
      </p:sp>
    </p:spTree>
    <p:extLst>
      <p:ext uri="{BB962C8B-B14F-4D97-AF65-F5344CB8AC3E}">
        <p14:creationId xmlns:p14="http://schemas.microsoft.com/office/powerpoint/2010/main" val="3063660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98" y="0"/>
            <a:ext cx="8229600" cy="1143000"/>
          </a:xfrm>
        </p:spPr>
        <p:txBody>
          <a:bodyPr>
            <a:noAutofit/>
          </a:bodyPr>
          <a:lstStyle/>
          <a:p>
            <a:r>
              <a:rPr lang="en-US" dirty="0" smtClean="0"/>
              <a:t>Results – </a:t>
            </a:r>
            <a:r>
              <a:rPr lang="en-US" dirty="0" smtClean="0"/>
              <a:t>MINORS</a:t>
            </a:r>
            <a:endParaRPr lang="en-US" dirty="0"/>
          </a:p>
        </p:txBody>
      </p:sp>
      <p:pic>
        <p:nvPicPr>
          <p:cNvPr id="8" name="Picture 1" descr="C:\Users\VPQ0\Desktop\Capture1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006" y="2441069"/>
            <a:ext cx="6244940" cy="36443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4216" y="1191870"/>
            <a:ext cx="7813963" cy="1200329"/>
          </a:xfrm>
          <a:prstGeom prst="rect">
            <a:avLst/>
          </a:prstGeom>
        </p:spPr>
        <p:txBody>
          <a:bodyPr wrap="square">
            <a:spAutoFit/>
          </a:bodyPr>
          <a:lstStyle/>
          <a:p>
            <a:r>
              <a:rPr lang="en-US" sz="2400" dirty="0"/>
              <a:t>MINORS evaluation – indicating 8 out of possible 16 points for each study (example at right) – indicating a high risk of bias for determining usefulness of CB with NMs</a:t>
            </a:r>
            <a:endParaRPr lang="en-US" sz="2400" dirty="0"/>
          </a:p>
        </p:txBody>
      </p:sp>
    </p:spTree>
    <p:extLst>
      <p:ext uri="{BB962C8B-B14F-4D97-AF65-F5344CB8AC3E}">
        <p14:creationId xmlns:p14="http://schemas.microsoft.com/office/powerpoint/2010/main" val="1570565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98" y="0"/>
            <a:ext cx="8229600" cy="1143000"/>
          </a:xfrm>
        </p:spPr>
        <p:txBody>
          <a:bodyPr>
            <a:noAutofit/>
          </a:bodyPr>
          <a:lstStyle/>
          <a:p>
            <a:r>
              <a:rPr lang="en-US" dirty="0" smtClean="0"/>
              <a:t>Results </a:t>
            </a:r>
            <a:r>
              <a:rPr lang="en-US" dirty="0" smtClean="0"/>
              <a:t>– </a:t>
            </a:r>
            <a:r>
              <a:rPr lang="en-US" dirty="0" smtClean="0"/>
              <a:t>GRADE</a:t>
            </a:r>
            <a:endParaRPr lang="en-US" dirty="0"/>
          </a:p>
        </p:txBody>
      </p:sp>
      <p:graphicFrame>
        <p:nvGraphicFramePr>
          <p:cNvPr id="3" name="Content Placeholder 4"/>
          <p:cNvGraphicFramePr>
            <a:graphicFrameLocks noGrp="1"/>
          </p:cNvGraphicFramePr>
          <p:nvPr>
            <p:ph sz="half" idx="1"/>
            <p:extLst>
              <p:ext uri="{D42A27DB-BD31-4B8C-83A1-F6EECF244321}">
                <p14:modId xmlns:p14="http://schemas.microsoft.com/office/powerpoint/2010/main" val="279398015"/>
              </p:ext>
            </p:extLst>
          </p:nvPr>
        </p:nvGraphicFramePr>
        <p:xfrm>
          <a:off x="221674" y="3034145"/>
          <a:ext cx="8645233" cy="1895995"/>
        </p:xfrm>
        <a:graphic>
          <a:graphicData uri="http://schemas.openxmlformats.org/drawingml/2006/table">
            <a:tbl>
              <a:tblPr firstRow="1" firstCol="1" bandRow="1">
                <a:tableStyleId>{5C22544A-7EE6-4342-B048-85BDC9FD1C3A}</a:tableStyleId>
              </a:tblPr>
              <a:tblGrid>
                <a:gridCol w="1233999"/>
                <a:gridCol w="1234903"/>
                <a:gridCol w="1234903"/>
                <a:gridCol w="1234903"/>
                <a:gridCol w="1234903"/>
                <a:gridCol w="1235811"/>
                <a:gridCol w="1235811"/>
              </a:tblGrid>
              <a:tr h="631998">
                <a:tc>
                  <a:txBody>
                    <a:bodyPr/>
                    <a:lstStyle/>
                    <a:p>
                      <a:pPr marL="0" marR="0">
                        <a:lnSpc>
                          <a:spcPct val="115000"/>
                        </a:lnSpc>
                        <a:spcBef>
                          <a:spcPts val="0"/>
                        </a:spcBef>
                        <a:spcAft>
                          <a:spcPts val="0"/>
                        </a:spcAft>
                      </a:pPr>
                      <a:r>
                        <a:rPr lang="en-GB" sz="1500" dirty="0">
                          <a:effectLst/>
                        </a:rPr>
                        <a:t>Comparison</a:t>
                      </a:r>
                      <a:endParaRPr lang="en-US" sz="1500" dirty="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dirty="0">
                          <a:effectLst/>
                        </a:rPr>
                        <a:t>Risk of Bias</a:t>
                      </a:r>
                      <a:endParaRPr lang="en-US" sz="1500" dirty="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dirty="0">
                          <a:effectLst/>
                        </a:rPr>
                        <a:t>Consistency</a:t>
                      </a:r>
                      <a:endParaRPr lang="en-US" sz="1500" dirty="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dirty="0">
                          <a:effectLst/>
                        </a:rPr>
                        <a:t>Directness</a:t>
                      </a:r>
                      <a:endParaRPr lang="en-US" sz="1500" dirty="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a:effectLst/>
                        </a:rPr>
                        <a:t>Precision</a:t>
                      </a:r>
                      <a:endParaRPr lang="en-US" sz="150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a:effectLst/>
                        </a:rPr>
                        <a:t>Publication Bias</a:t>
                      </a:r>
                      <a:endParaRPr lang="en-US" sz="150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a:effectLst/>
                        </a:rPr>
                        <a:t>GRADE Quality</a:t>
                      </a:r>
                      <a:endParaRPr lang="en-US" sz="1500">
                        <a:effectLst/>
                        <a:latin typeface="Calibri"/>
                        <a:ea typeface="Calibri"/>
                        <a:cs typeface="Times New Roman"/>
                      </a:endParaRPr>
                    </a:p>
                  </a:txBody>
                  <a:tcPr marL="45744" marR="45744" marT="0" marB="0"/>
                </a:tc>
              </a:tr>
              <a:tr h="1263997">
                <a:tc>
                  <a:txBody>
                    <a:bodyPr/>
                    <a:lstStyle/>
                    <a:p>
                      <a:pPr marL="0" marR="0">
                        <a:lnSpc>
                          <a:spcPct val="115000"/>
                        </a:lnSpc>
                        <a:spcBef>
                          <a:spcPts val="0"/>
                        </a:spcBef>
                        <a:spcAft>
                          <a:spcPts val="0"/>
                        </a:spcAft>
                      </a:pPr>
                      <a:r>
                        <a:rPr lang="en-GB" sz="1500">
                          <a:effectLst/>
                        </a:rPr>
                        <a:t>CB versus Industrial Hygienist</a:t>
                      </a:r>
                      <a:endParaRPr lang="en-US" sz="150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dirty="0">
                          <a:effectLst/>
                        </a:rPr>
                        <a:t>Two high risk observational studies: </a:t>
                      </a:r>
                      <a:r>
                        <a:rPr lang="en-GB" sz="1500" b="1" dirty="0">
                          <a:effectLst/>
                        </a:rPr>
                        <a:t>Downgrading</a:t>
                      </a:r>
                      <a:endParaRPr lang="en-US" sz="1500" b="1" dirty="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dirty="0">
                          <a:effectLst/>
                        </a:rPr>
                        <a:t>All results consistent: </a:t>
                      </a:r>
                      <a:endParaRPr lang="en-GB" sz="1500" dirty="0" smtClean="0">
                        <a:effectLst/>
                      </a:endParaRPr>
                    </a:p>
                    <a:p>
                      <a:pPr marL="0" marR="0">
                        <a:lnSpc>
                          <a:spcPct val="115000"/>
                        </a:lnSpc>
                        <a:spcBef>
                          <a:spcPts val="0"/>
                        </a:spcBef>
                        <a:spcAft>
                          <a:spcPts val="0"/>
                        </a:spcAft>
                      </a:pPr>
                      <a:r>
                        <a:rPr lang="en-GB" sz="1500" b="1" dirty="0" smtClean="0">
                          <a:effectLst/>
                        </a:rPr>
                        <a:t>No </a:t>
                      </a:r>
                      <a:r>
                        <a:rPr lang="en-GB" sz="1500" b="1" dirty="0">
                          <a:effectLst/>
                        </a:rPr>
                        <a:t>downgrading</a:t>
                      </a:r>
                      <a:endParaRPr lang="en-US" sz="1500" b="1" dirty="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dirty="0">
                          <a:effectLst/>
                        </a:rPr>
                        <a:t>Direct comparison: </a:t>
                      </a:r>
                      <a:r>
                        <a:rPr lang="en-GB" sz="1500" b="1" dirty="0">
                          <a:effectLst/>
                        </a:rPr>
                        <a:t>No downgrading</a:t>
                      </a:r>
                      <a:endParaRPr lang="en-US" sz="1500" b="1" dirty="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dirty="0">
                          <a:effectLst/>
                        </a:rPr>
                        <a:t>Total number of activities (32): </a:t>
                      </a:r>
                      <a:r>
                        <a:rPr lang="en-GB" sz="1500" b="1" dirty="0">
                          <a:effectLst/>
                        </a:rPr>
                        <a:t>Downgrading</a:t>
                      </a:r>
                      <a:endParaRPr lang="en-US" sz="1500" b="1" dirty="0">
                        <a:effectLst/>
                        <a:latin typeface="Calibri"/>
                        <a:ea typeface="Calibri"/>
                        <a:cs typeface="Times New Roman"/>
                      </a:endParaRPr>
                    </a:p>
                  </a:txBody>
                  <a:tcPr marL="45744" marR="45744" marT="0" marB="0"/>
                </a:tc>
                <a:tc>
                  <a:txBody>
                    <a:bodyPr/>
                    <a:lstStyle/>
                    <a:p>
                      <a:pPr marL="0" marR="0">
                        <a:lnSpc>
                          <a:spcPct val="115000"/>
                        </a:lnSpc>
                        <a:spcBef>
                          <a:spcPts val="0"/>
                        </a:spcBef>
                        <a:spcAft>
                          <a:spcPts val="0"/>
                        </a:spcAft>
                      </a:pPr>
                      <a:r>
                        <a:rPr lang="en-GB" sz="1500" dirty="0">
                          <a:effectLst/>
                        </a:rPr>
                        <a:t>Not detected in Review: </a:t>
                      </a:r>
                      <a:endParaRPr lang="en-GB" sz="1500" dirty="0" smtClean="0">
                        <a:effectLst/>
                      </a:endParaRPr>
                    </a:p>
                    <a:p>
                      <a:pPr marL="0" marR="0">
                        <a:lnSpc>
                          <a:spcPct val="115000"/>
                        </a:lnSpc>
                        <a:spcBef>
                          <a:spcPts val="0"/>
                        </a:spcBef>
                        <a:spcAft>
                          <a:spcPts val="0"/>
                        </a:spcAft>
                      </a:pPr>
                      <a:r>
                        <a:rPr lang="en-GB" sz="1500" b="1" dirty="0" smtClean="0">
                          <a:effectLst/>
                        </a:rPr>
                        <a:t>No </a:t>
                      </a:r>
                      <a:r>
                        <a:rPr lang="en-GB" sz="1500" b="1" dirty="0">
                          <a:effectLst/>
                        </a:rPr>
                        <a:t>downgrading</a:t>
                      </a:r>
                      <a:endParaRPr lang="en-US" sz="1500" b="1" dirty="0">
                        <a:effectLst/>
                        <a:latin typeface="Calibri"/>
                        <a:ea typeface="Calibri"/>
                        <a:cs typeface="Times New Roman"/>
                      </a:endParaRPr>
                    </a:p>
                  </a:txBody>
                  <a:tcPr marL="45744" marR="45744" marT="0" marB="0"/>
                </a:tc>
                <a:tc>
                  <a:txBody>
                    <a:bodyPr/>
                    <a:lstStyle/>
                    <a:p>
                      <a:pPr marL="0" marR="0" algn="ctr">
                        <a:lnSpc>
                          <a:spcPct val="115000"/>
                        </a:lnSpc>
                        <a:spcBef>
                          <a:spcPts val="0"/>
                        </a:spcBef>
                        <a:spcAft>
                          <a:spcPts val="0"/>
                        </a:spcAft>
                      </a:pPr>
                      <a:endParaRPr lang="en-GB" sz="1500" b="1" dirty="0" smtClean="0">
                        <a:effectLst/>
                      </a:endParaRPr>
                    </a:p>
                    <a:p>
                      <a:pPr marL="0" marR="0" algn="ctr">
                        <a:lnSpc>
                          <a:spcPct val="115000"/>
                        </a:lnSpc>
                        <a:spcBef>
                          <a:spcPts val="0"/>
                        </a:spcBef>
                        <a:spcAft>
                          <a:spcPts val="0"/>
                        </a:spcAft>
                      </a:pPr>
                      <a:r>
                        <a:rPr lang="en-GB" sz="1500" b="1" dirty="0" smtClean="0">
                          <a:effectLst/>
                        </a:rPr>
                        <a:t>Very </a:t>
                      </a:r>
                      <a:r>
                        <a:rPr lang="en-GB" sz="1500" b="1" dirty="0">
                          <a:effectLst/>
                        </a:rPr>
                        <a:t>Low Quality</a:t>
                      </a:r>
                      <a:endParaRPr lang="en-US" sz="1500" b="1" dirty="0">
                        <a:effectLst/>
                        <a:latin typeface="Calibri"/>
                        <a:ea typeface="Calibri"/>
                        <a:cs typeface="Times New Roman"/>
                      </a:endParaRPr>
                    </a:p>
                  </a:txBody>
                  <a:tcPr marL="45744" marR="45744" marT="0" marB="0"/>
                </a:tc>
              </a:tr>
            </a:tbl>
          </a:graphicData>
        </a:graphic>
      </p:graphicFrame>
      <p:sp>
        <p:nvSpPr>
          <p:cNvPr id="4" name="Rectangle 3"/>
          <p:cNvSpPr/>
          <p:nvPr/>
        </p:nvSpPr>
        <p:spPr>
          <a:xfrm>
            <a:off x="969817" y="1955908"/>
            <a:ext cx="7536873" cy="461665"/>
          </a:xfrm>
          <a:prstGeom prst="rect">
            <a:avLst/>
          </a:prstGeom>
        </p:spPr>
        <p:txBody>
          <a:bodyPr wrap="square">
            <a:spAutoFit/>
          </a:bodyPr>
          <a:lstStyle/>
          <a:p>
            <a:r>
              <a:rPr lang="en-US" sz="2400" dirty="0"/>
              <a:t>GRADE evaluation – indicated very low quality of evidence</a:t>
            </a:r>
            <a:endParaRPr lang="en-US" sz="2400" dirty="0"/>
          </a:p>
        </p:txBody>
      </p:sp>
    </p:spTree>
    <p:extLst>
      <p:ext uri="{BB962C8B-B14F-4D97-AF65-F5344CB8AC3E}">
        <p14:creationId xmlns:p14="http://schemas.microsoft.com/office/powerpoint/2010/main" val="1596185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1"/>
            <a:ext cx="8229600" cy="4097214"/>
          </a:xfrm>
        </p:spPr>
        <p:txBody>
          <a:bodyPr>
            <a:normAutofit fontScale="92500" lnSpcReduction="10000"/>
          </a:bodyPr>
          <a:lstStyle/>
          <a:p>
            <a:r>
              <a:rPr lang="en-US" dirty="0" smtClean="0"/>
              <a:t>Based on the results of this review, NIOSH has concluded:</a:t>
            </a:r>
          </a:p>
          <a:p>
            <a:pPr lvl="1"/>
            <a:r>
              <a:rPr lang="en-US" dirty="0" smtClean="0"/>
              <a:t>There is currently a lack of evidence to conclude that </a:t>
            </a:r>
            <a:r>
              <a:rPr lang="en-US" dirty="0" err="1" smtClean="0"/>
              <a:t>nanospecific</a:t>
            </a:r>
            <a:r>
              <a:rPr lang="en-US" dirty="0" smtClean="0"/>
              <a:t> CB tools lead to adequate exposure controls</a:t>
            </a:r>
            <a:r>
              <a:rPr lang="en-US" dirty="0" smtClean="0"/>
              <a:t>. *</a:t>
            </a:r>
            <a:endParaRPr lang="en-US" dirty="0" smtClean="0"/>
          </a:p>
          <a:p>
            <a:pPr lvl="1"/>
            <a:r>
              <a:rPr lang="en-US" dirty="0" smtClean="0"/>
              <a:t>Additional validation work is needed to support the exclusive use of CB for the safe handling of </a:t>
            </a:r>
            <a:r>
              <a:rPr lang="en-US" dirty="0" smtClean="0"/>
              <a:t>NMs</a:t>
            </a:r>
          </a:p>
          <a:p>
            <a:pPr lvl="1"/>
            <a:endParaRPr lang="en-US" dirty="0"/>
          </a:p>
          <a:p>
            <a:pPr marL="457200" lvl="1" indent="0">
              <a:buNone/>
            </a:pPr>
            <a:r>
              <a:rPr lang="en-US" dirty="0"/>
              <a:t>*As of July 29, 2013 when this literature review was performed.</a:t>
            </a:r>
          </a:p>
          <a:p>
            <a:pPr lvl="1"/>
            <a:endParaRPr lang="en-US" dirty="0" smtClean="0"/>
          </a:p>
        </p:txBody>
      </p:sp>
    </p:spTree>
    <p:extLst>
      <p:ext uri="{BB962C8B-B14F-4D97-AF65-F5344CB8AC3E}">
        <p14:creationId xmlns:p14="http://schemas.microsoft.com/office/powerpoint/2010/main" val="257279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893"/>
            <a:ext cx="8229600" cy="914400"/>
          </a:xfrm>
        </p:spPr>
        <p:txBody>
          <a:bodyPr/>
          <a:lstStyle/>
          <a:p>
            <a:r>
              <a:rPr lang="en-US" dirty="0" smtClean="0"/>
              <a:t>Presentation Overview</a:t>
            </a:r>
            <a:endParaRPr lang="en-US" dirty="0"/>
          </a:p>
        </p:txBody>
      </p:sp>
      <p:sp>
        <p:nvSpPr>
          <p:cNvPr id="3" name="Content Placeholder 2"/>
          <p:cNvSpPr>
            <a:spLocks noGrp="1"/>
          </p:cNvSpPr>
          <p:nvPr>
            <p:ph idx="1"/>
          </p:nvPr>
        </p:nvSpPr>
        <p:spPr>
          <a:xfrm>
            <a:off x="457200" y="1623646"/>
            <a:ext cx="8229600" cy="3992563"/>
          </a:xfrm>
        </p:spPr>
        <p:txBody>
          <a:bodyPr>
            <a:normAutofit fontScale="92500" lnSpcReduction="10000"/>
          </a:bodyPr>
          <a:lstStyle/>
          <a:p>
            <a:r>
              <a:rPr lang="en-US" dirty="0" smtClean="0"/>
              <a:t>Background</a:t>
            </a:r>
          </a:p>
          <a:p>
            <a:pPr lvl="1"/>
            <a:r>
              <a:rPr lang="en-US" dirty="0" smtClean="0"/>
              <a:t>Who is NIOSH?</a:t>
            </a:r>
          </a:p>
          <a:p>
            <a:pPr lvl="1"/>
            <a:r>
              <a:rPr lang="en-US" dirty="0" smtClean="0"/>
              <a:t>What is control banding? </a:t>
            </a:r>
          </a:p>
          <a:p>
            <a:pPr lvl="1"/>
            <a:r>
              <a:rPr lang="en-US" dirty="0" smtClean="0"/>
              <a:t>Why is CB of interest for use with nanomaterials?</a:t>
            </a:r>
          </a:p>
          <a:p>
            <a:r>
              <a:rPr lang="en-US" dirty="0" smtClean="0"/>
              <a:t>Methods</a:t>
            </a:r>
          </a:p>
          <a:p>
            <a:pPr lvl="1"/>
            <a:r>
              <a:rPr lang="en-US" dirty="0" smtClean="0"/>
              <a:t>Systematic Review </a:t>
            </a:r>
          </a:p>
          <a:p>
            <a:r>
              <a:rPr lang="en-US" dirty="0" smtClean="0"/>
              <a:t>Results</a:t>
            </a:r>
          </a:p>
          <a:p>
            <a:r>
              <a:rPr lang="en-US" dirty="0" smtClean="0"/>
              <a:t>Conclusions</a:t>
            </a:r>
            <a:endParaRPr lang="en-US" dirty="0"/>
          </a:p>
        </p:txBody>
      </p:sp>
    </p:spTree>
    <p:extLst>
      <p:ext uri="{BB962C8B-B14F-4D97-AF65-F5344CB8AC3E}">
        <p14:creationId xmlns:p14="http://schemas.microsoft.com/office/powerpoint/2010/main" val="2776046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013359" y="3145921"/>
            <a:ext cx="5402441" cy="2893100"/>
          </a:xfrm>
          <a:prstGeom prst="rect">
            <a:avLst/>
          </a:prstGeom>
          <a:noFill/>
          <a:ln w="9525">
            <a:noFill/>
            <a:miter lim="800000"/>
            <a:headEnd/>
            <a:tailEnd/>
          </a:ln>
        </p:spPr>
        <p:txBody>
          <a:bodyPr wrap="none">
            <a:spAutoFit/>
          </a:bodyPr>
          <a:lstStyle/>
          <a:p>
            <a:pPr algn="ctr"/>
            <a:r>
              <a:rPr lang="en-US" b="1" dirty="0" smtClean="0">
                <a:solidFill>
                  <a:prstClr val="black"/>
                </a:solidFill>
                <a:latin typeface="Tahoma" pitchFamily="34" charset="0"/>
              </a:rPr>
              <a:t>The NIOSH Nanotechnology Research Center</a:t>
            </a:r>
          </a:p>
          <a:p>
            <a:pPr algn="ctr"/>
            <a:endParaRPr lang="en-US" b="1" dirty="0" smtClean="0">
              <a:solidFill>
                <a:prstClr val="black"/>
              </a:solidFill>
              <a:latin typeface="Tahoma" pitchFamily="34" charset="0"/>
            </a:endParaRPr>
          </a:p>
          <a:p>
            <a:pPr algn="ctr"/>
            <a:r>
              <a:rPr lang="en-US" b="1" dirty="0" smtClean="0">
                <a:solidFill>
                  <a:prstClr val="black"/>
                </a:solidFill>
                <a:latin typeface="Tahoma" pitchFamily="34" charset="0"/>
              </a:rPr>
              <a:t>Thank </a:t>
            </a:r>
            <a:r>
              <a:rPr lang="en-US" b="1" dirty="0">
                <a:solidFill>
                  <a:prstClr val="black"/>
                </a:solidFill>
                <a:latin typeface="Tahoma" pitchFamily="34" charset="0"/>
              </a:rPr>
              <a:t>you</a:t>
            </a:r>
            <a:r>
              <a:rPr lang="en-US" b="1" dirty="0" smtClean="0">
                <a:solidFill>
                  <a:prstClr val="black"/>
                </a:solidFill>
                <a:latin typeface="Tahoma" pitchFamily="34" charset="0"/>
              </a:rPr>
              <a:t>!</a:t>
            </a:r>
          </a:p>
          <a:p>
            <a:pPr algn="ctr"/>
            <a:endParaRPr lang="en-US" b="1" dirty="0">
              <a:solidFill>
                <a:prstClr val="black"/>
              </a:solidFill>
              <a:latin typeface="Tahoma" pitchFamily="34" charset="0"/>
            </a:endParaRPr>
          </a:p>
          <a:p>
            <a:pPr algn="ctr"/>
            <a:endParaRPr lang="en-US" b="1" dirty="0">
              <a:solidFill>
                <a:prstClr val="black"/>
              </a:solidFill>
              <a:latin typeface="Tahoma" pitchFamily="34" charset="0"/>
            </a:endParaRPr>
          </a:p>
          <a:p>
            <a:pPr algn="ctr"/>
            <a:endParaRPr lang="en-US" b="1" dirty="0">
              <a:solidFill>
                <a:prstClr val="black"/>
              </a:solidFill>
              <a:latin typeface="Tahoma" pitchFamily="34" charset="0"/>
            </a:endParaRPr>
          </a:p>
          <a:p>
            <a:pPr algn="ctr"/>
            <a:endParaRPr lang="en-US" sz="1400" b="1" dirty="0" smtClean="0">
              <a:solidFill>
                <a:prstClr val="black"/>
              </a:solidFill>
              <a:latin typeface="Tahoma" pitchFamily="34" charset="0"/>
            </a:endParaRPr>
          </a:p>
          <a:p>
            <a:pPr algn="ctr"/>
            <a:r>
              <a:rPr lang="en-US" sz="1400" b="1" dirty="0" smtClean="0">
                <a:solidFill>
                  <a:prstClr val="black"/>
                </a:solidFill>
                <a:latin typeface="Tahoma" pitchFamily="34" charset="0"/>
              </a:rPr>
              <a:t>Adrienne Eastlake</a:t>
            </a:r>
          </a:p>
          <a:p>
            <a:pPr algn="ctr"/>
            <a:r>
              <a:rPr lang="en-US" sz="1400" b="1" dirty="0" smtClean="0">
                <a:solidFill>
                  <a:prstClr val="black"/>
                </a:solidFill>
                <a:latin typeface="Tahoma" pitchFamily="34" charset="0"/>
              </a:rPr>
              <a:t>aeastlake@cdc.gov</a:t>
            </a:r>
            <a:endParaRPr lang="en-US" sz="1400" b="1" dirty="0">
              <a:solidFill>
                <a:prstClr val="black"/>
              </a:solidFill>
              <a:latin typeface="Tahoma" pitchFamily="34" charset="0"/>
            </a:endParaRPr>
          </a:p>
          <a:p>
            <a:pPr algn="ctr"/>
            <a:endParaRPr lang="en-US" sz="3200" b="1" dirty="0">
              <a:solidFill>
                <a:srgbClr val="C0504D"/>
              </a:solidFill>
              <a:latin typeface="Tahoma" pitchFamily="34"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7" y="128397"/>
            <a:ext cx="1553252"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351" y="109866"/>
            <a:ext cx="1554480" cy="211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C:\Users\VPQ0\Desktop\CIB6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5351" y="2140086"/>
            <a:ext cx="1554480" cy="201167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VPQ0\Desktop\Capt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19" y="2140077"/>
            <a:ext cx="1554480" cy="199520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5351" y="4169336"/>
            <a:ext cx="1554480" cy="201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050" y="4151757"/>
            <a:ext cx="1552649"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dc\project\NIOSH_Data_Share\NIOSH_NanoTRC\2014 Intramural Science Meeting\Photos\2014-04-NTRC-GroupPhotos (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854" t="12890" r="4062" b="20416"/>
          <a:stretch/>
        </p:blipFill>
        <p:spPr bwMode="auto">
          <a:xfrm>
            <a:off x="2285998" y="407377"/>
            <a:ext cx="4857165"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33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88" y="72864"/>
            <a:ext cx="8229600" cy="1143000"/>
          </a:xfrm>
        </p:spPr>
        <p:txBody>
          <a:bodyPr/>
          <a:lstStyle/>
          <a:p>
            <a:r>
              <a:rPr lang="en-US" dirty="0" smtClean="0"/>
              <a:t>Who is NIOSH?</a:t>
            </a:r>
            <a:endParaRPr lang="en-US" dirty="0"/>
          </a:p>
        </p:txBody>
      </p:sp>
      <p:sp>
        <p:nvSpPr>
          <p:cNvPr id="3" name="Content Placeholder 2"/>
          <p:cNvSpPr>
            <a:spLocks noGrp="1" noChangeAspect="1"/>
          </p:cNvSpPr>
          <p:nvPr>
            <p:ph idx="1"/>
          </p:nvPr>
        </p:nvSpPr>
        <p:spPr>
          <a:xfrm>
            <a:off x="156328" y="949244"/>
            <a:ext cx="8850920" cy="3749040"/>
          </a:xfrm>
        </p:spPr>
        <p:txBody>
          <a:bodyPr>
            <a:normAutofit/>
          </a:bodyPr>
          <a:lstStyle/>
          <a:p>
            <a:r>
              <a:rPr lang="en-US" sz="2800" dirty="0" smtClean="0"/>
              <a:t>National Institute for Occupational Safety and Health (US)</a:t>
            </a:r>
          </a:p>
          <a:p>
            <a:pPr lvl="1"/>
            <a:r>
              <a:rPr lang="en-US" sz="2400" dirty="0" smtClean="0"/>
              <a:t>Nanotechnology Research Center (NTRC)</a:t>
            </a:r>
          </a:p>
          <a:p>
            <a:pPr lvl="2"/>
            <a:r>
              <a:rPr lang="en-US" sz="2000" dirty="0" smtClean="0"/>
              <a:t>Chartered in 2004</a:t>
            </a:r>
          </a:p>
          <a:p>
            <a:pPr lvl="2"/>
            <a:r>
              <a:rPr lang="en-US" sz="2000" dirty="0" smtClean="0"/>
              <a:t>Cross-Institute program – scientists from many different specialties</a:t>
            </a:r>
          </a:p>
          <a:p>
            <a:pPr lvl="2"/>
            <a:r>
              <a:rPr lang="en-US" sz="2000" dirty="0" smtClean="0"/>
              <a:t>10 Critical Research Areas</a:t>
            </a:r>
          </a:p>
          <a:p>
            <a:pPr marL="457127" lvl="1" indent="0">
              <a:buNone/>
            </a:pP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45" y="2796423"/>
            <a:ext cx="41245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4709" b="8225"/>
          <a:stretch/>
        </p:blipFill>
        <p:spPr bwMode="auto">
          <a:xfrm>
            <a:off x="62721" y="4983480"/>
            <a:ext cx="1519101" cy="109728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cdc\project\NIOSH_EID_NTRC\Field Data\USFS FPL\November 2012\Bulk-02 CNC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66" t="11881" b="9555"/>
          <a:stretch/>
        </p:blipFill>
        <p:spPr bwMode="auto">
          <a:xfrm>
            <a:off x="1636250" y="3052364"/>
            <a:ext cx="1711768" cy="164592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3428" y="3313176"/>
            <a:ext cx="1267968" cy="1463040"/>
          </a:xfrm>
          <a:prstGeom prst="rect">
            <a:avLst/>
          </a:prstGeom>
          <a:noFill/>
          <a:effectLst>
            <a:softEdge rad="31750"/>
          </a:effectLst>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7849" b="6662"/>
          <a:stretch/>
        </p:blipFill>
        <p:spPr bwMode="auto">
          <a:xfrm>
            <a:off x="3433428" y="4983480"/>
            <a:ext cx="1506902" cy="1097280"/>
          </a:xfrm>
          <a:prstGeom prst="rect">
            <a:avLst/>
          </a:prstGeom>
          <a:noFill/>
          <a:effectLst>
            <a:softEdge rad="31750"/>
          </a:effectLst>
        </p:spPr>
      </p:pic>
      <p:pic>
        <p:nvPicPr>
          <p:cNvPr id="1026" name="Picture 2" descr="DSCN072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237" t="8772" b="17005"/>
          <a:stretch/>
        </p:blipFill>
        <p:spPr bwMode="auto">
          <a:xfrm>
            <a:off x="1636250" y="4800600"/>
            <a:ext cx="1744757" cy="1280160"/>
          </a:xfrm>
          <a:prstGeom prst="rect">
            <a:avLst/>
          </a:prstGeom>
          <a:noFill/>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NT 0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573" t="18190" r="23413" b="9730"/>
          <a:stretch/>
        </p:blipFill>
        <p:spPr bwMode="auto">
          <a:xfrm>
            <a:off x="273717" y="3130296"/>
            <a:ext cx="1178691" cy="1828800"/>
          </a:xfrm>
          <a:prstGeom prst="rect">
            <a:avLst/>
          </a:prstGeom>
          <a:noFill/>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788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09070"/>
            <a:ext cx="8229600" cy="914400"/>
          </a:xfrm>
        </p:spPr>
        <p:txBody>
          <a:bodyPr>
            <a:normAutofit fontScale="90000"/>
          </a:bodyPr>
          <a:lstStyle/>
          <a:p>
            <a:pPr eaLnBrk="1" fontAlgn="auto" hangingPunct="1">
              <a:spcAft>
                <a:spcPts val="0"/>
              </a:spcAft>
              <a:defRPr/>
            </a:pPr>
            <a:r>
              <a:rPr lang="en-US" sz="4000" dirty="0" smtClean="0">
                <a:solidFill>
                  <a:schemeClr val="tx2">
                    <a:satMod val="130000"/>
                  </a:schemeClr>
                </a:solidFill>
              </a:rPr>
              <a:t/>
            </a:r>
            <a:br>
              <a:rPr lang="en-US" sz="4000" dirty="0" smtClean="0">
                <a:solidFill>
                  <a:schemeClr val="tx2">
                    <a:satMod val="130000"/>
                  </a:schemeClr>
                </a:solidFill>
              </a:rPr>
            </a:br>
            <a:r>
              <a:rPr lang="en-US" sz="4400" dirty="0" smtClean="0">
                <a:solidFill>
                  <a:schemeClr val="tx2">
                    <a:satMod val="130000"/>
                  </a:schemeClr>
                </a:solidFill>
              </a:rPr>
              <a:t>What is Control Banding?</a:t>
            </a:r>
          </a:p>
        </p:txBody>
      </p:sp>
      <p:sp>
        <p:nvSpPr>
          <p:cNvPr id="24579" name="Rectangle 3"/>
          <p:cNvSpPr>
            <a:spLocks noGrp="1" noChangeArrowheads="1"/>
          </p:cNvSpPr>
          <p:nvPr>
            <p:ph idx="1"/>
          </p:nvPr>
        </p:nvSpPr>
        <p:spPr>
          <a:xfrm>
            <a:off x="457200" y="1772728"/>
            <a:ext cx="8229600" cy="4770474"/>
          </a:xfrm>
        </p:spPr>
        <p:txBody>
          <a:bodyPr/>
          <a:lstStyle/>
          <a:p>
            <a:pPr eaLnBrk="1" hangingPunct="1">
              <a:lnSpc>
                <a:spcPct val="90000"/>
              </a:lnSpc>
            </a:pPr>
            <a:r>
              <a:rPr lang="en-US" sz="2800" dirty="0" smtClean="0"/>
              <a:t>Qualitative or semi-quantitative risk evaluation technique </a:t>
            </a:r>
          </a:p>
          <a:p>
            <a:pPr eaLnBrk="1" hangingPunct="1">
              <a:lnSpc>
                <a:spcPct val="90000"/>
              </a:lnSpc>
            </a:pPr>
            <a:r>
              <a:rPr lang="en-US" sz="2800" dirty="0" smtClean="0"/>
              <a:t>Used to provide easy-to-understand and practical approaches for controlling exposures</a:t>
            </a:r>
          </a:p>
          <a:p>
            <a:pPr eaLnBrk="1" hangingPunct="1">
              <a:lnSpc>
                <a:spcPct val="90000"/>
              </a:lnSpc>
            </a:pPr>
            <a:r>
              <a:rPr lang="en-US" sz="2800" dirty="0" smtClean="0"/>
              <a:t>Consists of the following key inputs:</a:t>
            </a:r>
          </a:p>
        </p:txBody>
      </p:sp>
      <p:sp>
        <p:nvSpPr>
          <p:cNvPr id="2" name="Rectangle 1"/>
          <p:cNvSpPr/>
          <p:nvPr/>
        </p:nvSpPr>
        <p:spPr>
          <a:xfrm>
            <a:off x="645928" y="4799352"/>
            <a:ext cx="1981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802686"/>
            <a:ext cx="20574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422" y="4819926"/>
            <a:ext cx="20574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0228" y="4852140"/>
            <a:ext cx="1752600" cy="646331"/>
          </a:xfrm>
          <a:prstGeom prst="rect">
            <a:avLst/>
          </a:prstGeom>
          <a:noFill/>
        </p:spPr>
        <p:txBody>
          <a:bodyPr wrap="square" rtlCol="0">
            <a:spAutoFit/>
          </a:bodyPr>
          <a:lstStyle/>
          <a:p>
            <a:pPr algn="ctr"/>
            <a:r>
              <a:rPr lang="en-US" dirty="0" smtClean="0">
                <a:solidFill>
                  <a:schemeClr val="bg1"/>
                </a:solidFill>
              </a:rPr>
              <a:t>Health Hazards  (Risk Bands)</a:t>
            </a:r>
            <a:endParaRPr lang="en-US" dirty="0">
              <a:solidFill>
                <a:schemeClr val="bg1"/>
              </a:solidFill>
            </a:endParaRPr>
          </a:p>
        </p:txBody>
      </p:sp>
      <p:sp>
        <p:nvSpPr>
          <p:cNvPr id="4" name="TextBox 3"/>
          <p:cNvSpPr txBox="1"/>
          <p:nvPr/>
        </p:nvSpPr>
        <p:spPr>
          <a:xfrm>
            <a:off x="3429001" y="4839660"/>
            <a:ext cx="1981200" cy="646331"/>
          </a:xfrm>
          <a:prstGeom prst="rect">
            <a:avLst/>
          </a:prstGeom>
          <a:noFill/>
        </p:spPr>
        <p:txBody>
          <a:bodyPr wrap="square" rtlCol="0">
            <a:spAutoFit/>
          </a:bodyPr>
          <a:lstStyle/>
          <a:p>
            <a:pPr algn="ctr"/>
            <a:r>
              <a:rPr lang="en-US" dirty="0" smtClean="0">
                <a:solidFill>
                  <a:schemeClr val="bg1"/>
                </a:solidFill>
              </a:rPr>
              <a:t>Exposure Potential (Exposure Bands)</a:t>
            </a:r>
            <a:endParaRPr lang="en-US" dirty="0">
              <a:solidFill>
                <a:schemeClr val="bg1"/>
              </a:solidFill>
            </a:endParaRPr>
          </a:p>
        </p:txBody>
      </p:sp>
      <p:sp>
        <p:nvSpPr>
          <p:cNvPr id="5" name="TextBox 4"/>
          <p:cNvSpPr txBox="1"/>
          <p:nvPr/>
        </p:nvSpPr>
        <p:spPr>
          <a:xfrm>
            <a:off x="6261247" y="4978160"/>
            <a:ext cx="1463749" cy="369332"/>
          </a:xfrm>
          <a:prstGeom prst="rect">
            <a:avLst/>
          </a:prstGeom>
          <a:noFill/>
        </p:spPr>
        <p:txBody>
          <a:bodyPr wrap="square" rtlCol="0">
            <a:spAutoFit/>
          </a:bodyPr>
          <a:lstStyle/>
          <a:p>
            <a:r>
              <a:rPr lang="en-US" dirty="0" smtClean="0">
                <a:solidFill>
                  <a:schemeClr val="bg1"/>
                </a:solidFill>
              </a:rPr>
              <a:t>Control Band</a:t>
            </a:r>
            <a:endParaRPr lang="en-US" dirty="0">
              <a:solidFill>
                <a:schemeClr val="bg1"/>
              </a:solidFill>
            </a:endParaRPr>
          </a:p>
        </p:txBody>
      </p:sp>
      <p:sp>
        <p:nvSpPr>
          <p:cNvPr id="6" name="Plus 5"/>
          <p:cNvSpPr/>
          <p:nvPr/>
        </p:nvSpPr>
        <p:spPr>
          <a:xfrm>
            <a:off x="2819400" y="5019258"/>
            <a:ext cx="368595" cy="3282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 6"/>
          <p:cNvSpPr/>
          <p:nvPr/>
        </p:nvSpPr>
        <p:spPr>
          <a:xfrm>
            <a:off x="5562600" y="5019259"/>
            <a:ext cx="304800" cy="32823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35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79" y="265982"/>
            <a:ext cx="8229600" cy="1143000"/>
          </a:xfrm>
        </p:spPr>
        <p:txBody>
          <a:bodyPr/>
          <a:lstStyle/>
          <a:p>
            <a:r>
              <a:rPr lang="en-US" dirty="0" smtClean="0"/>
              <a:t>What are Control Bands?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8047415"/>
              </p:ext>
            </p:extLst>
          </p:nvPr>
        </p:nvGraphicFramePr>
        <p:xfrm>
          <a:off x="2667000" y="1408982"/>
          <a:ext cx="4114800" cy="4389120"/>
        </p:xfrm>
        <a:graphic>
          <a:graphicData uri="http://schemas.openxmlformats.org/drawingml/2006/table">
            <a:tbl>
              <a:tblPr firstRow="1" bandRow="1">
                <a:tableStyleId>{5C22544A-7EE6-4342-B048-85BDC9FD1C3A}</a:tableStyleId>
              </a:tblPr>
              <a:tblGrid>
                <a:gridCol w="4114800"/>
              </a:tblGrid>
              <a:tr h="1066800">
                <a:tc>
                  <a:txBody>
                    <a:bodyPr/>
                    <a:lstStyle/>
                    <a:p>
                      <a:pPr algn="ctr"/>
                      <a:r>
                        <a:rPr lang="en-US" dirty="0" smtClean="0">
                          <a:solidFill>
                            <a:schemeClr val="bg1"/>
                          </a:solidFill>
                        </a:rPr>
                        <a:t>1-General Ventilation</a:t>
                      </a:r>
                    </a:p>
                    <a:p>
                      <a:pPr algn="ctr"/>
                      <a:r>
                        <a:rPr lang="en-US" b="0" dirty="0" smtClean="0">
                          <a:solidFill>
                            <a:schemeClr val="bg1"/>
                          </a:solidFill>
                        </a:rPr>
                        <a:t>A good standard of general ventilation and good work</a:t>
                      </a:r>
                      <a:r>
                        <a:rPr lang="en-US" b="0" baseline="0" dirty="0" smtClean="0">
                          <a:solidFill>
                            <a:schemeClr val="bg1"/>
                          </a:solidFill>
                        </a:rPr>
                        <a:t> practices.</a:t>
                      </a:r>
                      <a:endParaRPr lang="en-US" b="0" dirty="0">
                        <a:solidFill>
                          <a:schemeClr val="bg1"/>
                        </a:solidFill>
                      </a:endParaRPr>
                    </a:p>
                  </a:txBody>
                  <a:tcPr>
                    <a:solidFill>
                      <a:srgbClr val="92D050"/>
                    </a:solidFill>
                  </a:tcPr>
                </a:tc>
              </a:tr>
              <a:tr h="1066800">
                <a:tc>
                  <a:txBody>
                    <a:bodyPr/>
                    <a:lstStyle/>
                    <a:p>
                      <a:pPr algn="ctr"/>
                      <a:r>
                        <a:rPr lang="en-US" b="1" dirty="0" smtClean="0"/>
                        <a:t>2-Engineering Control</a:t>
                      </a:r>
                    </a:p>
                    <a:p>
                      <a:pPr algn="ctr"/>
                      <a:r>
                        <a:rPr lang="en-US" dirty="0" smtClean="0"/>
                        <a:t>Typically local exhaust ventilation</a:t>
                      </a:r>
                      <a:r>
                        <a:rPr lang="en-US" baseline="0" dirty="0" smtClean="0"/>
                        <a:t>, but also includes other types of engineering controls, but not containment.</a:t>
                      </a:r>
                      <a:endParaRPr lang="en-US" dirty="0"/>
                    </a:p>
                  </a:txBody>
                  <a:tcPr>
                    <a:solidFill>
                      <a:srgbClr val="FFFF00"/>
                    </a:solidFill>
                  </a:tcPr>
                </a:tc>
              </a:tr>
              <a:tr h="1066800">
                <a:tc>
                  <a:txBody>
                    <a:bodyPr/>
                    <a:lstStyle/>
                    <a:p>
                      <a:pPr algn="ctr"/>
                      <a:r>
                        <a:rPr lang="en-US" b="1" dirty="0" smtClean="0"/>
                        <a:t>3-Containment</a:t>
                      </a:r>
                    </a:p>
                    <a:p>
                      <a:pPr algn="ctr"/>
                      <a:r>
                        <a:rPr lang="en-US" dirty="0" smtClean="0"/>
                        <a:t>Completely</a:t>
                      </a:r>
                      <a:r>
                        <a:rPr lang="en-US" baseline="0" dirty="0" smtClean="0"/>
                        <a:t> contain or enclose the hazard, such as inside a </a:t>
                      </a:r>
                      <a:r>
                        <a:rPr lang="en-US" baseline="0" dirty="0" err="1" smtClean="0"/>
                        <a:t>glovebox</a:t>
                      </a:r>
                      <a:r>
                        <a:rPr lang="en-US" baseline="0" dirty="0" smtClean="0"/>
                        <a:t>.</a:t>
                      </a:r>
                      <a:endParaRPr lang="en-US" dirty="0"/>
                    </a:p>
                  </a:txBody>
                  <a:tcPr>
                    <a:solidFill>
                      <a:srgbClr val="FFC000"/>
                    </a:solidFill>
                  </a:tcPr>
                </a:tc>
              </a:tr>
              <a:tr h="1066800">
                <a:tc>
                  <a:txBody>
                    <a:bodyPr/>
                    <a:lstStyle/>
                    <a:p>
                      <a:pPr algn="ctr"/>
                      <a:r>
                        <a:rPr lang="en-US" b="1" dirty="0" smtClean="0"/>
                        <a:t>4-Special</a:t>
                      </a:r>
                    </a:p>
                    <a:p>
                      <a:pPr algn="ctr"/>
                      <a:r>
                        <a:rPr lang="en-US" dirty="0" smtClean="0"/>
                        <a:t>Expert advice</a:t>
                      </a:r>
                      <a:r>
                        <a:rPr lang="en-US" baseline="0" dirty="0" smtClean="0"/>
                        <a:t> is needed in selecting appropriate control measures.</a:t>
                      </a:r>
                      <a:endParaRPr lang="en-US" dirty="0"/>
                    </a:p>
                  </a:txBody>
                  <a:tcPr>
                    <a:solidFill>
                      <a:srgbClr val="FF0000"/>
                    </a:solidFill>
                  </a:tcPr>
                </a:tc>
              </a:tr>
            </a:tbl>
          </a:graphicData>
        </a:graphic>
      </p:graphicFrame>
    </p:spTree>
    <p:extLst>
      <p:ext uri="{BB962C8B-B14F-4D97-AF65-F5344CB8AC3E}">
        <p14:creationId xmlns:p14="http://schemas.microsoft.com/office/powerpoint/2010/main" val="133576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337153" y="813213"/>
            <a:ext cx="6400800" cy="4419600"/>
          </a:xfrm>
          <a:prstGeom prst="rect">
            <a:avLst/>
          </a:prstGeom>
          <a:gradFill rotWithShape="1">
            <a:gsLst>
              <a:gs pos="0">
                <a:schemeClr val="bg1"/>
              </a:gs>
              <a:gs pos="100000">
                <a:schemeClr val="bg2"/>
              </a:gs>
            </a:gsLst>
            <a:path path="rect">
              <a:fillToRect t="100000" r="100000"/>
            </a:path>
          </a:gradFill>
          <a:ln w="9525">
            <a:solidFill>
              <a:schemeClr val="tx1"/>
            </a:solidFill>
            <a:miter lim="800000"/>
            <a:headEnd/>
            <a:tailEnd/>
          </a:ln>
        </p:spPr>
        <p:txBody>
          <a:bodyPr wrap="none" anchor="ctr"/>
          <a:lstStyle/>
          <a:p>
            <a:endParaRPr lang="en-US" sz="1800" b="0" dirty="0" smtClean="0">
              <a:solidFill>
                <a:srgbClr val="000000"/>
              </a:solidFill>
              <a:latin typeface="Calibri" pitchFamily="34" charset="0"/>
            </a:endParaRPr>
          </a:p>
        </p:txBody>
      </p:sp>
      <p:sp>
        <p:nvSpPr>
          <p:cNvPr id="37891" name="Text Box 4"/>
          <p:cNvSpPr txBox="1">
            <a:spLocks noChangeArrowheads="1"/>
          </p:cNvSpPr>
          <p:nvPr/>
        </p:nvSpPr>
        <p:spPr bwMode="auto">
          <a:xfrm>
            <a:off x="3268586" y="5683254"/>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hangingPunct="1">
              <a:spcBef>
                <a:spcPct val="50000"/>
              </a:spcBef>
            </a:pPr>
            <a:r>
              <a:rPr lang="en-US" sz="1800" dirty="0" smtClean="0">
                <a:latin typeface="Calibri" pitchFamily="34" charset="0"/>
                <a:cs typeface="Arial" charset="0"/>
              </a:rPr>
              <a:t>Physical Form</a:t>
            </a:r>
          </a:p>
        </p:txBody>
      </p:sp>
      <p:sp>
        <p:nvSpPr>
          <p:cNvPr id="37892" name="Text Box 5"/>
          <p:cNvSpPr txBox="1">
            <a:spLocks noChangeArrowheads="1"/>
          </p:cNvSpPr>
          <p:nvPr/>
        </p:nvSpPr>
        <p:spPr bwMode="auto">
          <a:xfrm>
            <a:off x="7660306" y="267808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hangingPunct="1">
              <a:spcBef>
                <a:spcPct val="50000"/>
              </a:spcBef>
            </a:pPr>
            <a:r>
              <a:rPr lang="en-US" sz="1800" dirty="0" smtClean="0">
                <a:solidFill>
                  <a:srgbClr val="000000"/>
                </a:solidFill>
                <a:latin typeface="Calibri" pitchFamily="34" charset="0"/>
                <a:cs typeface="Arial" charset="0"/>
              </a:rPr>
              <a:t>Task Duration</a:t>
            </a:r>
          </a:p>
        </p:txBody>
      </p:sp>
      <p:sp>
        <p:nvSpPr>
          <p:cNvPr id="37893" name="Text Box 6"/>
          <p:cNvSpPr txBox="1">
            <a:spLocks noChangeArrowheads="1"/>
          </p:cNvSpPr>
          <p:nvPr/>
        </p:nvSpPr>
        <p:spPr bwMode="auto">
          <a:xfrm>
            <a:off x="171075" y="2818556"/>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spcBef>
                <a:spcPct val="50000"/>
              </a:spcBef>
            </a:pPr>
            <a:r>
              <a:rPr lang="en-US" sz="1800" dirty="0" smtClean="0">
                <a:solidFill>
                  <a:srgbClr val="000000"/>
                </a:solidFill>
                <a:latin typeface="Calibri" pitchFamily="34" charset="0"/>
                <a:cs typeface="Arial" charset="0"/>
              </a:rPr>
              <a:t>Quantity</a:t>
            </a:r>
          </a:p>
        </p:txBody>
      </p:sp>
      <p:sp>
        <p:nvSpPr>
          <p:cNvPr id="37894" name="Text Box 7"/>
          <p:cNvSpPr txBox="1">
            <a:spLocks noChangeArrowheads="1"/>
          </p:cNvSpPr>
          <p:nvPr/>
        </p:nvSpPr>
        <p:spPr bwMode="auto">
          <a:xfrm>
            <a:off x="30214" y="4971719"/>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hangingPunct="1">
              <a:spcBef>
                <a:spcPct val="50000"/>
              </a:spcBef>
            </a:pPr>
            <a:r>
              <a:rPr lang="en-US" sz="1600" b="0" dirty="0" smtClean="0">
                <a:solidFill>
                  <a:srgbClr val="000000"/>
                </a:solidFill>
                <a:latin typeface="Calibri" pitchFamily="34" charset="0"/>
                <a:cs typeface="Arial" charset="0"/>
              </a:rPr>
              <a:t>milligrams</a:t>
            </a:r>
          </a:p>
        </p:txBody>
      </p:sp>
      <p:sp>
        <p:nvSpPr>
          <p:cNvPr id="37895" name="Text Box 8"/>
          <p:cNvSpPr txBox="1">
            <a:spLocks noChangeArrowheads="1"/>
          </p:cNvSpPr>
          <p:nvPr/>
        </p:nvSpPr>
        <p:spPr bwMode="auto">
          <a:xfrm>
            <a:off x="48086" y="89423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hangingPunct="1">
              <a:spcBef>
                <a:spcPct val="50000"/>
              </a:spcBef>
            </a:pPr>
            <a:r>
              <a:rPr lang="en-US" sz="1600" b="0" dirty="0" smtClean="0">
                <a:solidFill>
                  <a:srgbClr val="000000"/>
                </a:solidFill>
                <a:latin typeface="Calibri" pitchFamily="34" charset="0"/>
                <a:cs typeface="Arial" charset="0"/>
              </a:rPr>
              <a:t>kilograms</a:t>
            </a:r>
          </a:p>
        </p:txBody>
      </p:sp>
      <p:sp>
        <p:nvSpPr>
          <p:cNvPr id="37896" name="Text Box 9"/>
          <p:cNvSpPr txBox="1">
            <a:spLocks noChangeArrowheads="1"/>
          </p:cNvSpPr>
          <p:nvPr/>
        </p:nvSpPr>
        <p:spPr bwMode="auto">
          <a:xfrm>
            <a:off x="7743842" y="4931021"/>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spcBef>
                <a:spcPct val="50000"/>
              </a:spcBef>
            </a:pPr>
            <a:r>
              <a:rPr lang="en-US" sz="1600" b="0" dirty="0" smtClean="0">
                <a:solidFill>
                  <a:srgbClr val="000000"/>
                </a:solidFill>
                <a:latin typeface="Calibri" pitchFamily="34" charset="0"/>
                <a:cs typeface="Arial" charset="0"/>
              </a:rPr>
              <a:t>15 minutes</a:t>
            </a:r>
          </a:p>
        </p:txBody>
      </p:sp>
      <p:sp>
        <p:nvSpPr>
          <p:cNvPr id="37897" name="Text Box 10"/>
          <p:cNvSpPr txBox="1">
            <a:spLocks noChangeArrowheads="1"/>
          </p:cNvSpPr>
          <p:nvPr/>
        </p:nvSpPr>
        <p:spPr bwMode="auto">
          <a:xfrm>
            <a:off x="7586717" y="928058"/>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hangingPunct="1">
              <a:spcBef>
                <a:spcPct val="50000"/>
              </a:spcBef>
            </a:pPr>
            <a:r>
              <a:rPr lang="en-US" sz="1600" b="0" dirty="0" smtClean="0">
                <a:solidFill>
                  <a:srgbClr val="000000"/>
                </a:solidFill>
                <a:latin typeface="Calibri" pitchFamily="34" charset="0"/>
                <a:cs typeface="Arial" charset="0"/>
              </a:rPr>
              <a:t>8 hours</a:t>
            </a:r>
          </a:p>
        </p:txBody>
      </p:sp>
      <p:sp>
        <p:nvSpPr>
          <p:cNvPr id="37898" name="Text Box 11"/>
          <p:cNvSpPr txBox="1">
            <a:spLocks noChangeArrowheads="1"/>
          </p:cNvSpPr>
          <p:nvPr/>
        </p:nvSpPr>
        <p:spPr bwMode="auto">
          <a:xfrm>
            <a:off x="1295400" y="5431087"/>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spcBef>
                <a:spcPct val="50000"/>
              </a:spcBef>
            </a:pPr>
            <a:r>
              <a:rPr lang="en-US" sz="1600" b="0" dirty="0" smtClean="0">
                <a:solidFill>
                  <a:srgbClr val="000000"/>
                </a:solidFill>
                <a:latin typeface="Calibri" pitchFamily="34" charset="0"/>
                <a:cs typeface="Arial" charset="0"/>
              </a:rPr>
              <a:t>slurry/suspension</a:t>
            </a:r>
          </a:p>
        </p:txBody>
      </p:sp>
      <p:sp>
        <p:nvSpPr>
          <p:cNvPr id="37899" name="Text Box 12"/>
          <p:cNvSpPr txBox="1">
            <a:spLocks noChangeArrowheads="1"/>
          </p:cNvSpPr>
          <p:nvPr/>
        </p:nvSpPr>
        <p:spPr bwMode="auto">
          <a:xfrm>
            <a:off x="6241378" y="5405723"/>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spcBef>
                <a:spcPct val="50000"/>
              </a:spcBef>
            </a:pPr>
            <a:r>
              <a:rPr lang="en-US" sz="1600" b="0" dirty="0" smtClean="0">
                <a:solidFill>
                  <a:srgbClr val="000000"/>
                </a:solidFill>
                <a:latin typeface="Calibri" pitchFamily="34" charset="0"/>
                <a:cs typeface="Arial" charset="0"/>
              </a:rPr>
              <a:t>highly disperse</a:t>
            </a:r>
          </a:p>
        </p:txBody>
      </p:sp>
      <p:sp>
        <p:nvSpPr>
          <p:cNvPr id="37900" name="Text Box 13"/>
          <p:cNvSpPr txBox="1">
            <a:spLocks noChangeArrowheads="1"/>
          </p:cNvSpPr>
          <p:nvPr/>
        </p:nvSpPr>
        <p:spPr bwMode="auto">
          <a:xfrm>
            <a:off x="3800014" y="5391427"/>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spcBef>
                <a:spcPct val="50000"/>
              </a:spcBef>
            </a:pPr>
            <a:r>
              <a:rPr lang="en-US" sz="1600" b="0" dirty="0" smtClean="0">
                <a:solidFill>
                  <a:srgbClr val="000000"/>
                </a:solidFill>
                <a:latin typeface="Calibri" pitchFamily="34" charset="0"/>
                <a:cs typeface="Arial" charset="0"/>
              </a:rPr>
              <a:t>agglomerated</a:t>
            </a:r>
          </a:p>
        </p:txBody>
      </p:sp>
      <p:sp>
        <p:nvSpPr>
          <p:cNvPr id="37901" name="Line 14"/>
          <p:cNvSpPr>
            <a:spLocks noChangeShapeType="1"/>
          </p:cNvSpPr>
          <p:nvPr/>
        </p:nvSpPr>
        <p:spPr bwMode="auto">
          <a:xfrm>
            <a:off x="3173446" y="5609261"/>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smtClean="0">
              <a:solidFill>
                <a:srgbClr val="000000"/>
              </a:solidFill>
            </a:endParaRPr>
          </a:p>
        </p:txBody>
      </p:sp>
      <p:sp>
        <p:nvSpPr>
          <p:cNvPr id="37902" name="Line 15"/>
          <p:cNvSpPr>
            <a:spLocks noChangeShapeType="1"/>
          </p:cNvSpPr>
          <p:nvPr/>
        </p:nvSpPr>
        <p:spPr bwMode="auto">
          <a:xfrm>
            <a:off x="5426740" y="5559873"/>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smtClean="0">
              <a:solidFill>
                <a:srgbClr val="000000"/>
              </a:solidFill>
            </a:endParaRPr>
          </a:p>
        </p:txBody>
      </p:sp>
      <p:sp>
        <p:nvSpPr>
          <p:cNvPr id="37903" name="Line 16"/>
          <p:cNvSpPr>
            <a:spLocks noChangeShapeType="1"/>
          </p:cNvSpPr>
          <p:nvPr/>
        </p:nvSpPr>
        <p:spPr bwMode="auto">
          <a:xfrm flipV="1">
            <a:off x="688759" y="3260725"/>
            <a:ext cx="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smtClean="0">
              <a:solidFill>
                <a:srgbClr val="000000"/>
              </a:solidFill>
            </a:endParaRPr>
          </a:p>
        </p:txBody>
      </p:sp>
      <p:sp>
        <p:nvSpPr>
          <p:cNvPr id="37904" name="Line 17"/>
          <p:cNvSpPr>
            <a:spLocks noChangeShapeType="1"/>
          </p:cNvSpPr>
          <p:nvPr/>
        </p:nvSpPr>
        <p:spPr bwMode="auto">
          <a:xfrm flipV="1">
            <a:off x="680936" y="1264608"/>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smtClean="0">
              <a:solidFill>
                <a:srgbClr val="000000"/>
              </a:solidFill>
            </a:endParaRPr>
          </a:p>
        </p:txBody>
      </p:sp>
      <p:sp>
        <p:nvSpPr>
          <p:cNvPr id="37905" name="Line 18"/>
          <p:cNvSpPr>
            <a:spLocks noChangeShapeType="1"/>
          </p:cNvSpPr>
          <p:nvPr/>
        </p:nvSpPr>
        <p:spPr bwMode="auto">
          <a:xfrm flipV="1">
            <a:off x="8314075" y="3355726"/>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smtClean="0">
              <a:solidFill>
                <a:srgbClr val="000000"/>
              </a:solidFill>
            </a:endParaRPr>
          </a:p>
        </p:txBody>
      </p:sp>
      <p:sp>
        <p:nvSpPr>
          <p:cNvPr id="37906" name="Line 19"/>
          <p:cNvSpPr>
            <a:spLocks noChangeShapeType="1"/>
          </p:cNvSpPr>
          <p:nvPr/>
        </p:nvSpPr>
        <p:spPr bwMode="auto">
          <a:xfrm flipV="1">
            <a:off x="8309453" y="1264608"/>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smtClean="0">
              <a:solidFill>
                <a:srgbClr val="000000"/>
              </a:solidFill>
            </a:endParaRPr>
          </a:p>
        </p:txBody>
      </p:sp>
      <p:sp>
        <p:nvSpPr>
          <p:cNvPr id="37910" name="Text Box 23"/>
          <p:cNvSpPr txBox="1">
            <a:spLocks noChangeArrowheads="1"/>
          </p:cNvSpPr>
          <p:nvPr/>
        </p:nvSpPr>
        <p:spPr bwMode="auto">
          <a:xfrm>
            <a:off x="1358900" y="2801475"/>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hangingPunct="1">
              <a:spcBef>
                <a:spcPct val="50000"/>
              </a:spcBef>
            </a:pPr>
            <a:r>
              <a:rPr lang="en-US" sz="1800" b="0" dirty="0" smtClean="0">
                <a:solidFill>
                  <a:srgbClr val="000000"/>
                </a:solidFill>
                <a:latin typeface="Calibri" pitchFamily="34" charset="0"/>
                <a:cs typeface="Arial" charset="0"/>
              </a:rPr>
              <a:t>Engineered Local Exhaust Ventilation</a:t>
            </a:r>
          </a:p>
        </p:txBody>
      </p:sp>
      <p:sp>
        <p:nvSpPr>
          <p:cNvPr id="37911" name="Text Box 24"/>
          <p:cNvSpPr txBox="1">
            <a:spLocks noChangeArrowheads="1"/>
          </p:cNvSpPr>
          <p:nvPr/>
        </p:nvSpPr>
        <p:spPr bwMode="auto">
          <a:xfrm>
            <a:off x="6323806" y="2418055"/>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hangingPunct="1">
              <a:spcBef>
                <a:spcPct val="50000"/>
              </a:spcBef>
            </a:pPr>
            <a:r>
              <a:rPr lang="en-US" sz="1800" b="0" dirty="0" smtClean="0">
                <a:solidFill>
                  <a:srgbClr val="000000"/>
                </a:solidFill>
                <a:latin typeface="Calibri" pitchFamily="34" charset="0"/>
                <a:cs typeface="Arial" charset="0"/>
              </a:rPr>
              <a:t>Closed Systems</a:t>
            </a:r>
          </a:p>
        </p:txBody>
      </p:sp>
      <p:sp>
        <p:nvSpPr>
          <p:cNvPr id="37912" name="Rectangle 25"/>
          <p:cNvSpPr>
            <a:spLocks noChangeArrowheads="1"/>
          </p:cNvSpPr>
          <p:nvPr/>
        </p:nvSpPr>
        <p:spPr bwMode="auto">
          <a:xfrm>
            <a:off x="2947421" y="312957"/>
            <a:ext cx="321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smtClean="0">
                <a:solidFill>
                  <a:srgbClr val="000000"/>
                </a:solidFill>
                <a:latin typeface="Calibri" pitchFamily="34" charset="0"/>
                <a:cs typeface="Arial" charset="0"/>
              </a:rPr>
              <a:t>Occupational Health Hazard</a:t>
            </a:r>
          </a:p>
        </p:txBody>
      </p:sp>
      <p:sp>
        <p:nvSpPr>
          <p:cNvPr id="37913" name="Text Box 26"/>
          <p:cNvSpPr txBox="1">
            <a:spLocks noChangeArrowheads="1"/>
          </p:cNvSpPr>
          <p:nvPr/>
        </p:nvSpPr>
        <p:spPr bwMode="auto">
          <a:xfrm>
            <a:off x="1069536" y="341128"/>
            <a:ext cx="144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spcBef>
                <a:spcPct val="50000"/>
              </a:spcBef>
            </a:pPr>
            <a:r>
              <a:rPr lang="en-US" sz="1600" b="0" dirty="0" smtClean="0">
                <a:solidFill>
                  <a:srgbClr val="000000"/>
                </a:solidFill>
                <a:latin typeface="Calibri" pitchFamily="34" charset="0"/>
                <a:cs typeface="Arial" charset="0"/>
              </a:rPr>
              <a:t>mild/reversible</a:t>
            </a:r>
          </a:p>
        </p:txBody>
      </p:sp>
      <p:sp>
        <p:nvSpPr>
          <p:cNvPr id="37914" name="Text Box 27"/>
          <p:cNvSpPr txBox="1">
            <a:spLocks noChangeArrowheads="1"/>
          </p:cNvSpPr>
          <p:nvPr/>
        </p:nvSpPr>
        <p:spPr bwMode="auto">
          <a:xfrm>
            <a:off x="6241378" y="345206"/>
            <a:ext cx="1781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spcBef>
                <a:spcPct val="50000"/>
              </a:spcBef>
            </a:pPr>
            <a:r>
              <a:rPr lang="en-US" sz="1600" b="0" dirty="0" smtClean="0">
                <a:solidFill>
                  <a:srgbClr val="000000"/>
                </a:solidFill>
                <a:latin typeface="Calibri" pitchFamily="34" charset="0"/>
                <a:cs typeface="Arial" charset="0"/>
              </a:rPr>
              <a:t>severe/irreversible</a:t>
            </a:r>
          </a:p>
        </p:txBody>
      </p:sp>
      <p:sp>
        <p:nvSpPr>
          <p:cNvPr id="37915" name="Line 28"/>
          <p:cNvSpPr>
            <a:spLocks noChangeShapeType="1"/>
          </p:cNvSpPr>
          <p:nvPr/>
        </p:nvSpPr>
        <p:spPr bwMode="auto">
          <a:xfrm>
            <a:off x="2517336" y="510405"/>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smtClean="0">
              <a:solidFill>
                <a:srgbClr val="000000"/>
              </a:solidFill>
            </a:endParaRPr>
          </a:p>
        </p:txBody>
      </p:sp>
      <p:sp>
        <p:nvSpPr>
          <p:cNvPr id="37916" name="Line 29"/>
          <p:cNvSpPr>
            <a:spLocks noChangeShapeType="1"/>
          </p:cNvSpPr>
          <p:nvPr/>
        </p:nvSpPr>
        <p:spPr bwMode="auto">
          <a:xfrm>
            <a:off x="5754688" y="53469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smtClean="0">
              <a:solidFill>
                <a:srgbClr val="000000"/>
              </a:solidFill>
            </a:endParaRPr>
          </a:p>
        </p:txBody>
      </p:sp>
      <p:pic>
        <p:nvPicPr>
          <p:cNvPr id="30" name="Picture 3" descr="Flow Sciences Model FS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913" y="4166421"/>
            <a:ext cx="1222375" cy="8985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8" descr="rigid-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581400"/>
            <a:ext cx="1033463" cy="1016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8" descr="Vacuum charge a planetary mix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9442" y="889314"/>
            <a:ext cx="1243013" cy="8731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4272" y="889000"/>
            <a:ext cx="1066800" cy="14224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6" descr="Weigh cel 4 upgrades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6677" y="1874208"/>
            <a:ext cx="1117600" cy="838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0315" y="889176"/>
            <a:ext cx="1058863" cy="11430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7923" name="AutoShape 3"/>
          <p:cNvSpPr>
            <a:spLocks noChangeArrowheads="1"/>
          </p:cNvSpPr>
          <p:nvPr/>
        </p:nvSpPr>
        <p:spPr bwMode="auto">
          <a:xfrm rot="-1668787">
            <a:off x="2206960" y="2473870"/>
            <a:ext cx="4724400" cy="1763713"/>
          </a:xfrm>
          <a:prstGeom prst="rightArrow">
            <a:avLst>
              <a:gd name="adj1" fmla="val 50000"/>
              <a:gd name="adj2" fmla="val 66967"/>
            </a:avLst>
          </a:prstGeom>
          <a:gradFill rotWithShape="1">
            <a:gsLst>
              <a:gs pos="0">
                <a:srgbClr val="008000"/>
              </a:gs>
              <a:gs pos="100000">
                <a:srgbClr val="FF2929"/>
              </a:gs>
            </a:gsLst>
            <a:path path="rect">
              <a:fillToRect t="100000" r="100000"/>
            </a:path>
          </a:gradFill>
          <a:ln w="9525">
            <a:solidFill>
              <a:schemeClr val="tx1"/>
            </a:solidFill>
            <a:miter lim="800000"/>
            <a:headEnd/>
            <a:tailEnd/>
          </a:ln>
        </p:spPr>
        <p:txBody>
          <a:bodyPr wrap="none" anchor="ctr"/>
          <a:lstStyle/>
          <a:p>
            <a:pPr algn="ctr"/>
            <a:r>
              <a:rPr lang="en-US" sz="1800" b="0" dirty="0" smtClean="0">
                <a:solidFill>
                  <a:srgbClr val="000000"/>
                </a:solidFill>
                <a:latin typeface="Calibri" pitchFamily="34" charset="0"/>
                <a:cs typeface="Arial" charset="0"/>
              </a:rPr>
              <a:t>Exposure Risk</a:t>
            </a:r>
          </a:p>
        </p:txBody>
      </p:sp>
      <p:sp>
        <p:nvSpPr>
          <p:cNvPr id="36" name="TextBox 35"/>
          <p:cNvSpPr txBox="1"/>
          <p:nvPr/>
        </p:nvSpPr>
        <p:spPr>
          <a:xfrm>
            <a:off x="3474193" y="6550223"/>
            <a:ext cx="5699225" cy="307777"/>
          </a:xfrm>
          <a:prstGeom prst="rect">
            <a:avLst/>
          </a:prstGeom>
          <a:noFill/>
        </p:spPr>
        <p:txBody>
          <a:bodyPr wrap="square" rtlCol="0">
            <a:spAutoFit/>
          </a:bodyPr>
          <a:lstStyle/>
          <a:p>
            <a:r>
              <a:rPr lang="en-US" sz="1400" dirty="0" smtClean="0">
                <a:solidFill>
                  <a:schemeClr val="bg1"/>
                </a:solidFill>
              </a:rPr>
              <a:t>Special thanks to Donna Heidel, formerly of NIOSH </a:t>
            </a:r>
            <a:endParaRPr lang="en-US" sz="1400" dirty="0">
              <a:solidFill>
                <a:schemeClr val="bg1"/>
              </a:solidFill>
            </a:endParaRPr>
          </a:p>
        </p:txBody>
      </p:sp>
    </p:spTree>
    <p:extLst>
      <p:ext uri="{BB962C8B-B14F-4D97-AF65-F5344CB8AC3E}">
        <p14:creationId xmlns:p14="http://schemas.microsoft.com/office/powerpoint/2010/main" val="25361899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Why is CB of interest specific to nanomaterials?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First, let me pose some questions…</a:t>
            </a:r>
          </a:p>
          <a:p>
            <a:pPr marL="514350" indent="-514350">
              <a:buFont typeface="+mj-lt"/>
              <a:buAutoNum type="arabicPeriod"/>
            </a:pPr>
            <a:r>
              <a:rPr lang="en-US" dirty="0" smtClean="0"/>
              <a:t>How many OELs are you aware of that are specific to nanomaterials?</a:t>
            </a:r>
          </a:p>
          <a:p>
            <a:pPr marL="514350" indent="-514350">
              <a:buFont typeface="+mj-lt"/>
              <a:buAutoNum type="arabicPeriod"/>
            </a:pPr>
            <a:r>
              <a:rPr lang="en-US" dirty="0" smtClean="0"/>
              <a:t>How do you quantify and identify the nanomaterial present in an occupational situation?</a:t>
            </a:r>
          </a:p>
          <a:p>
            <a:pPr marL="514350" indent="-514350">
              <a:buFont typeface="+mj-lt"/>
              <a:buAutoNum type="arabicPeriod"/>
            </a:pPr>
            <a:r>
              <a:rPr lang="en-US" dirty="0" smtClean="0"/>
              <a:t>Do </a:t>
            </a:r>
            <a:r>
              <a:rPr lang="en-US" dirty="0" smtClean="0">
                <a:solidFill>
                  <a:prstClr val="black"/>
                </a:solidFill>
                <a:ea typeface="+mn-ea"/>
                <a:cs typeface="+mn-cs"/>
              </a:rPr>
              <a:t>traditional </a:t>
            </a:r>
            <a:r>
              <a:rPr lang="en-US" dirty="0">
                <a:solidFill>
                  <a:prstClr val="black"/>
                </a:solidFill>
                <a:ea typeface="+mn-ea"/>
                <a:cs typeface="+mn-cs"/>
              </a:rPr>
              <a:t>engineering controls </a:t>
            </a:r>
            <a:r>
              <a:rPr lang="en-US" dirty="0" smtClean="0">
                <a:solidFill>
                  <a:prstClr val="black"/>
                </a:solidFill>
                <a:ea typeface="+mn-ea"/>
                <a:cs typeface="+mn-cs"/>
              </a:rPr>
              <a:t>work to decrease </a:t>
            </a:r>
            <a:r>
              <a:rPr lang="en-US" dirty="0">
                <a:solidFill>
                  <a:prstClr val="black"/>
                </a:solidFill>
                <a:ea typeface="+mn-ea"/>
                <a:cs typeface="+mn-cs"/>
              </a:rPr>
              <a:t>the potential for </a:t>
            </a:r>
            <a:r>
              <a:rPr lang="en-US" dirty="0" smtClean="0">
                <a:solidFill>
                  <a:prstClr val="black"/>
                </a:solidFill>
                <a:ea typeface="+mn-ea"/>
                <a:cs typeface="+mn-cs"/>
              </a:rPr>
              <a:t>exposure to nanomaterials? </a:t>
            </a:r>
            <a:endParaRPr lang="en-US" dirty="0"/>
          </a:p>
        </p:txBody>
      </p:sp>
      <p:sp>
        <p:nvSpPr>
          <p:cNvPr id="5" name="TextBox 4"/>
          <p:cNvSpPr txBox="1"/>
          <p:nvPr/>
        </p:nvSpPr>
        <p:spPr>
          <a:xfrm>
            <a:off x="838200" y="4800600"/>
            <a:ext cx="7315200" cy="954107"/>
          </a:xfrm>
          <a:prstGeom prst="rect">
            <a:avLst/>
          </a:prstGeom>
          <a:noFill/>
        </p:spPr>
        <p:txBody>
          <a:bodyPr wrap="square" rtlCol="0">
            <a:spAutoFit/>
          </a:bodyPr>
          <a:lstStyle/>
          <a:p>
            <a:r>
              <a:rPr lang="en-US" sz="2800" dirty="0" smtClean="0">
                <a:solidFill>
                  <a:srgbClr val="FF0000"/>
                </a:solidFill>
              </a:rPr>
              <a:t>Validated nanomaterial-specific control banding methods could provide a way to protect workers.</a:t>
            </a:r>
            <a:endParaRPr lang="en-US" sz="2800" dirty="0">
              <a:solidFill>
                <a:srgbClr val="FF0000"/>
              </a:solidFill>
            </a:endParaRPr>
          </a:p>
        </p:txBody>
      </p:sp>
    </p:spTree>
    <p:extLst>
      <p:ext uri="{BB962C8B-B14F-4D97-AF65-F5344CB8AC3E}">
        <p14:creationId xmlns:p14="http://schemas.microsoft.com/office/powerpoint/2010/main" val="409715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Review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a systematic review?</a:t>
            </a:r>
          </a:p>
          <a:p>
            <a:pPr lvl="1"/>
            <a:r>
              <a:rPr lang="en-US" dirty="0" smtClean="0"/>
              <a:t>Method to assess and interpret a body of scientific information in response to a question of interest</a:t>
            </a:r>
          </a:p>
          <a:p>
            <a:pPr lvl="1"/>
            <a:r>
              <a:rPr lang="en-US" dirty="0" smtClean="0"/>
              <a:t>Steps involve the following:</a:t>
            </a:r>
          </a:p>
          <a:p>
            <a:pPr lvl="2"/>
            <a:r>
              <a:rPr lang="en-US" dirty="0" smtClean="0"/>
              <a:t>State and define problem/question of interest</a:t>
            </a:r>
          </a:p>
          <a:p>
            <a:pPr lvl="2"/>
            <a:r>
              <a:rPr lang="en-US" dirty="0" smtClean="0"/>
              <a:t>Identify and select relevant information</a:t>
            </a:r>
          </a:p>
          <a:p>
            <a:pPr lvl="2"/>
            <a:r>
              <a:rPr lang="en-US" dirty="0" smtClean="0"/>
              <a:t>Evaluate individual studies</a:t>
            </a:r>
          </a:p>
          <a:p>
            <a:pPr lvl="2"/>
            <a:r>
              <a:rPr lang="en-US" dirty="0" smtClean="0"/>
              <a:t>Extract and assess information across studies</a:t>
            </a:r>
          </a:p>
          <a:p>
            <a:pPr lvl="2"/>
            <a:r>
              <a:rPr lang="en-US" dirty="0" smtClean="0"/>
              <a:t>Provide and overall synthesis and interpretation of findings</a:t>
            </a:r>
          </a:p>
        </p:txBody>
      </p:sp>
    </p:spTree>
    <p:extLst>
      <p:ext uri="{BB962C8B-B14F-4D97-AF65-F5344CB8AC3E}">
        <p14:creationId xmlns:p14="http://schemas.microsoft.com/office/powerpoint/2010/main" val="2711309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Review 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Produced for the WHO Guideline Development Group</a:t>
            </a:r>
          </a:p>
          <a:p>
            <a:pPr lvl="1"/>
            <a:r>
              <a:rPr lang="en-US" dirty="0" smtClean="0"/>
              <a:t>Support “Protecting Workers from Potential Risks of Manufactured </a:t>
            </a:r>
            <a:r>
              <a:rPr lang="en-US" dirty="0" err="1" smtClean="0"/>
              <a:t>Nanomaterials</a:t>
            </a:r>
            <a:r>
              <a:rPr lang="en-US" dirty="0" smtClean="0"/>
              <a:t>”</a:t>
            </a:r>
          </a:p>
          <a:p>
            <a:pPr lvl="1"/>
            <a:r>
              <a:rPr lang="en-US" dirty="0" smtClean="0"/>
              <a:t>Just one of many different systematic reviews being performed internationally</a:t>
            </a:r>
          </a:p>
          <a:p>
            <a:pPr lvl="1"/>
            <a:r>
              <a:rPr lang="en-US" dirty="0" smtClean="0"/>
              <a:t>NIOSH addressed “Can Control Banding be Useful to Ensure Adequate Controls for Safe Handling of </a:t>
            </a:r>
            <a:r>
              <a:rPr lang="en-US" dirty="0" err="1" smtClean="0"/>
              <a:t>Nanomaterials</a:t>
            </a:r>
            <a:endParaRPr lang="en-US" dirty="0" smtClean="0"/>
          </a:p>
        </p:txBody>
      </p:sp>
    </p:spTree>
    <p:extLst>
      <p:ext uri="{BB962C8B-B14F-4D97-AF65-F5344CB8AC3E}">
        <p14:creationId xmlns:p14="http://schemas.microsoft.com/office/powerpoint/2010/main" val="1848141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C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C2015" id="{384E4180-BD06-461F-8243-D8595F7452F2}" vid="{836FF55E-0D42-41E6-A855-B48A17145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SLC2015</Template>
  <TotalTime>165</TotalTime>
  <Words>2875</Words>
  <Application>Microsoft Office PowerPoint</Application>
  <PresentationFormat>On-screen Show (4:3)</PresentationFormat>
  <Paragraphs>247</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DINOT-Bold</vt:lpstr>
      <vt:lpstr>Symbol</vt:lpstr>
      <vt:lpstr>Tahoma</vt:lpstr>
      <vt:lpstr>Times New Roman</vt:lpstr>
      <vt:lpstr>SLC2015</vt:lpstr>
      <vt:lpstr>Can Control Banding be Useful to Ensure Adequate Controls for Safe Handling of Nanomaterials?  A Systematic Review </vt:lpstr>
      <vt:lpstr>Presentation Overview</vt:lpstr>
      <vt:lpstr>Who is NIOSH?</vt:lpstr>
      <vt:lpstr> What is Control Banding?</vt:lpstr>
      <vt:lpstr>What are Control Bands?</vt:lpstr>
      <vt:lpstr>PowerPoint Presentation</vt:lpstr>
      <vt:lpstr>Why is CB of interest specific to nanomaterials?</vt:lpstr>
      <vt:lpstr>Systematic Review</vt:lpstr>
      <vt:lpstr>Systematic Review Methods</vt:lpstr>
      <vt:lpstr>Systematic Review Methods</vt:lpstr>
      <vt:lpstr>Results</vt:lpstr>
      <vt:lpstr>Systematic Review Methods</vt:lpstr>
      <vt:lpstr>Control Banding Nanotool</vt:lpstr>
      <vt:lpstr>Control Banding Nanotool Matrix</vt:lpstr>
      <vt:lpstr>Results</vt:lpstr>
      <vt:lpstr>Results</vt:lpstr>
      <vt:lpstr>Results – MINORS</vt:lpstr>
      <vt:lpstr>Results – GRADE</vt:lpstr>
      <vt:lpstr>Conclusions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jmyers</dc:creator>
  <cp:lastModifiedBy>Eastlake, Adrienne (CDC/NIOSH/EID)</cp:lastModifiedBy>
  <cp:revision>25</cp:revision>
  <dcterms:created xsi:type="dcterms:W3CDTF">2014-12-04T14:28:16Z</dcterms:created>
  <dcterms:modified xsi:type="dcterms:W3CDTF">2015-06-03T00:16:47Z</dcterms:modified>
</cp:coreProperties>
</file>