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84" r:id="rId9"/>
    <p:sldId id="267" r:id="rId10"/>
    <p:sldId id="268" r:id="rId11"/>
    <p:sldId id="269" r:id="rId12"/>
    <p:sldId id="270" r:id="rId13"/>
    <p:sldId id="271" r:id="rId14"/>
    <p:sldId id="279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2" r:id="rId23"/>
    <p:sldId id="281" r:id="rId24"/>
    <p:sldId id="283" r:id="rId25"/>
  </p:sldIdLst>
  <p:sldSz cx="9144000" cy="6858000" type="screen4x3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4182-34E1-46BE-96C0-39D9E5181F04}" type="datetimeFigureOut">
              <a:rPr lang="da-DK" smtClean="0"/>
              <a:t>18-09-2015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15B6F-400F-4892-88AD-E88BC7F3EF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20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5B6F-400F-4892-88AD-E88BC7F3EF9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83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SC6566_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t="21002" r="25206" b="4895"/>
          <a:stretch/>
        </p:blipFill>
        <p:spPr>
          <a:xfrm>
            <a:off x="2" y="0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2AFB6">
              <a:alpha val="50000"/>
            </a:srgbClr>
          </a:solidFill>
          <a:ln w="6350" cmpd="sng">
            <a:solidFill>
              <a:srgbClr val="3C3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/>
          <p:cNvSpPr/>
          <p:nvPr/>
        </p:nvSpPr>
        <p:spPr>
          <a:xfrm>
            <a:off x="0" y="3600000"/>
            <a:ext cx="9144000" cy="3258000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F134-AAB8-4049-A51F-70BC9D3A3DD2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0" name="Picture 15" descr="FTF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21145"/>
            <a:ext cx="1440000" cy="492632"/>
          </a:xfrm>
          <a:prstGeom prst="rect">
            <a:avLst/>
          </a:prstGeom>
        </p:spPr>
      </p:pic>
      <p:grpSp>
        <p:nvGrpSpPr>
          <p:cNvPr id="11" name="Group 9"/>
          <p:cNvGrpSpPr/>
          <p:nvPr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2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" name="Picture 18" descr="DSC6566_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t="21002" r="25206" b="4895"/>
          <a:stretch/>
        </p:blipFill>
        <p:spPr>
          <a:xfrm>
            <a:off x="2" y="0"/>
            <a:ext cx="9144001" cy="6858000"/>
          </a:xfrm>
          <a:prstGeom prst="rect">
            <a:avLst/>
          </a:prstGeom>
        </p:spPr>
      </p:pic>
      <p:sp>
        <p:nvSpPr>
          <p:cNvPr id="16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2AFB6">
              <a:alpha val="50000"/>
            </a:srgbClr>
          </a:solidFill>
          <a:ln w="6350" cmpd="sng">
            <a:solidFill>
              <a:srgbClr val="3C3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/>
          <p:cNvSpPr/>
          <p:nvPr/>
        </p:nvSpPr>
        <p:spPr>
          <a:xfrm>
            <a:off x="0" y="3600000"/>
            <a:ext cx="9144000" cy="3258000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5" descr="FTF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21145"/>
            <a:ext cx="1440000" cy="492632"/>
          </a:xfrm>
          <a:prstGeom prst="rect">
            <a:avLst/>
          </a:prstGeom>
        </p:spPr>
      </p:pic>
      <p:grpSp>
        <p:nvGrpSpPr>
          <p:cNvPr id="22" name="Group 9"/>
          <p:cNvGrpSpPr/>
          <p:nvPr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23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6" name="Picture 18" descr="DSC6566_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t="21002" r="25206" b="4895"/>
          <a:stretch/>
        </p:blipFill>
        <p:spPr>
          <a:xfrm>
            <a:off x="2" y="0"/>
            <a:ext cx="9144001" cy="6858000"/>
          </a:xfrm>
          <a:prstGeom prst="rect">
            <a:avLst/>
          </a:prstGeom>
        </p:spPr>
      </p:pic>
      <p:sp>
        <p:nvSpPr>
          <p:cNvPr id="27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6350" cmpd="sng">
            <a:solidFill>
              <a:srgbClr val="3C3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8" name="Rectangle 14"/>
          <p:cNvSpPr/>
          <p:nvPr userDrawn="1"/>
        </p:nvSpPr>
        <p:spPr>
          <a:xfrm>
            <a:off x="0" y="3600000"/>
            <a:ext cx="9144000" cy="3258000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29" name="Picture 15" descr="FTF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21145"/>
            <a:ext cx="1440000" cy="492632"/>
          </a:xfrm>
          <a:prstGeom prst="rect">
            <a:avLst/>
          </a:prstGeom>
        </p:spPr>
      </p:pic>
      <p:grpSp>
        <p:nvGrpSpPr>
          <p:cNvPr id="3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3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2000" y="4320000"/>
            <a:ext cx="8640000" cy="1368000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2000" y="3708000"/>
            <a:ext cx="8640000" cy="64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5980135"/>
            <a:ext cx="545211" cy="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8640000" cy="2340000"/>
          </a:xfrm>
        </p:spPr>
        <p:txBody>
          <a:bodyPr tIns="36000" bIns="36000" anchor="ctr" anchorCtr="0">
            <a:no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4140000"/>
            <a:ext cx="6624000" cy="14400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8105FA-21EB-47D6-B128-F4CF3A3A034E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2" y="900000"/>
            <a:ext cx="6624001" cy="6300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 smtClean="0"/>
              <a:t>Emne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accent6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accent6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accent6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" name="Picture 15" descr="FTF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21145"/>
            <a:ext cx="1440000" cy="492632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5980135"/>
            <a:ext cx="545211" cy="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primær far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 userDrawn="1"/>
        </p:nvSpPr>
        <p:spPr>
          <a:xfrm>
            <a:off x="0" y="0"/>
            <a:ext cx="9144000" cy="5580000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8640000" cy="2340000"/>
          </a:xfrm>
        </p:spPr>
        <p:txBody>
          <a:bodyPr tIns="36000" bIns="3600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4140000"/>
            <a:ext cx="6624000" cy="14400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F03B145-BFEE-4F9A-9316-596A4B077FE7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2" y="900000"/>
            <a:ext cx="6624001" cy="6300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 noProof="0" dirty="0" smtClean="0"/>
              <a:t>Emne</a:t>
            </a:r>
            <a:endParaRPr lang="da-DK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6" name="Picture 15" descr="FTF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21145"/>
            <a:ext cx="1440000" cy="492632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5980135"/>
            <a:ext cx="545211" cy="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3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 descr="DSC6566_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t="21002" r="25206" b="4895"/>
          <a:stretch/>
        </p:blipFill>
        <p:spPr>
          <a:xfrm>
            <a:off x="2" y="0"/>
            <a:ext cx="9144001" cy="6858000"/>
          </a:xfrm>
          <a:prstGeom prst="rect">
            <a:avLst/>
          </a:prstGeom>
        </p:spPr>
      </p:pic>
      <p:sp>
        <p:nvSpPr>
          <p:cNvPr id="20" name="Rectangle 17"/>
          <p:cNvSpPr/>
          <p:nvPr userDrawn="1"/>
        </p:nvSpPr>
        <p:spPr>
          <a:xfrm>
            <a:off x="1" y="-4553"/>
            <a:ext cx="9144000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6350" cmpd="sng">
            <a:solidFill>
              <a:srgbClr val="3C3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8640000" cy="2340000"/>
          </a:xfrm>
        </p:spPr>
        <p:txBody>
          <a:bodyPr tIns="36000" bIns="3600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18" name="Rectangle 14"/>
          <p:cNvSpPr/>
          <p:nvPr userDrawn="1"/>
        </p:nvSpPr>
        <p:spPr>
          <a:xfrm>
            <a:off x="0" y="5580000"/>
            <a:ext cx="9144000" cy="1278000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4140000"/>
            <a:ext cx="6624000" cy="14400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35F69E2-6141-456F-953E-FA3513DE5500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2" y="900000"/>
            <a:ext cx="6624001" cy="6300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 noProof="0" dirty="0" smtClean="0"/>
              <a:t>Emne</a:t>
            </a:r>
            <a:endParaRPr lang="da-DK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5" descr="FTF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21145"/>
            <a:ext cx="1440000" cy="492632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5980135"/>
            <a:ext cx="545211" cy="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4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DSC6566_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4" t="18694" r="31206" b="30592"/>
          <a:stretch/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sp>
        <p:nvSpPr>
          <p:cNvPr id="16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4054">
              <a:alpha val="50000"/>
            </a:srgbClr>
          </a:solidFill>
          <a:ln w="6350" cmpd="sng">
            <a:solidFill>
              <a:srgbClr val="3C3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/>
          <p:cNvSpPr/>
          <p:nvPr userDrawn="1"/>
        </p:nvSpPr>
        <p:spPr>
          <a:xfrm>
            <a:off x="0" y="5580000"/>
            <a:ext cx="9144000" cy="1278000"/>
          </a:xfrm>
          <a:prstGeom prst="rect">
            <a:avLst/>
          </a:prstGeom>
          <a:solidFill>
            <a:srgbClr val="FFFFFF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8640000" cy="2340000"/>
          </a:xfrm>
        </p:spPr>
        <p:txBody>
          <a:bodyPr tIns="36000" bIns="3600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4140000"/>
            <a:ext cx="6624000" cy="14400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0973D6D-D3AE-4082-86BD-D87C8F567D68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2" y="900000"/>
            <a:ext cx="6624001" cy="6300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 noProof="0" dirty="0" smtClean="0"/>
              <a:t>Emne</a:t>
            </a:r>
            <a:endParaRPr lang="da-DK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8" name="Picture 15" descr="FTF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21145"/>
            <a:ext cx="1440000" cy="492632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5980135"/>
            <a:ext cx="545211" cy="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6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rimær far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8640000" cy="2340000"/>
          </a:xfrm>
        </p:spPr>
        <p:txBody>
          <a:bodyPr tIns="36000" bIns="3600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4140000"/>
            <a:ext cx="6624000" cy="14400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9DEDB4-1632-41BB-9918-37AEC40D7413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2" y="900000"/>
            <a:ext cx="6624001" cy="6300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 noProof="0" dirty="0" smtClean="0"/>
              <a:t>Emne</a:t>
            </a:r>
            <a:endParaRPr lang="da-DK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6" name="Picture 12" descr="FTF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95602"/>
            <a:ext cx="900000" cy="307895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79429"/>
            <a:ext cx="340237" cy="3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69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ys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C2BB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8640000" cy="2340000"/>
          </a:xfrm>
        </p:spPr>
        <p:txBody>
          <a:bodyPr tIns="36000" bIns="36000" anchor="ctr" anchorCtr="0">
            <a:noAutofit/>
          </a:bodyPr>
          <a:lstStyle>
            <a:lvl1pPr>
              <a:defRPr sz="4000">
                <a:solidFill>
                  <a:srgbClr val="5E696F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4140000"/>
            <a:ext cx="6624000" cy="14400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5E69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1F6C89-B07C-487B-A0A7-EF16C1F046CD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2" y="900000"/>
            <a:ext cx="6624001" cy="6300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5E696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 noProof="0" dirty="0" smtClean="0"/>
              <a:t>Emne</a:t>
            </a:r>
            <a:endParaRPr lang="da-DK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" name="Picture 9" descr="FTF-logo-dark-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95602"/>
            <a:ext cx="900000" cy="313043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79429"/>
            <a:ext cx="340237" cy="3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ør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E696F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8640000" cy="2340000"/>
          </a:xfrm>
        </p:spPr>
        <p:txBody>
          <a:bodyPr tIns="36000" bIns="3600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4140000"/>
            <a:ext cx="6624000" cy="14400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150684-50ED-4EA4-ABBA-D329C15478E3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2" y="900000"/>
            <a:ext cx="6624001" cy="6300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 noProof="0" dirty="0" smtClean="0"/>
              <a:t>Emne</a:t>
            </a:r>
            <a:endParaRPr lang="da-DK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6" name="Picture 12" descr="FTF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95602"/>
            <a:ext cx="900000" cy="307895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79429"/>
            <a:ext cx="340237" cy="3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ørk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8296C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8640000" cy="2340000"/>
          </a:xfrm>
        </p:spPr>
        <p:txBody>
          <a:bodyPr tIns="36000" bIns="3600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4140000"/>
            <a:ext cx="6624000" cy="14400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8EAC8-F875-48C2-B4CC-C2866B510E6C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2" y="900000"/>
            <a:ext cx="6624001" cy="6300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 noProof="0" dirty="0" smtClean="0"/>
              <a:t>Emne</a:t>
            </a:r>
            <a:endParaRPr lang="da-DK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6" name="Picture 12" descr="FTF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95602"/>
            <a:ext cx="900000" cy="307895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79429"/>
            <a:ext cx="340237" cy="3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2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405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8640000" cy="2340000"/>
          </a:xfrm>
        </p:spPr>
        <p:txBody>
          <a:bodyPr tIns="36000" bIns="3600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4140000"/>
            <a:ext cx="6624000" cy="14400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E0D360-5069-4D8F-BE14-0FE1135E7DA1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2" y="900000"/>
            <a:ext cx="6624001" cy="6300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a-DK" noProof="0" dirty="0" smtClean="0"/>
              <a:t>Emne</a:t>
            </a:r>
            <a:endParaRPr lang="da-DK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6" name="Picture 12" descr="FTF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95602"/>
            <a:ext cx="900000" cy="307895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79429"/>
            <a:ext cx="340237" cy="3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7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0662-E403-4668-96F1-A5DCC464DD9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84862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4B3-9931-41E1-8B79-9980E14FFD7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idx="1"/>
          </p:nvPr>
        </p:nvSpPr>
        <p:spPr>
          <a:xfrm>
            <a:off x="252000" y="2124000"/>
            <a:ext cx="8640000" cy="42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grpSp>
        <p:nvGrpSpPr>
          <p:cNvPr id="15" name="Group 6"/>
          <p:cNvGrpSpPr/>
          <p:nvPr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6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2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21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9746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6A9-DB5C-4758-B50F-0BDF0ADFF86D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4931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FEE9-5E1B-4B8D-844C-4C39354C1CC1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8776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2D-CF21-43EF-B167-FFF6C617D762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7715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3F9-7C9C-40EE-92E0-48940A77B266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0881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2000" y="2124000"/>
            <a:ext cx="4248000" cy="428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24000"/>
            <a:ext cx="4248000" cy="428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EBAD-F2D4-4159-BDCC-BB3ABCA8E19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  <p:grpSp>
        <p:nvGrpSpPr>
          <p:cNvPr id="11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2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6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11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2000" y="2124000"/>
            <a:ext cx="4248000" cy="648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52000" y="2772000"/>
            <a:ext cx="4248000" cy="363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4" y="2124000"/>
            <a:ext cx="4248000" cy="648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4" y="2772000"/>
            <a:ext cx="4248000" cy="363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5B-94C8-4715-8D09-2F5E0738289C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  <p:grpSp>
        <p:nvGrpSpPr>
          <p:cNvPr id="13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4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8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22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538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762E-235F-4927-BBBB-55C56836A147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  <p:grpSp>
        <p:nvGrpSpPr>
          <p:cNvPr id="9" name="Group 6"/>
          <p:cNvGrpSpPr/>
          <p:nvPr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0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4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8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836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5F-8DB0-4C4F-9B43-4145B4C87CBA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3886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-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2000" y="2124000"/>
            <a:ext cx="6120200" cy="428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8D69-1505-4F2D-982C-994538534D3D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  <p:grpSp>
        <p:nvGrpSpPr>
          <p:cNvPr id="11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2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6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601597" y="2160000"/>
            <a:ext cx="2182403" cy="2313106"/>
          </a:xfrm>
          <a:solidFill>
            <a:srgbClr val="DE4054"/>
          </a:solidFill>
        </p:spPr>
        <p:txBody>
          <a:bodyPr lIns="360000" tIns="360000" rIns="180000" bIns="360000">
            <a:sp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174625" indent="-174625">
              <a:defRPr sz="1300">
                <a:solidFill>
                  <a:schemeClr val="bg1"/>
                </a:solidFill>
              </a:defRPr>
            </a:lvl2pPr>
            <a:lvl3pPr marL="363538" indent="-188913">
              <a:defRPr sz="1300">
                <a:solidFill>
                  <a:schemeClr val="bg1"/>
                </a:solidFill>
              </a:defRPr>
            </a:lvl3pPr>
            <a:lvl4pPr marL="536575" indent="-173038">
              <a:defRPr sz="1300">
                <a:solidFill>
                  <a:schemeClr val="bg1"/>
                </a:solidFill>
              </a:defRPr>
            </a:lvl4pPr>
            <a:lvl5pPr marL="711200" indent="-174625"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91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2000" y="2124000"/>
            <a:ext cx="2808000" cy="428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414A-3DA7-4DA7-A822-692AFC019429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‹nr.›</a:t>
            </a:fld>
            <a:endParaRPr lang="da-DK" noProof="0" dirty="0"/>
          </a:p>
        </p:txBody>
      </p:sp>
      <p:grpSp>
        <p:nvGrpSpPr>
          <p:cNvPr id="11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2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16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6"/>
          <p:cNvGrpSpPr/>
          <p:nvPr userDrawn="1"/>
        </p:nvGrpSpPr>
        <p:grpSpPr>
          <a:xfrm>
            <a:off x="360003" y="360000"/>
            <a:ext cx="8423999" cy="180000"/>
            <a:chOff x="360000" y="360000"/>
            <a:chExt cx="8423999" cy="180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60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222000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083999" y="360000"/>
              <a:ext cx="2700000" cy="180000"/>
            </a:xfrm>
            <a:prstGeom prst="rect">
              <a:avLst/>
            </a:prstGeom>
            <a:solidFill>
              <a:srgbClr val="CCC2BB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260610" y="2160002"/>
            <a:ext cx="5523393" cy="1892991"/>
          </a:xfrm>
          <a:solidFill>
            <a:srgbClr val="DE4054"/>
          </a:solidFill>
        </p:spPr>
        <p:txBody>
          <a:bodyPr wrap="square" lIns="360000" tIns="360000" rIns="180000" bIns="360000">
            <a:sp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174625" indent="-174625">
              <a:defRPr sz="1300">
                <a:solidFill>
                  <a:schemeClr val="bg1"/>
                </a:solidFill>
              </a:defRPr>
            </a:lvl2pPr>
            <a:lvl3pPr marL="363538" indent="-188913">
              <a:defRPr sz="1300">
                <a:solidFill>
                  <a:schemeClr val="bg1"/>
                </a:solidFill>
              </a:defRPr>
            </a:lvl3pPr>
            <a:lvl4pPr marL="536575" indent="-173038">
              <a:defRPr sz="1300">
                <a:solidFill>
                  <a:schemeClr val="bg1"/>
                </a:solidFill>
              </a:defRPr>
            </a:lvl4pPr>
            <a:lvl5pPr marL="711200" indent="-174625"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395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52000" y="792000"/>
            <a:ext cx="8640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2000" y="2124000"/>
            <a:ext cx="8640000" cy="42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668344" y="6300002"/>
            <a:ext cx="723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FA1C0-4BF7-481F-86E5-4088AEC948D1}" type="datetime1">
              <a:rPr lang="da-DK" smtClean="0"/>
              <a:t>18-09-2015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788024" y="6300002"/>
            <a:ext cx="288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Fort Worth  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388000" y="6300002"/>
            <a:ext cx="5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F84E-051D-4DEC-B581-ED99D565213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Picture 15" descr="FTF-logo.eps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95601"/>
            <a:ext cx="900000" cy="30789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79429"/>
            <a:ext cx="340237" cy="3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43" r:id="rId8"/>
    <p:sldLayoutId id="2147483744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1" r:id="rId17"/>
    <p:sldLayoutId id="2147483742" r:id="rId18"/>
    <p:sldLayoutId id="2147483728" r:id="rId19"/>
    <p:sldLayoutId id="2147483729" r:id="rId20"/>
    <p:sldLayoutId id="2147483730" r:id="rId21"/>
    <p:sldLayoutId id="2147483731" r:id="rId22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000"/>
        </a:spcBef>
        <a:buFont typeface="Tahom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1450" algn="l" defTabSz="914400" rtl="0" eaLnBrk="1" latinLnBrk="0" hangingPunct="1">
        <a:lnSpc>
          <a:spcPct val="110000"/>
        </a:lnSpc>
        <a:spcBef>
          <a:spcPts val="0"/>
        </a:spcBef>
        <a:buFont typeface="Tahom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5738" algn="l" defTabSz="914400" rtl="0" eaLnBrk="1" latinLnBrk="0" hangingPunct="1">
        <a:lnSpc>
          <a:spcPct val="110000"/>
        </a:lnSpc>
        <a:spcBef>
          <a:spcPts val="200"/>
        </a:spcBef>
        <a:buFont typeface="Tahoma" panose="020B0604030504040204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Tahoma" panose="020B0604030504040204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5738" algn="l" defTabSz="914400" rtl="0" eaLnBrk="1" latinLnBrk="0" hangingPunct="1">
        <a:spcBef>
          <a:spcPct val="20000"/>
        </a:spcBef>
        <a:buFont typeface="Tahoma" panose="020B0604030504040204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res.pl/CIOPPortalWAR/file/47257/PSYRES_book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abgodeforandringer.dk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se.gov.uk/pubns/indg430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6576-B5B7-45A0-975C-8BD18C288FE6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</a:t>
            </a:fld>
            <a:endParaRPr lang="da-DK" noProof="0" dirty="0"/>
          </a:p>
        </p:txBody>
      </p:sp>
      <p:pic>
        <p:nvPicPr>
          <p:cNvPr id="1026" name="Picture 2" descr="Billedresultat for danmark i 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940152" cy="5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6444208" y="1412778"/>
            <a:ext cx="151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Population:</a:t>
            </a:r>
          </a:p>
          <a:p>
            <a:r>
              <a:rPr lang="da-DK" b="1" dirty="0" smtClean="0"/>
              <a:t>5.600.000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424736" y="2646912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Labor</a:t>
            </a:r>
            <a:r>
              <a:rPr lang="da-DK" b="1" dirty="0" smtClean="0"/>
              <a:t>:</a:t>
            </a:r>
          </a:p>
          <a:p>
            <a:r>
              <a:rPr lang="da-DK" b="1" dirty="0" smtClean="0"/>
              <a:t>3.000.000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4030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5F-8DB0-4C4F-9B43-4145B4C87CBA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10</a:t>
            </a:fld>
            <a:endParaRPr lang="da-DK" noProof="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9128" y="1165312"/>
            <a:ext cx="5445225" cy="3779913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644008" y="980728"/>
            <a:ext cx="40572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Recent research </a:t>
            </a:r>
            <a:r>
              <a:rPr lang="da-DK" dirty="0" err="1" smtClean="0"/>
              <a:t>project</a:t>
            </a:r>
            <a:r>
              <a:rPr lang="da-DK" dirty="0" smtClean="0"/>
              <a:t> on</a:t>
            </a:r>
          </a:p>
          <a:p>
            <a:r>
              <a:rPr lang="da-DK" b="1" dirty="0" smtClean="0"/>
              <a:t>‘</a:t>
            </a:r>
            <a:r>
              <a:rPr lang="en-US" b="1" dirty="0"/>
              <a:t>The power </a:t>
            </a:r>
            <a:r>
              <a:rPr lang="en-US" b="1" dirty="0" smtClean="0"/>
              <a:t>Elite’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ho </a:t>
            </a:r>
            <a:r>
              <a:rPr lang="en-US" dirty="0"/>
              <a:t>are the most </a:t>
            </a:r>
            <a:r>
              <a:rPr lang="en-US" dirty="0" smtClean="0"/>
              <a:t>influential</a:t>
            </a:r>
          </a:p>
          <a:p>
            <a:r>
              <a:rPr lang="en-US" dirty="0" smtClean="0"/>
              <a:t>persons in </a:t>
            </a:r>
            <a:r>
              <a:rPr lang="en-US" dirty="0"/>
              <a:t>Denmark </a:t>
            </a:r>
            <a:r>
              <a:rPr lang="en-US" dirty="0" smtClean="0"/>
              <a:t> - </a:t>
            </a:r>
          </a:p>
          <a:p>
            <a:r>
              <a:rPr lang="en-US" dirty="0" smtClean="0"/>
              <a:t>The 423 persons who runs the country</a:t>
            </a:r>
          </a:p>
          <a:p>
            <a:endParaRPr lang="en-US" b="1" dirty="0"/>
          </a:p>
          <a:p>
            <a:r>
              <a:rPr lang="en-US" b="1" dirty="0" smtClean="0"/>
              <a:t>The most influential:</a:t>
            </a:r>
          </a:p>
          <a:p>
            <a:endParaRPr lang="en-US" b="1" dirty="0"/>
          </a:p>
          <a:p>
            <a:r>
              <a:rPr lang="en-US" b="1" dirty="0" smtClean="0"/>
              <a:t>1. The president of the metal Workers</a:t>
            </a:r>
          </a:p>
          <a:p>
            <a:endParaRPr lang="en-US" b="1" dirty="0"/>
          </a:p>
          <a:p>
            <a:r>
              <a:rPr lang="en-US" b="1" dirty="0" smtClean="0"/>
              <a:t>3. The president of FTF</a:t>
            </a:r>
          </a:p>
          <a:p>
            <a:endParaRPr lang="en-US" b="1" dirty="0"/>
          </a:p>
          <a:p>
            <a:r>
              <a:rPr lang="en-US" b="1" dirty="0"/>
              <a:t>6 other trade union leaders </a:t>
            </a:r>
            <a:endParaRPr lang="en-US" b="1" dirty="0" smtClean="0"/>
          </a:p>
          <a:p>
            <a:r>
              <a:rPr lang="en-US" b="1" dirty="0" smtClean="0"/>
              <a:t>amongst </a:t>
            </a:r>
            <a:r>
              <a:rPr lang="en-US" b="1" dirty="0"/>
              <a:t>the upper 25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43376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4572000" y="2564904"/>
            <a:ext cx="4464496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/>
          </a:p>
        </p:txBody>
      </p:sp>
      <p:sp>
        <p:nvSpPr>
          <p:cNvPr id="12" name="Rektangel 11"/>
          <p:cNvSpPr/>
          <p:nvPr/>
        </p:nvSpPr>
        <p:spPr>
          <a:xfrm>
            <a:off x="107504" y="2564904"/>
            <a:ext cx="4464496" cy="3600400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000" cy="1080000"/>
          </a:xfrm>
        </p:spPr>
        <p:txBody>
          <a:bodyPr/>
          <a:lstStyle/>
          <a:p>
            <a:r>
              <a:rPr lang="da-DK" dirty="0" smtClean="0"/>
              <a:t>The 1995 </a:t>
            </a:r>
            <a:r>
              <a:rPr lang="da-DK" dirty="0" err="1" smtClean="0"/>
              <a:t>tripartite</a:t>
            </a:r>
            <a:r>
              <a:rPr lang="da-DK" dirty="0" smtClean="0"/>
              <a:t> agreement on the management of </a:t>
            </a:r>
            <a:r>
              <a:rPr lang="da-DK" dirty="0" err="1" smtClean="0"/>
              <a:t>psychosocial</a:t>
            </a:r>
            <a:r>
              <a:rPr lang="da-DK" dirty="0" smtClean="0"/>
              <a:t> </a:t>
            </a:r>
            <a:r>
              <a:rPr lang="da-DK" dirty="0" err="1" smtClean="0"/>
              <a:t>risks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248000" cy="792088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>
                <a:solidFill>
                  <a:srgbClr val="00B050"/>
                </a:solidFill>
              </a:rPr>
              <a:t>Managed by </a:t>
            </a:r>
            <a:r>
              <a:rPr lang="da-DK" dirty="0" err="1" smtClean="0">
                <a:solidFill>
                  <a:srgbClr val="00B050"/>
                </a:solidFill>
              </a:rPr>
              <a:t>labor</a:t>
            </a:r>
            <a:r>
              <a:rPr lang="da-DK" dirty="0" smtClean="0">
                <a:solidFill>
                  <a:srgbClr val="00B050"/>
                </a:solidFill>
              </a:rPr>
              <a:t> </a:t>
            </a:r>
            <a:r>
              <a:rPr lang="da-DK" dirty="0" err="1" smtClean="0">
                <a:solidFill>
                  <a:srgbClr val="00B050"/>
                </a:solidFill>
              </a:rPr>
              <a:t>authority</a:t>
            </a:r>
            <a:r>
              <a:rPr lang="da-DK" dirty="0" smtClean="0">
                <a:solidFill>
                  <a:srgbClr val="00B050"/>
                </a:solidFill>
              </a:rPr>
              <a:t> – guidance from all </a:t>
            </a:r>
            <a:r>
              <a:rPr lang="da-DK" dirty="0" err="1" smtClean="0">
                <a:solidFill>
                  <a:srgbClr val="00B050"/>
                </a:solidFill>
              </a:rPr>
              <a:t>three</a:t>
            </a:r>
            <a:r>
              <a:rPr lang="da-DK" dirty="0" smtClean="0">
                <a:solidFill>
                  <a:srgbClr val="00B050"/>
                </a:solidFill>
              </a:rPr>
              <a:t> parties</a:t>
            </a:r>
            <a:endParaRPr lang="da-DK" dirty="0">
              <a:solidFill>
                <a:srgbClr val="00B050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Psychosocial </a:t>
            </a:r>
            <a:r>
              <a:rPr lang="en-US" sz="2000" dirty="0"/>
              <a:t>problems that are directly or indirectly related to the individual's job </a:t>
            </a:r>
            <a:r>
              <a:rPr lang="en-US" sz="2000" dirty="0" smtClean="0"/>
              <a:t>function, workflow or working </a:t>
            </a:r>
            <a:r>
              <a:rPr lang="en-US" sz="2000" dirty="0"/>
              <a:t>methods, products used or the physical environment for the </a:t>
            </a:r>
            <a:r>
              <a:rPr lang="en-US" sz="2000" dirty="0" smtClean="0"/>
              <a:t>pe</a:t>
            </a:r>
            <a:r>
              <a:rPr lang="en-US" sz="2000" dirty="0"/>
              <a:t>rformance of </a:t>
            </a:r>
            <a:r>
              <a:rPr lang="en-US" sz="2000" dirty="0" smtClean="0"/>
              <a:t>work</a:t>
            </a:r>
            <a:endParaRPr lang="da-DK" sz="20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4248000" cy="648000"/>
          </a:xfrm>
        </p:spPr>
        <p:txBody>
          <a:bodyPr>
            <a:noAutofit/>
          </a:bodyPr>
          <a:lstStyle/>
          <a:p>
            <a:r>
              <a:rPr lang="da-DK" sz="2000" dirty="0" smtClean="0">
                <a:solidFill>
                  <a:srgbClr val="0070C0"/>
                </a:solidFill>
              </a:rPr>
              <a:t>Managed by social partners</a:t>
            </a:r>
          </a:p>
          <a:p>
            <a:r>
              <a:rPr lang="da-DK" sz="2000" dirty="0">
                <a:solidFill>
                  <a:srgbClr val="0070C0"/>
                </a:solidFill>
              </a:rPr>
              <a:t>g</a:t>
            </a:r>
            <a:r>
              <a:rPr lang="da-DK" sz="2000" dirty="0" smtClean="0">
                <a:solidFill>
                  <a:srgbClr val="0070C0"/>
                </a:solidFill>
              </a:rPr>
              <a:t>uidance from social partners  </a:t>
            </a:r>
            <a:endParaRPr lang="da-DK" sz="2000" dirty="0">
              <a:solidFill>
                <a:srgbClr val="0070C0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 err="1" smtClean="0"/>
              <a:t>Issues</a:t>
            </a:r>
            <a:r>
              <a:rPr lang="da-DK" sz="2000" dirty="0" smtClean="0"/>
              <a:t> from </a:t>
            </a:r>
            <a:r>
              <a:rPr lang="en-US" sz="2000" dirty="0"/>
              <a:t>management's overall decisions about the company and the interaction between management, employees and their </a:t>
            </a:r>
            <a:r>
              <a:rPr lang="en-US" sz="2000" dirty="0" smtClean="0"/>
              <a:t>representatives.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5B-94C8-4715-8D09-2F5E0738289C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81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National </a:t>
            </a:r>
            <a:r>
              <a:rPr lang="da-DK" dirty="0" err="1" smtClean="0"/>
              <a:t>working</a:t>
            </a:r>
            <a:r>
              <a:rPr lang="da-DK" dirty="0" smtClean="0"/>
              <a:t> </a:t>
            </a:r>
            <a:r>
              <a:rPr lang="da-DK" dirty="0" err="1" smtClean="0"/>
              <a:t>environment</a:t>
            </a:r>
            <a:r>
              <a:rPr lang="da-DK" dirty="0" smtClean="0"/>
              <a:t> </a:t>
            </a:r>
            <a:r>
              <a:rPr lang="da-DK" dirty="0" err="1" smtClean="0"/>
              <a:t>strategies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762E-235F-4927-BBBB-55C56836A147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12</a:t>
            </a:fld>
            <a:endParaRPr lang="da-DK" noProof="0" dirty="0"/>
          </a:p>
        </p:txBody>
      </p:sp>
      <p:sp>
        <p:nvSpPr>
          <p:cNvPr id="6" name="Tekstboks 5"/>
          <p:cNvSpPr txBox="1"/>
          <p:nvPr/>
        </p:nvSpPr>
        <p:spPr>
          <a:xfrm>
            <a:off x="632128" y="1772816"/>
            <a:ext cx="817935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1996 First </a:t>
            </a:r>
            <a:r>
              <a:rPr lang="da-DK" b="1" dirty="0" err="1" smtClean="0"/>
              <a:t>strategy</a:t>
            </a:r>
            <a:r>
              <a:rPr lang="da-DK" b="1" dirty="0" smtClean="0"/>
              <a:t> </a:t>
            </a:r>
          </a:p>
          <a:p>
            <a:r>
              <a:rPr lang="da-DK" dirty="0"/>
              <a:t> </a:t>
            </a:r>
            <a:r>
              <a:rPr lang="da-DK" dirty="0" smtClean="0"/>
              <a:t>        Focus on 7 </a:t>
            </a:r>
            <a:r>
              <a:rPr lang="da-DK" dirty="0" err="1" smtClean="0"/>
              <a:t>priority</a:t>
            </a:r>
            <a:r>
              <a:rPr lang="da-DK" dirty="0" smtClean="0"/>
              <a:t> </a:t>
            </a:r>
            <a:r>
              <a:rPr lang="da-DK" dirty="0" err="1" smtClean="0"/>
              <a:t>areas</a:t>
            </a:r>
            <a:r>
              <a:rPr lang="da-DK" dirty="0" smtClean="0"/>
              <a:t> - </a:t>
            </a:r>
            <a:r>
              <a:rPr lang="da-DK" dirty="0" err="1" smtClean="0"/>
              <a:t>one</a:t>
            </a:r>
            <a:r>
              <a:rPr lang="da-DK" dirty="0" smtClean="0"/>
              <a:t> of </a:t>
            </a:r>
            <a:r>
              <a:rPr lang="da-DK" dirty="0" err="1" smtClean="0"/>
              <a:t>them</a:t>
            </a:r>
            <a:r>
              <a:rPr lang="da-DK" dirty="0" smtClean="0"/>
              <a:t> </a:t>
            </a:r>
            <a:r>
              <a:rPr lang="da-DK" dirty="0" err="1" smtClean="0"/>
              <a:t>psychosocial</a:t>
            </a:r>
            <a:r>
              <a:rPr lang="da-DK" dirty="0" smtClean="0"/>
              <a:t> </a:t>
            </a:r>
            <a:r>
              <a:rPr lang="da-DK" dirty="0" err="1" smtClean="0"/>
              <a:t>risks</a:t>
            </a:r>
            <a:endParaRPr lang="da-DK" dirty="0" smtClean="0"/>
          </a:p>
          <a:p>
            <a:endParaRPr lang="da-DK" dirty="0"/>
          </a:p>
          <a:p>
            <a:r>
              <a:rPr lang="da-DK" b="1" dirty="0" smtClean="0"/>
              <a:t>2005 Second </a:t>
            </a:r>
            <a:r>
              <a:rPr lang="da-DK" b="1" dirty="0" err="1" smtClean="0"/>
              <a:t>strategy</a:t>
            </a:r>
            <a:r>
              <a:rPr lang="da-DK" b="1" dirty="0" smtClean="0"/>
              <a:t>    </a:t>
            </a:r>
          </a:p>
          <a:p>
            <a:r>
              <a:rPr lang="da-DK" dirty="0"/>
              <a:t> </a:t>
            </a:r>
            <a:r>
              <a:rPr lang="da-DK" dirty="0" smtClean="0"/>
              <a:t>        Focus on 4 </a:t>
            </a:r>
            <a:r>
              <a:rPr lang="da-DK" dirty="0" err="1" smtClean="0"/>
              <a:t>priority</a:t>
            </a:r>
            <a:r>
              <a:rPr lang="da-DK" dirty="0" smtClean="0"/>
              <a:t> </a:t>
            </a:r>
            <a:r>
              <a:rPr lang="da-DK" dirty="0" err="1" smtClean="0"/>
              <a:t>areas</a:t>
            </a:r>
            <a:r>
              <a:rPr lang="da-DK" dirty="0" smtClean="0"/>
              <a:t> - </a:t>
            </a:r>
            <a:r>
              <a:rPr lang="da-DK" dirty="0" err="1"/>
              <a:t>one</a:t>
            </a:r>
            <a:r>
              <a:rPr lang="da-DK" dirty="0"/>
              <a:t> of </a:t>
            </a:r>
            <a:r>
              <a:rPr lang="da-DK" dirty="0" err="1"/>
              <a:t>them</a:t>
            </a:r>
            <a:r>
              <a:rPr lang="da-DK" dirty="0"/>
              <a:t> </a:t>
            </a:r>
            <a:r>
              <a:rPr lang="da-DK" dirty="0" err="1"/>
              <a:t>psychosocial</a:t>
            </a:r>
            <a:r>
              <a:rPr lang="da-DK" dirty="0"/>
              <a:t> </a:t>
            </a:r>
            <a:r>
              <a:rPr lang="da-DK" dirty="0" err="1"/>
              <a:t>risks</a:t>
            </a:r>
            <a:endParaRPr lang="da-DK" dirty="0"/>
          </a:p>
          <a:p>
            <a:endParaRPr lang="da-DK" dirty="0" smtClean="0"/>
          </a:p>
          <a:p>
            <a:r>
              <a:rPr lang="da-DK" b="1" dirty="0" smtClean="0"/>
              <a:t>2012 Third </a:t>
            </a:r>
            <a:r>
              <a:rPr lang="da-DK" b="1" dirty="0" err="1" smtClean="0"/>
              <a:t>strategy</a:t>
            </a:r>
            <a:endParaRPr lang="da-DK" b="1" dirty="0" smtClean="0"/>
          </a:p>
          <a:p>
            <a:r>
              <a:rPr lang="da-DK" dirty="0"/>
              <a:t> </a:t>
            </a:r>
            <a:r>
              <a:rPr lang="da-DK" dirty="0" smtClean="0"/>
              <a:t>        Focus on 3 </a:t>
            </a:r>
            <a:r>
              <a:rPr lang="da-DK" dirty="0" err="1" smtClean="0"/>
              <a:t>priority</a:t>
            </a:r>
            <a:r>
              <a:rPr lang="da-DK" dirty="0" smtClean="0"/>
              <a:t> </a:t>
            </a:r>
            <a:r>
              <a:rPr lang="da-DK" dirty="0" err="1"/>
              <a:t>areas</a:t>
            </a:r>
            <a:r>
              <a:rPr lang="da-DK" dirty="0"/>
              <a:t> - </a:t>
            </a:r>
            <a:r>
              <a:rPr lang="da-DK" dirty="0" err="1"/>
              <a:t>one</a:t>
            </a:r>
            <a:r>
              <a:rPr lang="da-DK" dirty="0"/>
              <a:t> of </a:t>
            </a:r>
            <a:r>
              <a:rPr lang="da-DK" dirty="0" err="1"/>
              <a:t>them</a:t>
            </a:r>
            <a:r>
              <a:rPr lang="da-DK" dirty="0"/>
              <a:t> </a:t>
            </a:r>
            <a:r>
              <a:rPr lang="da-DK" dirty="0" err="1"/>
              <a:t>psychosocial</a:t>
            </a:r>
            <a:r>
              <a:rPr lang="da-DK" dirty="0"/>
              <a:t> </a:t>
            </a:r>
            <a:r>
              <a:rPr lang="da-DK" dirty="0" err="1" smtClean="0"/>
              <a:t>risks</a:t>
            </a:r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</a:t>
            </a:r>
            <a:r>
              <a:rPr lang="da-DK" dirty="0"/>
              <a:t>F</a:t>
            </a:r>
            <a:r>
              <a:rPr lang="da-DK" dirty="0" smtClean="0"/>
              <a:t>ocus on </a:t>
            </a:r>
            <a:r>
              <a:rPr lang="da-DK" dirty="0" err="1" smtClean="0"/>
              <a:t>inspection</a:t>
            </a:r>
            <a:r>
              <a:rPr lang="da-DK" dirty="0" smtClean="0"/>
              <a:t> on the </a:t>
            </a:r>
            <a:r>
              <a:rPr lang="da-DK" dirty="0" err="1" smtClean="0"/>
              <a:t>psychosocial</a:t>
            </a:r>
            <a:r>
              <a:rPr lang="da-DK" dirty="0" smtClean="0"/>
              <a:t> </a:t>
            </a:r>
            <a:r>
              <a:rPr lang="da-DK" dirty="0" err="1" smtClean="0"/>
              <a:t>work</a:t>
            </a:r>
            <a:r>
              <a:rPr lang="da-DK" dirty="0" smtClean="0"/>
              <a:t> </a:t>
            </a:r>
            <a:r>
              <a:rPr lang="da-DK" dirty="0" err="1" smtClean="0"/>
              <a:t>environment</a:t>
            </a:r>
            <a:r>
              <a:rPr lang="da-DK" dirty="0" smtClean="0"/>
              <a:t>  </a:t>
            </a:r>
            <a:endParaRPr lang="da-DK" dirty="0"/>
          </a:p>
          <a:p>
            <a:endParaRPr lang="da-DK" dirty="0" smtClean="0"/>
          </a:p>
          <a:p>
            <a:r>
              <a:rPr lang="da-DK" u="sng" dirty="0" smtClean="0"/>
              <a:t>Target </a:t>
            </a:r>
            <a:r>
              <a:rPr lang="da-DK" u="sng" dirty="0"/>
              <a:t>to </a:t>
            </a:r>
            <a:r>
              <a:rPr lang="da-DK" u="sng" dirty="0" err="1"/>
              <a:t>be</a:t>
            </a:r>
            <a:r>
              <a:rPr lang="da-DK" u="sng" dirty="0"/>
              <a:t> </a:t>
            </a:r>
            <a:r>
              <a:rPr lang="da-DK" u="sng" dirty="0" err="1"/>
              <a:t>reached</a:t>
            </a:r>
            <a:r>
              <a:rPr lang="da-DK" u="sng" dirty="0"/>
              <a:t> in </a:t>
            </a:r>
            <a:r>
              <a:rPr lang="da-DK" u="sng" dirty="0" smtClean="0"/>
              <a:t>2020: </a:t>
            </a:r>
          </a:p>
          <a:p>
            <a:endParaRPr lang="da-DK" dirty="0"/>
          </a:p>
          <a:p>
            <a:r>
              <a:rPr lang="da-DK" dirty="0" smtClean="0"/>
              <a:t>A </a:t>
            </a:r>
            <a:r>
              <a:rPr lang="da-DK" b="1" dirty="0" err="1"/>
              <a:t>reduction</a:t>
            </a:r>
            <a:r>
              <a:rPr lang="da-DK" dirty="0"/>
              <a:t> on </a:t>
            </a:r>
            <a:r>
              <a:rPr lang="da-DK" b="1" dirty="0"/>
              <a:t>20 %</a:t>
            </a:r>
            <a:r>
              <a:rPr lang="da-DK" dirty="0"/>
              <a:t> of </a:t>
            </a:r>
            <a:r>
              <a:rPr lang="da-DK" dirty="0" err="1"/>
              <a:t>employees</a:t>
            </a:r>
            <a:r>
              <a:rPr lang="da-DK" dirty="0"/>
              <a:t>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b="1" dirty="0" err="1"/>
              <a:t>psychologically</a:t>
            </a:r>
            <a:r>
              <a:rPr lang="da-DK" b="1" dirty="0"/>
              <a:t> </a:t>
            </a:r>
            <a:r>
              <a:rPr lang="da-DK" b="1" dirty="0" err="1"/>
              <a:t>overloaded</a:t>
            </a:r>
            <a:r>
              <a:rPr lang="da-DK" b="1" dirty="0"/>
              <a:t>. 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 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03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tripartite</a:t>
            </a:r>
            <a:r>
              <a:rPr lang="da-DK" dirty="0" smtClean="0"/>
              <a:t> </a:t>
            </a:r>
            <a:r>
              <a:rPr lang="da-DK" dirty="0" err="1" smtClean="0"/>
              <a:t>initiatives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on </a:t>
            </a:r>
            <a:r>
              <a:rPr lang="da-DK" dirty="0" err="1" smtClean="0"/>
              <a:t>psychosocials</a:t>
            </a:r>
            <a:r>
              <a:rPr lang="da-DK" dirty="0" smtClean="0"/>
              <a:t> </a:t>
            </a:r>
            <a:r>
              <a:rPr lang="da-DK" dirty="0" err="1" smtClean="0"/>
              <a:t>risks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1520" y="2420888"/>
            <a:ext cx="8640480" cy="4284000"/>
          </a:xfrm>
        </p:spPr>
        <p:txBody>
          <a:bodyPr/>
          <a:lstStyle/>
          <a:p>
            <a:pPr marL="0" indent="0">
              <a:buNone/>
            </a:pPr>
            <a:r>
              <a:rPr lang="da-DK" dirty="0" err="1" smtClean="0"/>
              <a:t>Initiative</a:t>
            </a:r>
            <a:r>
              <a:rPr lang="da-DK" dirty="0" smtClean="0"/>
              <a:t> 5 in the </a:t>
            </a:r>
            <a:r>
              <a:rPr lang="da-DK" dirty="0" err="1" smtClean="0"/>
              <a:t>current</a:t>
            </a:r>
            <a:r>
              <a:rPr lang="da-DK" dirty="0" smtClean="0"/>
              <a:t> Danish WE </a:t>
            </a:r>
            <a:r>
              <a:rPr lang="da-DK" dirty="0" err="1" smtClean="0"/>
              <a:t>Strategy</a:t>
            </a:r>
            <a:r>
              <a:rPr lang="da-DK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“The result </a:t>
            </a:r>
            <a:r>
              <a:rPr lang="en-US" dirty="0"/>
              <a:t>of a poor psychological work environment is </a:t>
            </a:r>
            <a:r>
              <a:rPr lang="en-US" dirty="0" smtClean="0"/>
              <a:t>a major </a:t>
            </a:r>
            <a:r>
              <a:rPr lang="en-US" dirty="0"/>
              <a:t>theme for both communities, businesses and individuals affected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Mental impairment must be prevented, because it has human costs</a:t>
            </a:r>
            <a:r>
              <a:rPr lang="en-US" dirty="0" smtClean="0"/>
              <a:t>. But </a:t>
            </a:r>
            <a:r>
              <a:rPr lang="en-US" dirty="0"/>
              <a:t>in addition, it can also be financially worthwhile for </a:t>
            </a:r>
            <a:r>
              <a:rPr lang="en-US" dirty="0" smtClean="0"/>
              <a:t>companies to </a:t>
            </a:r>
            <a:r>
              <a:rPr lang="en-US" dirty="0"/>
              <a:t>have a good psychological work - it can lead to increased productivity</a:t>
            </a:r>
            <a:r>
              <a:rPr lang="en-US" dirty="0" smtClean="0"/>
              <a:t>, increased </a:t>
            </a:r>
            <a:r>
              <a:rPr lang="en-US" dirty="0"/>
              <a:t>efficiency and reduction of absenteeism among the employees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parties </a:t>
            </a:r>
            <a:r>
              <a:rPr lang="en-US" dirty="0" smtClean="0"/>
              <a:t>in the Parliament agree </a:t>
            </a:r>
            <a:r>
              <a:rPr lang="en-US" dirty="0"/>
              <a:t>that the social </a:t>
            </a:r>
            <a:r>
              <a:rPr lang="en-US" dirty="0" smtClean="0"/>
              <a:t>partners </a:t>
            </a:r>
            <a:r>
              <a:rPr lang="en-US" dirty="0"/>
              <a:t>play a central role </a:t>
            </a:r>
            <a:r>
              <a:rPr lang="en-US" dirty="0" smtClean="0"/>
              <a:t>in finding </a:t>
            </a:r>
            <a:r>
              <a:rPr lang="en-US" dirty="0"/>
              <a:t>solutions to this task lifted on businesses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parties agree that the labor inspectorate and the social partners </a:t>
            </a:r>
            <a:r>
              <a:rPr lang="en-US" b="1" dirty="0"/>
              <a:t>via </a:t>
            </a:r>
            <a:r>
              <a:rPr lang="en-US" b="1" dirty="0" smtClean="0"/>
              <a:t>a research </a:t>
            </a:r>
            <a:r>
              <a:rPr lang="en-US" b="1" dirty="0"/>
              <a:t>work </a:t>
            </a:r>
            <a:r>
              <a:rPr lang="en-US" dirty="0"/>
              <a:t>must look at methods to identify and correct problems in </a:t>
            </a:r>
            <a:r>
              <a:rPr lang="en-US" dirty="0" smtClean="0"/>
              <a:t>the psychological </a:t>
            </a:r>
            <a:r>
              <a:rPr lang="en-US" dirty="0"/>
              <a:t>work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8D69-1505-4F2D-982C-994538534D3D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13</a:t>
            </a:fld>
            <a:endParaRPr lang="da-DK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960687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5F-8DB0-4C4F-9B43-4145B4C87CBA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14</a:t>
            </a:fld>
            <a:endParaRPr lang="da-DK" noProof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795"/>
            <a:ext cx="3960439" cy="5586175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1931065" y="5949280"/>
            <a:ext cx="701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3"/>
              </a:rPr>
              <a:t>http://www.psyres.pl/CIOPPortalWAR/file/47257/PSYRES_book.pdf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05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r>
              <a:rPr lang="da-DK" dirty="0" smtClean="0"/>
              <a:t> from PSYRES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762E-235F-4927-BBBB-55C56836A147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15</a:t>
            </a:fld>
            <a:endParaRPr lang="da-DK" noProof="0" dirty="0"/>
          </a:p>
        </p:txBody>
      </p:sp>
      <p:sp>
        <p:nvSpPr>
          <p:cNvPr id="6" name="Tekstboks 5"/>
          <p:cNvSpPr txBox="1"/>
          <p:nvPr/>
        </p:nvSpPr>
        <p:spPr>
          <a:xfrm>
            <a:off x="524769" y="1677583"/>
            <a:ext cx="88312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R</a:t>
            </a:r>
            <a:r>
              <a:rPr lang="en-US" dirty="0" smtClean="0"/>
              <a:t>estructurings </a:t>
            </a:r>
            <a:r>
              <a:rPr lang="en-US" dirty="0"/>
              <a:t>often have a negative impact on employee health and </a:t>
            </a:r>
            <a:r>
              <a:rPr lang="en-US" dirty="0" smtClean="0"/>
              <a:t>well-being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Employees who are exposed to restructuring experience a higher degree of </a:t>
            </a:r>
            <a:endParaRPr lang="en-US" dirty="0" smtClean="0"/>
          </a:p>
          <a:p>
            <a:r>
              <a:rPr lang="en-US" dirty="0" smtClean="0"/>
              <a:t>    job insecurity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 lengthy restructuring (min 2 years) have a negative impact on employee health </a:t>
            </a:r>
          </a:p>
          <a:p>
            <a:r>
              <a:rPr lang="en-US" dirty="0" smtClean="0"/>
              <a:t>    and </a:t>
            </a:r>
            <a:r>
              <a:rPr lang="en-US" dirty="0"/>
              <a:t>well-being. It leads to lower job satisfaction, lower commitment, poorer </a:t>
            </a:r>
            <a:endParaRPr lang="en-US" dirty="0" smtClean="0"/>
          </a:p>
          <a:p>
            <a:r>
              <a:rPr lang="en-US" dirty="0" smtClean="0"/>
              <a:t>    general </a:t>
            </a:r>
            <a:r>
              <a:rPr lang="en-US" dirty="0"/>
              <a:t>health, increased emotional exhaustion and higher </a:t>
            </a:r>
            <a:r>
              <a:rPr lang="en-US" dirty="0" smtClean="0"/>
              <a:t>absenteeism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Employees </a:t>
            </a:r>
            <a:r>
              <a:rPr lang="en-US" dirty="0" smtClean="0"/>
              <a:t>do not get </a:t>
            </a:r>
            <a:r>
              <a:rPr lang="en-US" dirty="0"/>
              <a:t>used </a:t>
            </a:r>
            <a:r>
              <a:rPr lang="en-US" dirty="0" smtClean="0"/>
              <a:t>to </a:t>
            </a:r>
            <a:r>
              <a:rPr lang="en-US" dirty="0"/>
              <a:t>restructuring, </a:t>
            </a:r>
            <a:r>
              <a:rPr lang="en-US" dirty="0" smtClean="0"/>
              <a:t>although </a:t>
            </a:r>
            <a:r>
              <a:rPr lang="en-US" dirty="0" smtClean="0"/>
              <a:t>they </a:t>
            </a:r>
            <a:r>
              <a:rPr lang="en-US" dirty="0"/>
              <a:t>are experiencing </a:t>
            </a:r>
            <a:endParaRPr lang="en-US" dirty="0" smtClean="0"/>
          </a:p>
          <a:p>
            <a:r>
              <a:rPr lang="en-US" dirty="0" smtClean="0"/>
              <a:t>   restructuring </a:t>
            </a:r>
            <a:r>
              <a:rPr lang="en-US" dirty="0"/>
              <a:t>several times in a row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83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5F-8DB0-4C4F-9B43-4145B4C87CBA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16</a:t>
            </a:fld>
            <a:endParaRPr lang="da-DK" noProof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8084" y="453432"/>
            <a:ext cx="6427833" cy="576064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1732485" y="4397905"/>
            <a:ext cx="5719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 good psychological work environment</a:t>
            </a:r>
            <a:br>
              <a:rPr lang="en-US" sz="2000" b="1" dirty="0"/>
            </a:br>
            <a:r>
              <a:rPr lang="en-US" sz="2000" b="1" dirty="0"/>
              <a:t>- When there are changes in the workplace</a:t>
            </a: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23206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4B3-9931-41E1-8B79-9980E14FFD7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17</a:t>
            </a:fld>
            <a:endParaRPr lang="da-DK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</a:t>
            </a:r>
            <a:r>
              <a:rPr lang="en-US"/>
              <a:t>psychological </a:t>
            </a:r>
            <a:r>
              <a:rPr lang="en-US" smtClean="0"/>
              <a:t>working </a:t>
            </a:r>
            <a:r>
              <a:rPr lang="en-US" dirty="0"/>
              <a:t>environment</a:t>
            </a:r>
            <a:br>
              <a:rPr lang="en-US" dirty="0"/>
            </a:br>
            <a:r>
              <a:rPr lang="en-US" dirty="0"/>
              <a:t>- When there are </a:t>
            </a:r>
            <a:r>
              <a:rPr lang="en-US" dirty="0">
                <a:solidFill>
                  <a:srgbClr val="FFC000"/>
                </a:solidFill>
              </a:rPr>
              <a:t>changes</a:t>
            </a:r>
            <a:r>
              <a:rPr lang="en-US" dirty="0"/>
              <a:t> in the workplace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u="sng" dirty="0" err="1" smtClean="0"/>
              <a:t>Stay</a:t>
            </a:r>
            <a:r>
              <a:rPr lang="da-DK" b="1" u="sng" dirty="0" smtClean="0"/>
              <a:t> on top of the </a:t>
            </a:r>
            <a:r>
              <a:rPr lang="da-DK" b="1" u="sng" dirty="0" err="1" smtClean="0"/>
              <a:t>changes</a:t>
            </a:r>
            <a:endParaRPr lang="da-DK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Think a good psychological working </a:t>
            </a:r>
            <a:r>
              <a:rPr lang="en-US" dirty="0" smtClean="0"/>
              <a:t>environment in as </a:t>
            </a:r>
            <a:r>
              <a:rPr lang="en-US" dirty="0"/>
              <a:t>an </a:t>
            </a:r>
            <a:r>
              <a:rPr lang="en-US" dirty="0" smtClean="0"/>
              <a:t>integrated </a:t>
            </a:r>
            <a:r>
              <a:rPr lang="en-US" dirty="0"/>
              <a:t>goal of the </a:t>
            </a:r>
            <a:r>
              <a:rPr lang="en-US" dirty="0" smtClean="0"/>
              <a:t>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</a:t>
            </a:r>
            <a:r>
              <a:rPr lang="en-US" dirty="0" smtClean="0"/>
              <a:t>ncover </a:t>
            </a:r>
            <a:r>
              <a:rPr lang="en-US" dirty="0"/>
              <a:t>in advance the opportunities and risks that may be associated with </a:t>
            </a:r>
            <a:r>
              <a:rPr lang="en-US" dirty="0" smtClean="0"/>
              <a:t>change</a:t>
            </a:r>
            <a:endParaRPr lang="da-DK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aware that it can be a challenge to ensure the psychological work environment in their daily work while </a:t>
            </a:r>
            <a:r>
              <a:rPr lang="en-US" dirty="0" smtClean="0"/>
              <a:t>change is being prepared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Clarify and </a:t>
            </a:r>
            <a:r>
              <a:rPr lang="en-US" dirty="0" smtClean="0"/>
              <a:t>tell </a:t>
            </a:r>
            <a:r>
              <a:rPr lang="en-US" dirty="0"/>
              <a:t>who has what roles and responsibilities associated with </a:t>
            </a:r>
            <a:r>
              <a:rPr lang="en-US" dirty="0" smtClean="0"/>
              <a:t>the 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aware that middle managers, employees and employee groups can have different needs </a:t>
            </a:r>
            <a:r>
              <a:rPr lang="en-US" dirty="0" smtClean="0"/>
              <a:t>in relation to the 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ongoing </a:t>
            </a:r>
            <a:r>
              <a:rPr lang="en-US" dirty="0"/>
              <a:t>monitoring and </a:t>
            </a:r>
            <a:r>
              <a:rPr lang="en-US" dirty="0" smtClean="0"/>
              <a:t>a final </a:t>
            </a:r>
            <a:r>
              <a:rPr lang="en-US" dirty="0"/>
              <a:t>evaluation of the change and the change process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61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4B3-9931-41E1-8B79-9980E14FFD7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18</a:t>
            </a:fld>
            <a:endParaRPr lang="da-DK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u="sng" dirty="0" err="1"/>
              <a:t>Involve</a:t>
            </a:r>
            <a:r>
              <a:rPr lang="da-DK" b="1" u="sng" dirty="0"/>
              <a:t> </a:t>
            </a:r>
            <a:r>
              <a:rPr lang="da-DK" b="1" u="sng" dirty="0" smtClean="0"/>
              <a:t>the </a:t>
            </a:r>
            <a:r>
              <a:rPr lang="da-DK" b="1" u="sng" dirty="0" err="1" smtClean="0"/>
              <a:t>employees</a:t>
            </a:r>
            <a:endParaRPr lang="da-DK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Remember to include the </a:t>
            </a:r>
            <a:r>
              <a:rPr lang="en-US" dirty="0" smtClean="0"/>
              <a:t>internal working environment organization </a:t>
            </a:r>
            <a:r>
              <a:rPr lang="en-US" dirty="0"/>
              <a:t>in matters dealing with the </a:t>
            </a:r>
            <a:r>
              <a:rPr lang="en-US" dirty="0" smtClean="0"/>
              <a:t>working </a:t>
            </a:r>
            <a:r>
              <a:rPr lang="en-US" dirty="0"/>
              <a:t>environment and remember to </a:t>
            </a:r>
            <a:r>
              <a:rPr lang="en-US" dirty="0" smtClean="0"/>
              <a:t>adjust the risk assessment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the employees </a:t>
            </a:r>
            <a:r>
              <a:rPr lang="en-US" dirty="0" smtClean="0"/>
              <a:t>involved as </a:t>
            </a:r>
            <a:r>
              <a:rPr lang="en-US" dirty="0"/>
              <a:t>early as possible in </a:t>
            </a:r>
            <a:r>
              <a:rPr lang="en-US" dirty="0" smtClean="0"/>
              <a:t>the work with planning, implementing </a:t>
            </a:r>
            <a:r>
              <a:rPr lang="en-US" dirty="0"/>
              <a:t>and </a:t>
            </a:r>
            <a:r>
              <a:rPr lang="en-US" dirty="0" smtClean="0"/>
              <a:t>embedding the 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Make sure </a:t>
            </a:r>
            <a:r>
              <a:rPr lang="en-US" dirty="0" smtClean="0"/>
              <a:t>that </a:t>
            </a:r>
            <a:r>
              <a:rPr lang="en-US" dirty="0"/>
              <a:t>early in the process </a:t>
            </a:r>
            <a:r>
              <a:rPr lang="en-US" dirty="0" smtClean="0"/>
              <a:t>there is </a:t>
            </a:r>
            <a:r>
              <a:rPr lang="en-US" dirty="0"/>
              <a:t>a dialogue on how to work with the psychological </a:t>
            </a:r>
            <a:r>
              <a:rPr lang="en-US" dirty="0" smtClean="0"/>
              <a:t>working environment.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sure to balance the</a:t>
            </a:r>
            <a:r>
              <a:rPr lang="da-DK" dirty="0" smtClean="0"/>
              <a:t> </a:t>
            </a:r>
            <a:r>
              <a:rPr lang="da-DK" dirty="0" err="1" smtClean="0"/>
              <a:t>expectations</a:t>
            </a:r>
            <a:r>
              <a:rPr lang="da-DK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the involvement of employees in the change </a:t>
            </a:r>
            <a:r>
              <a:rPr lang="en-US" dirty="0" smtClean="0"/>
              <a:t>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“The annual </a:t>
            </a:r>
            <a:r>
              <a:rPr lang="en-US" dirty="0" err="1" smtClean="0"/>
              <a:t>diskussion</a:t>
            </a:r>
            <a:r>
              <a:rPr lang="en-US" dirty="0" smtClean="0"/>
              <a:t>” to clarify, what changes will mean </a:t>
            </a:r>
          </a:p>
          <a:p>
            <a:pPr marL="0" indent="0">
              <a:buNone/>
            </a:pPr>
            <a:endParaRPr lang="da-DK" b="1" u="sng" dirty="0"/>
          </a:p>
        </p:txBody>
      </p:sp>
      <p:sp>
        <p:nvSpPr>
          <p:cNvPr id="7" name="Tekstboks 6"/>
          <p:cNvSpPr txBox="1"/>
          <p:nvPr/>
        </p:nvSpPr>
        <p:spPr>
          <a:xfrm>
            <a:off x="467544" y="836712"/>
            <a:ext cx="795923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good psychological working environment</a:t>
            </a:r>
            <a:br>
              <a:rPr lang="en-US" sz="2800" b="1" dirty="0"/>
            </a:br>
            <a:r>
              <a:rPr lang="en-US" sz="2800" b="1" dirty="0"/>
              <a:t>- When there are </a:t>
            </a:r>
            <a:r>
              <a:rPr lang="en-US" sz="2800" b="1" dirty="0">
                <a:solidFill>
                  <a:srgbClr val="FFC000"/>
                </a:solidFill>
              </a:rPr>
              <a:t>changes</a:t>
            </a:r>
            <a:r>
              <a:rPr lang="en-US" sz="2800" b="1" dirty="0"/>
              <a:t> in the workplace</a:t>
            </a:r>
            <a:endParaRPr lang="da-DK" sz="28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4B3-9931-41E1-8B79-9980E14FFD7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19</a:t>
            </a:fld>
            <a:endParaRPr lang="da-DK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286043" y="1916832"/>
            <a:ext cx="8640000" cy="428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u="sng" dirty="0" err="1" smtClean="0"/>
              <a:t>Communicate</a:t>
            </a:r>
            <a:r>
              <a:rPr lang="da-DK" b="1" u="sng" dirty="0" smtClean="0"/>
              <a:t> in the </a:t>
            </a:r>
            <a:r>
              <a:rPr lang="da-DK" b="1" u="sng" dirty="0" err="1" smtClean="0"/>
              <a:t>whole</a:t>
            </a:r>
            <a:r>
              <a:rPr lang="da-DK" b="1" u="sng" dirty="0" smtClean="0"/>
              <a:t> of the </a:t>
            </a:r>
            <a:r>
              <a:rPr lang="da-DK" b="1" u="sng" dirty="0" err="1" smtClean="0"/>
              <a:t>change</a:t>
            </a:r>
            <a:r>
              <a:rPr lang="da-DK" b="1" u="sng" dirty="0" smtClean="0"/>
              <a:t> </a:t>
            </a:r>
            <a:r>
              <a:rPr lang="da-DK" b="1" u="sng" dirty="0" err="1" smtClean="0"/>
              <a:t>process</a:t>
            </a:r>
            <a:endParaRPr lang="da-DK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is important for management </a:t>
            </a:r>
            <a:r>
              <a:rPr lang="en-US" dirty="0" smtClean="0"/>
              <a:t>to communicate both the </a:t>
            </a:r>
            <a:r>
              <a:rPr lang="en-US" dirty="0"/>
              <a:t>purpose and </a:t>
            </a:r>
            <a:r>
              <a:rPr lang="en-US" dirty="0" smtClean="0"/>
              <a:t>the need </a:t>
            </a:r>
            <a:r>
              <a:rPr lang="en-US" dirty="0"/>
              <a:t>for change - schedule and </a:t>
            </a:r>
            <a:r>
              <a:rPr lang="en-US" dirty="0" smtClean="0"/>
              <a:t>milestones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 as early as possible and in such a way that it provides excellent opportunities for a thorough </a:t>
            </a:r>
            <a:r>
              <a:rPr lang="en-US" dirty="0" smtClean="0"/>
              <a:t>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aware that when management first </a:t>
            </a:r>
            <a:r>
              <a:rPr lang="en-US" dirty="0" smtClean="0"/>
              <a:t>informs </a:t>
            </a:r>
            <a:r>
              <a:rPr lang="en-US" dirty="0"/>
              <a:t>about the proposed change, it will be new for the employees, but well-known </a:t>
            </a:r>
            <a:r>
              <a:rPr lang="en-US" dirty="0" smtClean="0"/>
              <a:t>to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sure to allocate and prioritize resources and time for ongoing communication and </a:t>
            </a:r>
            <a:r>
              <a:rPr lang="en-US" dirty="0" smtClean="0"/>
              <a:t>dialogue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Communicate how you expect to deal with the psychological </a:t>
            </a:r>
            <a:r>
              <a:rPr lang="en-US" dirty="0" smtClean="0"/>
              <a:t>working </a:t>
            </a:r>
            <a:r>
              <a:rPr lang="en-US" dirty="0"/>
              <a:t>environment in the period in which you work with </a:t>
            </a:r>
            <a:r>
              <a:rPr lang="en-US" dirty="0" smtClean="0"/>
              <a:t>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Focus on managing uncertainty and unrest among employees in connection with the </a:t>
            </a:r>
            <a:r>
              <a:rPr lang="en-US" dirty="0" smtClean="0"/>
              <a:t>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Communicate regularly on the process for the creating overview</a:t>
            </a:r>
            <a:endParaRPr lang="en-US" dirty="0" smtClean="0"/>
          </a:p>
          <a:p>
            <a:pPr marL="0" indent="0">
              <a:buNone/>
            </a:pPr>
            <a:endParaRPr lang="da-DK" b="1" u="sng" dirty="0"/>
          </a:p>
        </p:txBody>
      </p:sp>
      <p:sp>
        <p:nvSpPr>
          <p:cNvPr id="7" name="Tekstboks 6"/>
          <p:cNvSpPr txBox="1"/>
          <p:nvPr/>
        </p:nvSpPr>
        <p:spPr>
          <a:xfrm>
            <a:off x="537591" y="83671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good psychological </a:t>
            </a:r>
            <a:r>
              <a:rPr lang="en-US" sz="2800" b="1" dirty="0" smtClean="0"/>
              <a:t>working </a:t>
            </a:r>
            <a:r>
              <a:rPr lang="en-US" sz="2800" b="1" dirty="0"/>
              <a:t>environment</a:t>
            </a:r>
            <a:br>
              <a:rPr lang="en-US" sz="2800" b="1" dirty="0"/>
            </a:br>
            <a:r>
              <a:rPr lang="en-US" sz="2800" b="1" dirty="0"/>
              <a:t>- When there are </a:t>
            </a:r>
            <a:r>
              <a:rPr lang="en-US" sz="2800" b="1" dirty="0">
                <a:solidFill>
                  <a:srgbClr val="FFC000"/>
                </a:solidFill>
              </a:rPr>
              <a:t>changes</a:t>
            </a:r>
            <a:r>
              <a:rPr lang="en-US" sz="2800" b="1" dirty="0"/>
              <a:t> in the workplace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707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4B3-9931-41E1-8B79-9980E14FFD7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2</a:t>
            </a:fld>
            <a:endParaRPr lang="da-DK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Adressing</a:t>
            </a:r>
            <a:r>
              <a:rPr lang="da-DK" dirty="0" smtClean="0"/>
              <a:t> </a:t>
            </a:r>
            <a:r>
              <a:rPr lang="da-DK" dirty="0" err="1" smtClean="0"/>
              <a:t>work</a:t>
            </a:r>
            <a:r>
              <a:rPr lang="da-DK" dirty="0" smtClean="0"/>
              <a:t> </a:t>
            </a:r>
            <a:r>
              <a:rPr lang="da-DK" dirty="0" err="1" smtClean="0"/>
              <a:t>related</a:t>
            </a:r>
            <a:r>
              <a:rPr lang="da-DK" dirty="0" smtClean="0"/>
              <a:t> </a:t>
            </a:r>
            <a:r>
              <a:rPr lang="da-DK" dirty="0" err="1" smtClean="0"/>
              <a:t>psychosocial</a:t>
            </a:r>
            <a:r>
              <a:rPr lang="da-DK" dirty="0" smtClean="0"/>
              <a:t> </a:t>
            </a:r>
            <a:r>
              <a:rPr lang="da-DK" dirty="0" err="1" smtClean="0"/>
              <a:t>risks</a:t>
            </a:r>
            <a:r>
              <a:rPr lang="da-DK" dirty="0" smtClean="0"/>
              <a:t>:</a:t>
            </a:r>
            <a:br>
              <a:rPr lang="da-DK" dirty="0" smtClean="0"/>
            </a:br>
            <a:r>
              <a:rPr lang="da-DK" dirty="0" smtClean="0"/>
              <a:t>A </a:t>
            </a:r>
            <a:r>
              <a:rPr lang="da-DK" dirty="0" err="1" smtClean="0"/>
              <a:t>tripartite</a:t>
            </a:r>
            <a:r>
              <a:rPr lang="da-DK" dirty="0" smtClean="0"/>
              <a:t> approach 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132856"/>
            <a:ext cx="357088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4539462" y="2517804"/>
            <a:ext cx="3659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1. </a:t>
            </a:r>
            <a:r>
              <a:rPr lang="da-DK" dirty="0" err="1" smtClean="0"/>
              <a:t>Psycosocial</a:t>
            </a:r>
            <a:r>
              <a:rPr lang="da-DK" dirty="0" smtClean="0"/>
              <a:t> </a:t>
            </a:r>
            <a:r>
              <a:rPr lang="da-DK" dirty="0" err="1" smtClean="0"/>
              <a:t>risks</a:t>
            </a:r>
            <a:endParaRPr lang="da-DK" dirty="0" smtClean="0"/>
          </a:p>
          <a:p>
            <a:r>
              <a:rPr lang="da-DK" dirty="0" smtClean="0"/>
              <a:t>2. </a:t>
            </a:r>
            <a:r>
              <a:rPr lang="da-DK" dirty="0" err="1" smtClean="0"/>
              <a:t>Labor</a:t>
            </a:r>
            <a:r>
              <a:rPr lang="da-DK" dirty="0" smtClean="0"/>
              <a:t> </a:t>
            </a:r>
            <a:r>
              <a:rPr lang="da-DK" dirty="0" err="1" smtClean="0"/>
              <a:t>market</a:t>
            </a:r>
            <a:r>
              <a:rPr lang="da-DK" dirty="0" smtClean="0"/>
              <a:t> in Denmark</a:t>
            </a:r>
          </a:p>
          <a:p>
            <a:r>
              <a:rPr lang="da-DK" dirty="0" smtClean="0"/>
              <a:t>3. </a:t>
            </a:r>
            <a:r>
              <a:rPr lang="da-DK" dirty="0" err="1" smtClean="0"/>
              <a:t>Legislation</a:t>
            </a:r>
            <a:r>
              <a:rPr lang="da-DK" dirty="0" smtClean="0"/>
              <a:t> and </a:t>
            </a:r>
            <a:r>
              <a:rPr lang="da-DK" dirty="0" err="1" smtClean="0"/>
              <a:t>strategies</a:t>
            </a:r>
            <a:r>
              <a:rPr lang="da-DK" dirty="0" smtClean="0"/>
              <a:t> in DK</a:t>
            </a:r>
          </a:p>
          <a:p>
            <a:r>
              <a:rPr lang="da-DK" dirty="0" smtClean="0"/>
              <a:t>4. </a:t>
            </a:r>
            <a:r>
              <a:rPr lang="da-DK" dirty="0" err="1" smtClean="0"/>
              <a:t>Tripartite</a:t>
            </a:r>
            <a:r>
              <a:rPr lang="da-DK" dirty="0" smtClean="0"/>
              <a:t> agreements</a:t>
            </a:r>
          </a:p>
          <a:p>
            <a:r>
              <a:rPr lang="da-DK" dirty="0" smtClean="0"/>
              <a:t>5. </a:t>
            </a:r>
            <a:r>
              <a:rPr lang="da-DK" dirty="0" err="1" smtClean="0"/>
              <a:t>Considerations</a:t>
            </a:r>
            <a:r>
              <a:rPr lang="da-DK" dirty="0"/>
              <a:t> </a:t>
            </a:r>
            <a:r>
              <a:rPr lang="da-DK" dirty="0" smtClean="0"/>
              <a:t>and </a:t>
            </a:r>
            <a:r>
              <a:rPr lang="da-DK" dirty="0" err="1" smtClean="0"/>
              <a:t>conclusions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12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4B3-9931-41E1-8B79-9980E14FFD7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20</a:t>
            </a:fld>
            <a:endParaRPr lang="da-DK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u="sng" dirty="0"/>
              <a:t>Support and </a:t>
            </a:r>
            <a:r>
              <a:rPr lang="da-DK" b="1" u="sng" dirty="0" err="1" smtClean="0"/>
              <a:t>competences</a:t>
            </a:r>
            <a:endParaRPr lang="da-DK" b="1" u="sng" dirty="0" smtClean="0"/>
          </a:p>
          <a:p>
            <a:pPr marL="0" indent="0">
              <a:buNone/>
            </a:pPr>
            <a:r>
              <a:rPr lang="en-US" dirty="0"/>
              <a:t>Have an early dialogue on the need to support actions that can support the psychological </a:t>
            </a:r>
            <a:r>
              <a:rPr lang="en-US" dirty="0" smtClean="0"/>
              <a:t>working environment. </a:t>
            </a:r>
            <a:r>
              <a:rPr lang="en-US" dirty="0"/>
              <a:t>Clarify the need for external </a:t>
            </a:r>
            <a:r>
              <a:rPr lang="en-US" dirty="0" smtClean="0"/>
              <a:t>assistance.</a:t>
            </a:r>
          </a:p>
          <a:p>
            <a:pPr marL="0" indent="0">
              <a:buNone/>
            </a:pPr>
            <a:r>
              <a:rPr lang="en-US" dirty="0"/>
              <a:t>Clarify whether there is the necessary skills and knowledge in the workplace and in </a:t>
            </a:r>
            <a:r>
              <a:rPr lang="en-US" dirty="0" smtClean="0"/>
              <a:t>the working environment </a:t>
            </a:r>
            <a:r>
              <a:rPr lang="en-US" dirty="0"/>
              <a:t>organization to plan, implement and embed </a:t>
            </a:r>
            <a:r>
              <a:rPr lang="en-US" dirty="0" smtClean="0"/>
              <a:t>change</a:t>
            </a:r>
            <a:endParaRPr lang="da-DK" dirty="0"/>
          </a:p>
          <a:p>
            <a:pPr marL="0" indent="0">
              <a:buNone/>
            </a:pPr>
            <a:r>
              <a:rPr lang="en-US" dirty="0"/>
              <a:t>Consider what it takes to </a:t>
            </a:r>
            <a:r>
              <a:rPr lang="en-US" dirty="0" smtClean="0"/>
              <a:t>help employees cope with change</a:t>
            </a:r>
          </a:p>
          <a:p>
            <a:pPr marL="0" indent="0">
              <a:buNone/>
            </a:pPr>
            <a:r>
              <a:rPr lang="en-US" dirty="0"/>
              <a:t>Publish the internal and external support options that are available in connection with the change. Make sure everyone knows who they can turn to for support and coaching</a:t>
            </a:r>
            <a:endParaRPr lang="da-DK" b="1" u="sng" dirty="0"/>
          </a:p>
        </p:txBody>
      </p:sp>
      <p:sp>
        <p:nvSpPr>
          <p:cNvPr id="7" name="Tekstboks 6"/>
          <p:cNvSpPr txBox="1"/>
          <p:nvPr/>
        </p:nvSpPr>
        <p:spPr>
          <a:xfrm>
            <a:off x="660882" y="764704"/>
            <a:ext cx="7944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good psychological </a:t>
            </a:r>
            <a:r>
              <a:rPr lang="en-US" sz="2800" b="1" dirty="0" smtClean="0"/>
              <a:t>working </a:t>
            </a:r>
            <a:r>
              <a:rPr lang="en-US" sz="2800" b="1" dirty="0"/>
              <a:t>environment</a:t>
            </a:r>
            <a:br>
              <a:rPr lang="en-US" sz="2800" b="1" dirty="0"/>
            </a:br>
            <a:r>
              <a:rPr lang="en-US" sz="2800" b="1" dirty="0"/>
              <a:t>- When there are </a:t>
            </a:r>
            <a:r>
              <a:rPr lang="en-US" sz="2800" b="1" dirty="0">
                <a:solidFill>
                  <a:srgbClr val="FFC000"/>
                </a:solidFill>
              </a:rPr>
              <a:t>changes</a:t>
            </a:r>
            <a:r>
              <a:rPr lang="en-US" sz="2800" b="1" dirty="0"/>
              <a:t> in the workplace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41749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7772400" cy="1500187"/>
          </a:xfrm>
        </p:spPr>
        <p:txBody>
          <a:bodyPr/>
          <a:lstStyle/>
          <a:p>
            <a:r>
              <a:rPr lang="da-DK" dirty="0" err="1" smtClean="0"/>
              <a:t>Homepage</a:t>
            </a:r>
            <a:r>
              <a:rPr lang="da-DK" dirty="0" smtClean="0"/>
              <a:t> in </a:t>
            </a:r>
            <a:r>
              <a:rPr lang="da-DK" dirty="0" err="1" smtClean="0"/>
              <a:t>connection</a:t>
            </a:r>
            <a:r>
              <a:rPr lang="da-DK" dirty="0" smtClean="0"/>
              <a:t> with the brochure</a:t>
            </a:r>
          </a:p>
          <a:p>
            <a:r>
              <a:rPr lang="da-DK" dirty="0" smtClean="0"/>
              <a:t> </a:t>
            </a:r>
            <a:r>
              <a:rPr lang="da-DK" dirty="0" smtClean="0">
                <a:hlinkClick r:id="rId2"/>
              </a:rPr>
              <a:t>www.skabgodeforandringer.dk</a:t>
            </a:r>
            <a:endParaRPr lang="da-DK" dirty="0" smtClean="0"/>
          </a:p>
          <a:p>
            <a:r>
              <a:rPr lang="da-DK" dirty="0" smtClean="0"/>
              <a:t>”www.creategoodchanges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3F9-7C9C-40EE-92E0-48940A77B266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21</a:t>
            </a:fld>
            <a:endParaRPr lang="da-DK" noProof="0" dirty="0"/>
          </a:p>
        </p:txBody>
      </p:sp>
      <p:sp>
        <p:nvSpPr>
          <p:cNvPr id="7" name="Tekstboks 6"/>
          <p:cNvSpPr txBox="1"/>
          <p:nvPr/>
        </p:nvSpPr>
        <p:spPr>
          <a:xfrm>
            <a:off x="467544" y="764704"/>
            <a:ext cx="795923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good psychological working environment</a:t>
            </a:r>
            <a:br>
              <a:rPr lang="en-US" sz="2800" b="1" dirty="0"/>
            </a:br>
            <a:r>
              <a:rPr lang="en-US" sz="2800" b="1" dirty="0"/>
              <a:t>- When there are </a:t>
            </a:r>
            <a:r>
              <a:rPr lang="en-US" sz="2800" b="1" dirty="0">
                <a:solidFill>
                  <a:srgbClr val="FFC000"/>
                </a:solidFill>
              </a:rPr>
              <a:t>changes</a:t>
            </a:r>
            <a:r>
              <a:rPr lang="en-US" sz="2800" b="1" dirty="0"/>
              <a:t> in the workplace</a:t>
            </a:r>
            <a:endParaRPr lang="da-DK" sz="2800" b="1" dirty="0"/>
          </a:p>
          <a:p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90841" y="3789040"/>
            <a:ext cx="49792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More </a:t>
            </a:r>
            <a:r>
              <a:rPr lang="da-DK" b="1" dirty="0" err="1" smtClean="0">
                <a:solidFill>
                  <a:srgbClr val="FF0000"/>
                </a:solidFill>
              </a:rPr>
              <a:t>than</a:t>
            </a:r>
            <a:r>
              <a:rPr lang="da-DK" b="1" dirty="0" smtClean="0">
                <a:solidFill>
                  <a:srgbClr val="FF0000"/>
                </a:solidFill>
              </a:rPr>
              <a:t> 12.000 brochures </a:t>
            </a:r>
            <a:r>
              <a:rPr lang="da-DK" b="1" dirty="0" err="1" smtClean="0">
                <a:solidFill>
                  <a:srgbClr val="FF0000"/>
                </a:solidFill>
              </a:rPr>
              <a:t>distributed</a:t>
            </a:r>
            <a:endParaRPr lang="da-DK" b="1" dirty="0" smtClean="0">
              <a:solidFill>
                <a:srgbClr val="FF0000"/>
              </a:solidFill>
            </a:endParaRPr>
          </a:p>
          <a:p>
            <a:r>
              <a:rPr lang="da-DK" b="1" dirty="0" smtClean="0">
                <a:solidFill>
                  <a:srgbClr val="FF0000"/>
                </a:solidFill>
              </a:rPr>
              <a:t>More </a:t>
            </a:r>
            <a:r>
              <a:rPr lang="da-DK" b="1" dirty="0" err="1" smtClean="0">
                <a:solidFill>
                  <a:srgbClr val="FF0000"/>
                </a:solidFill>
              </a:rPr>
              <a:t>than</a:t>
            </a:r>
            <a:r>
              <a:rPr lang="da-DK" b="1" dirty="0" smtClean="0">
                <a:solidFill>
                  <a:srgbClr val="FF0000"/>
                </a:solidFill>
              </a:rPr>
              <a:t> 141.000 hits on </a:t>
            </a:r>
            <a:r>
              <a:rPr lang="da-DK" b="1" dirty="0" err="1" smtClean="0">
                <a:solidFill>
                  <a:srgbClr val="FF0000"/>
                </a:solidFill>
              </a:rPr>
              <a:t>homepage</a:t>
            </a:r>
            <a:endParaRPr lang="da-DK" b="1" dirty="0" smtClean="0">
              <a:solidFill>
                <a:srgbClr val="FF0000"/>
              </a:solidFill>
            </a:endParaRPr>
          </a:p>
          <a:p>
            <a:endParaRPr lang="da-DK" b="1" dirty="0">
              <a:solidFill>
                <a:srgbClr val="FF0000"/>
              </a:solidFill>
            </a:endParaRPr>
          </a:p>
          <a:p>
            <a:r>
              <a:rPr lang="da-DK" dirty="0" smtClean="0"/>
              <a:t>General feedback:</a:t>
            </a:r>
          </a:p>
          <a:p>
            <a:endParaRPr lang="da-DK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da-D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</a:t>
            </a:r>
            <a:r>
              <a:rPr lang="da-D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</a:t>
            </a:r>
            <a:r>
              <a:rPr lang="da-D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guidance on </a:t>
            </a:r>
            <a:r>
              <a:rPr lang="da-D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</a:t>
            </a:r>
            <a:endParaRPr lang="da-DK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a-D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Extremely</a:t>
            </a:r>
            <a:r>
              <a:rPr lang="da-D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useful</a:t>
            </a:r>
            <a:endParaRPr lang="da-DK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a-D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</a:t>
            </a:r>
            <a:r>
              <a:rPr lang="da-D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</a:t>
            </a:r>
            <a:r>
              <a:rPr lang="da-D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it </a:t>
            </a:r>
            <a:r>
              <a:rPr lang="da-D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because</a:t>
            </a:r>
            <a:r>
              <a:rPr lang="da-D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it is </a:t>
            </a:r>
            <a:r>
              <a:rPr lang="da-D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tripartite</a:t>
            </a:r>
            <a:r>
              <a:rPr lang="da-D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da-DK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1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5F-8DB0-4C4F-9B43-4145B4C87CBA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22</a:t>
            </a:fld>
            <a:endParaRPr lang="da-DK" noProof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92" y="1268760"/>
            <a:ext cx="9145016" cy="2736304"/>
          </a:xfrm>
        </p:spPr>
        <p:txBody>
          <a:bodyPr>
            <a:noAutofit/>
          </a:bodyPr>
          <a:lstStyle/>
          <a:p>
            <a:r>
              <a:rPr lang="da-DK" sz="2400" b="1" dirty="0" smtClean="0">
                <a:solidFill>
                  <a:srgbClr val="FFFF00"/>
                </a:solidFill>
              </a:rPr>
              <a:t>The </a:t>
            </a:r>
            <a:r>
              <a:rPr lang="da-DK" sz="2400" b="1" dirty="0" err="1" smtClean="0">
                <a:solidFill>
                  <a:srgbClr val="FFFF00"/>
                </a:solidFill>
              </a:rPr>
              <a:t>authority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cannot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solve</a:t>
            </a:r>
            <a:r>
              <a:rPr lang="da-DK" sz="2400" b="1" dirty="0" smtClean="0">
                <a:solidFill>
                  <a:srgbClr val="FFFF00"/>
                </a:solidFill>
              </a:rPr>
              <a:t> problems with </a:t>
            </a:r>
            <a:r>
              <a:rPr lang="da-DK" sz="2400" b="1" dirty="0" err="1" smtClean="0">
                <a:solidFill>
                  <a:srgbClr val="FFFF00"/>
                </a:solidFill>
              </a:rPr>
              <a:t>psychosocial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risks</a:t>
            </a:r>
            <a:r>
              <a:rPr lang="da-DK" sz="2400" b="1" dirty="0" smtClean="0">
                <a:solidFill>
                  <a:srgbClr val="FFFF00"/>
                </a:solidFill>
              </a:rPr>
              <a:t> themselves</a:t>
            </a:r>
          </a:p>
          <a:p>
            <a:r>
              <a:rPr lang="da-DK" sz="2400" b="1" dirty="0" err="1" smtClean="0">
                <a:solidFill>
                  <a:srgbClr val="FFFF00"/>
                </a:solidFill>
              </a:rPr>
              <a:t>When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employers</a:t>
            </a:r>
            <a:r>
              <a:rPr lang="da-DK" sz="2400" b="1" dirty="0" smtClean="0">
                <a:solidFill>
                  <a:srgbClr val="FFFF00"/>
                </a:solidFill>
              </a:rPr>
              <a:t> and </a:t>
            </a:r>
            <a:r>
              <a:rPr lang="da-DK" sz="2400" b="1" dirty="0" err="1" smtClean="0">
                <a:solidFill>
                  <a:srgbClr val="FFFF00"/>
                </a:solidFill>
              </a:rPr>
              <a:t>workers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takes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responsability</a:t>
            </a:r>
            <a:r>
              <a:rPr lang="da-DK" sz="2400" b="1" dirty="0" smtClean="0">
                <a:solidFill>
                  <a:srgbClr val="FFFF00"/>
                </a:solidFill>
              </a:rPr>
              <a:t> and </a:t>
            </a:r>
            <a:r>
              <a:rPr lang="da-DK" sz="2400" b="1" dirty="0" err="1" smtClean="0">
                <a:solidFill>
                  <a:srgbClr val="FFFF00"/>
                </a:solidFill>
              </a:rPr>
              <a:t>agree</a:t>
            </a:r>
            <a:r>
              <a:rPr lang="da-DK" sz="2400" b="1" dirty="0" smtClean="0">
                <a:solidFill>
                  <a:srgbClr val="FFFF00"/>
                </a:solidFill>
              </a:rPr>
              <a:t> on </a:t>
            </a:r>
            <a:r>
              <a:rPr lang="da-DK" sz="2400" b="1" dirty="0" err="1" smtClean="0">
                <a:solidFill>
                  <a:srgbClr val="FFFF00"/>
                </a:solidFill>
              </a:rPr>
              <a:t>this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issue</a:t>
            </a:r>
            <a:r>
              <a:rPr lang="da-DK" sz="2400" b="1" dirty="0" smtClean="0">
                <a:solidFill>
                  <a:srgbClr val="FFFF00"/>
                </a:solidFill>
              </a:rPr>
              <a:t>, </a:t>
            </a:r>
            <a:r>
              <a:rPr lang="da-DK" sz="2400" b="1" dirty="0" err="1" smtClean="0">
                <a:solidFill>
                  <a:srgbClr val="FFFF00"/>
                </a:solidFill>
              </a:rPr>
              <a:t>change</a:t>
            </a:r>
            <a:r>
              <a:rPr lang="da-DK" sz="2400" b="1" dirty="0" smtClean="0">
                <a:solidFill>
                  <a:srgbClr val="FFFF00"/>
                </a:solidFill>
              </a:rPr>
              <a:t> is </a:t>
            </a:r>
            <a:r>
              <a:rPr lang="da-DK" sz="2400" b="1" dirty="0" err="1" smtClean="0">
                <a:solidFill>
                  <a:srgbClr val="FFFF00"/>
                </a:solidFill>
              </a:rPr>
              <a:t>possible</a:t>
            </a:r>
            <a:endParaRPr lang="da-DK" sz="2400" b="1" dirty="0" smtClean="0">
              <a:solidFill>
                <a:srgbClr val="FFFF00"/>
              </a:solidFill>
            </a:endParaRPr>
          </a:p>
          <a:p>
            <a:r>
              <a:rPr lang="da-DK" sz="2400" b="1" dirty="0" smtClean="0">
                <a:solidFill>
                  <a:srgbClr val="FFFF00"/>
                </a:solidFill>
              </a:rPr>
              <a:t>In the </a:t>
            </a:r>
            <a:r>
              <a:rPr lang="da-DK" sz="2400" b="1" dirty="0" err="1" smtClean="0">
                <a:solidFill>
                  <a:srgbClr val="FFFF00"/>
                </a:solidFill>
              </a:rPr>
              <a:t>workplace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Employee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involvement</a:t>
            </a:r>
            <a:r>
              <a:rPr lang="da-DK" sz="2400" b="1" dirty="0" smtClean="0">
                <a:solidFill>
                  <a:srgbClr val="FFFF00"/>
                </a:solidFill>
              </a:rPr>
              <a:t> and management </a:t>
            </a:r>
            <a:r>
              <a:rPr lang="da-DK" sz="2400" b="1" dirty="0" err="1" smtClean="0">
                <a:solidFill>
                  <a:srgbClr val="FFFF00"/>
                </a:solidFill>
              </a:rPr>
              <a:t>commitment</a:t>
            </a:r>
            <a:r>
              <a:rPr lang="da-DK" sz="2400" b="1" dirty="0" smtClean="0">
                <a:solidFill>
                  <a:srgbClr val="FFFF00"/>
                </a:solidFill>
              </a:rPr>
              <a:t> is </a:t>
            </a:r>
            <a:r>
              <a:rPr lang="da-DK" sz="2400" b="1" dirty="0" err="1" smtClean="0">
                <a:solidFill>
                  <a:srgbClr val="FFFF00"/>
                </a:solidFill>
              </a:rPr>
              <a:t>needed</a:t>
            </a:r>
            <a:endParaRPr lang="da-DK" sz="2400" b="1" dirty="0" smtClean="0">
              <a:solidFill>
                <a:srgbClr val="FFFF00"/>
              </a:solidFill>
            </a:endParaRPr>
          </a:p>
          <a:p>
            <a:r>
              <a:rPr lang="da-DK" sz="2400" b="1" dirty="0" smtClean="0">
                <a:solidFill>
                  <a:srgbClr val="FFFF00"/>
                </a:solidFill>
              </a:rPr>
              <a:t>Information and </a:t>
            </a:r>
            <a:r>
              <a:rPr lang="da-DK" sz="2400" b="1" dirty="0" err="1" smtClean="0">
                <a:solidFill>
                  <a:srgbClr val="FFFF00"/>
                </a:solidFill>
              </a:rPr>
              <a:t>education</a:t>
            </a:r>
            <a:r>
              <a:rPr lang="da-DK" sz="2400" b="1" dirty="0" smtClean="0">
                <a:solidFill>
                  <a:srgbClr val="FFFF00"/>
                </a:solidFill>
              </a:rPr>
              <a:t> is </a:t>
            </a:r>
            <a:r>
              <a:rPr lang="da-DK" sz="2400" b="1" dirty="0" err="1" smtClean="0">
                <a:solidFill>
                  <a:srgbClr val="FFFF00"/>
                </a:solidFill>
              </a:rPr>
              <a:t>strongly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needed</a:t>
            </a:r>
            <a:endParaRPr lang="da-DK" sz="2400" b="1" dirty="0" smtClean="0">
              <a:solidFill>
                <a:srgbClr val="FFFF00"/>
              </a:solidFill>
            </a:endParaRPr>
          </a:p>
          <a:p>
            <a:r>
              <a:rPr lang="da-DK" sz="2400" b="1" dirty="0" smtClean="0">
                <a:solidFill>
                  <a:srgbClr val="FFFF00"/>
                </a:solidFill>
              </a:rPr>
              <a:t>It </a:t>
            </a:r>
            <a:r>
              <a:rPr lang="da-DK" sz="2400" b="1" dirty="0" err="1" smtClean="0">
                <a:solidFill>
                  <a:srgbClr val="FFFF00"/>
                </a:solidFill>
              </a:rPr>
              <a:t>takes</a:t>
            </a:r>
            <a:r>
              <a:rPr lang="da-DK" sz="2400" b="1" dirty="0" smtClean="0">
                <a:solidFill>
                  <a:srgbClr val="FFFF00"/>
                </a:solidFill>
              </a:rPr>
              <a:t> time to </a:t>
            </a:r>
            <a:r>
              <a:rPr lang="da-DK" sz="2400" b="1" dirty="0" err="1" smtClean="0">
                <a:solidFill>
                  <a:srgbClr val="FFFF00"/>
                </a:solidFill>
              </a:rPr>
              <a:t>reduce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psychosocial</a:t>
            </a:r>
            <a:r>
              <a:rPr lang="da-DK" sz="2400" b="1" dirty="0" smtClean="0">
                <a:solidFill>
                  <a:srgbClr val="FFFF00"/>
                </a:solidFill>
              </a:rPr>
              <a:t> overload</a:t>
            </a:r>
          </a:p>
          <a:p>
            <a:r>
              <a:rPr lang="da-DK" sz="2400" b="1" dirty="0" smtClean="0">
                <a:solidFill>
                  <a:srgbClr val="FFFF00"/>
                </a:solidFill>
              </a:rPr>
              <a:t>A </a:t>
            </a:r>
            <a:r>
              <a:rPr lang="da-DK" sz="2400" b="1" dirty="0" err="1" smtClean="0">
                <a:solidFill>
                  <a:srgbClr val="FFFF00"/>
                </a:solidFill>
              </a:rPr>
              <a:t>tripartite</a:t>
            </a:r>
            <a:r>
              <a:rPr lang="da-DK" sz="2400" b="1" dirty="0" smtClean="0">
                <a:solidFill>
                  <a:srgbClr val="FFFF00"/>
                </a:solidFill>
              </a:rPr>
              <a:t> approach is </a:t>
            </a:r>
            <a:r>
              <a:rPr lang="da-DK" sz="2400" b="1" dirty="0" err="1" smtClean="0">
                <a:solidFill>
                  <a:srgbClr val="FFFF00"/>
                </a:solidFill>
              </a:rPr>
              <a:t>highly</a:t>
            </a:r>
            <a:r>
              <a:rPr lang="da-DK" sz="2400" b="1" dirty="0" smtClean="0">
                <a:solidFill>
                  <a:srgbClr val="FFFF00"/>
                </a:solidFill>
              </a:rPr>
              <a:t> </a:t>
            </a:r>
            <a:r>
              <a:rPr lang="da-DK" sz="2400" b="1" dirty="0" err="1" smtClean="0">
                <a:solidFill>
                  <a:srgbClr val="FFFF00"/>
                </a:solidFill>
              </a:rPr>
              <a:t>welcomed</a:t>
            </a:r>
            <a:r>
              <a:rPr lang="da-DK" sz="2400" b="1" dirty="0" smtClean="0">
                <a:solidFill>
                  <a:srgbClr val="FFFF00"/>
                </a:solidFill>
              </a:rPr>
              <a:t> by </a:t>
            </a:r>
            <a:r>
              <a:rPr lang="da-DK" sz="2400" b="1" dirty="0" err="1" smtClean="0">
                <a:solidFill>
                  <a:srgbClr val="FFFF00"/>
                </a:solidFill>
              </a:rPr>
              <a:t>enterprises</a:t>
            </a:r>
            <a:endParaRPr lang="da-DK" sz="2400" b="1" dirty="0">
              <a:solidFill>
                <a:srgbClr val="FFFF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3D6D-D3AE-4082-86BD-D87C8F567D68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272480" y="548680"/>
            <a:ext cx="8846368" cy="630000"/>
          </a:xfrm>
        </p:spPr>
        <p:txBody>
          <a:bodyPr/>
          <a:lstStyle/>
          <a:p>
            <a:r>
              <a:rPr lang="da-DK" sz="2800" b="1" dirty="0" err="1" smtClean="0">
                <a:solidFill>
                  <a:srgbClr val="FFFF00"/>
                </a:solidFill>
              </a:rPr>
              <a:t>Adressing</a:t>
            </a:r>
            <a:r>
              <a:rPr lang="da-DK" sz="2800" b="1" dirty="0" smtClean="0">
                <a:solidFill>
                  <a:srgbClr val="FFFF00"/>
                </a:solidFill>
              </a:rPr>
              <a:t> </a:t>
            </a:r>
            <a:r>
              <a:rPr lang="da-DK" sz="2800" b="1" dirty="0" err="1" smtClean="0">
                <a:solidFill>
                  <a:srgbClr val="FFFF00"/>
                </a:solidFill>
              </a:rPr>
              <a:t>Psychosocial</a:t>
            </a:r>
            <a:r>
              <a:rPr lang="da-DK" sz="2800" b="1" dirty="0" smtClean="0">
                <a:solidFill>
                  <a:srgbClr val="FFFF00"/>
                </a:solidFill>
              </a:rPr>
              <a:t> </a:t>
            </a:r>
            <a:r>
              <a:rPr lang="da-DK" sz="2800" b="1" dirty="0" err="1" smtClean="0">
                <a:solidFill>
                  <a:srgbClr val="FFFF00"/>
                </a:solidFill>
              </a:rPr>
              <a:t>risk</a:t>
            </a:r>
            <a:r>
              <a:rPr lang="da-DK" sz="2800" b="1" dirty="0" smtClean="0">
                <a:solidFill>
                  <a:srgbClr val="FFFF00"/>
                </a:solidFill>
              </a:rPr>
              <a:t>: A </a:t>
            </a:r>
            <a:r>
              <a:rPr lang="da-DK" sz="2400" b="1" dirty="0" err="1" smtClean="0">
                <a:solidFill>
                  <a:srgbClr val="FFFF00"/>
                </a:solidFill>
              </a:rPr>
              <a:t>tripartie</a:t>
            </a:r>
            <a:r>
              <a:rPr lang="da-DK" sz="2800" b="1" dirty="0" smtClean="0">
                <a:solidFill>
                  <a:srgbClr val="FFFF00"/>
                </a:solidFill>
              </a:rPr>
              <a:t> approach</a:t>
            </a:r>
            <a:endParaRPr lang="da-DK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/>
              <a:t>Y</a:t>
            </a:r>
            <a:r>
              <a:rPr lang="da-DK" dirty="0" err="1" smtClean="0"/>
              <a:t>ou</a:t>
            </a:r>
            <a:r>
              <a:rPr lang="da-DK" dirty="0" smtClean="0"/>
              <a:t> for </a:t>
            </a:r>
            <a:r>
              <a:rPr lang="da-DK" dirty="0" err="1" smtClean="0"/>
              <a:t>listening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000" b="1" dirty="0"/>
              <a:t>https://osha.europa.eu/en/publications/reports/healthy-workplaces-good-practice-awards-2014-2015/view</a:t>
            </a:r>
            <a:endParaRPr lang="da-DK" sz="2000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EAC8-F875-48C2-B4CC-C2866B510E6C}" type="datetime1">
              <a:rPr lang="da-DK" smtClean="0"/>
              <a:t>18-09-2015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Fort Worth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5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Psychosocial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762E-235F-4927-BBBB-55C56836A147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3</a:t>
            </a:fld>
            <a:endParaRPr lang="da-DK" noProof="0" dirty="0"/>
          </a:p>
        </p:txBody>
      </p:sp>
      <p:sp>
        <p:nvSpPr>
          <p:cNvPr id="6" name="Tekstboks 5"/>
          <p:cNvSpPr txBox="1"/>
          <p:nvPr/>
        </p:nvSpPr>
        <p:spPr>
          <a:xfrm>
            <a:off x="683570" y="1916834"/>
            <a:ext cx="81850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European social partners Framework Agreement on Work-</a:t>
            </a:r>
            <a:r>
              <a:rPr lang="da-DK" dirty="0" err="1" smtClean="0"/>
              <a:t>related</a:t>
            </a:r>
            <a:r>
              <a:rPr lang="da-DK" dirty="0" smtClean="0"/>
              <a:t> stress:</a:t>
            </a:r>
          </a:p>
          <a:p>
            <a:endParaRPr lang="da-DK" dirty="0"/>
          </a:p>
          <a:p>
            <a:r>
              <a:rPr lang="da-DK" dirty="0" smtClean="0"/>
              <a:t>Definition on </a:t>
            </a:r>
            <a:r>
              <a:rPr lang="da-DK" dirty="0" err="1" smtClean="0"/>
              <a:t>work</a:t>
            </a:r>
            <a:r>
              <a:rPr lang="da-DK" dirty="0" smtClean="0"/>
              <a:t> </a:t>
            </a:r>
            <a:r>
              <a:rPr lang="da-DK" dirty="0" err="1" smtClean="0"/>
              <a:t>related</a:t>
            </a:r>
            <a:r>
              <a:rPr lang="da-DK" dirty="0" smtClean="0"/>
              <a:t> stress: </a:t>
            </a:r>
            <a:r>
              <a:rPr lang="en-US" dirty="0" smtClean="0"/>
              <a:t>‘</a:t>
            </a:r>
          </a:p>
          <a:p>
            <a:r>
              <a:rPr lang="en-US" dirty="0" smtClean="0"/>
              <a:t>A </a:t>
            </a:r>
            <a:r>
              <a:rPr lang="en-US" dirty="0"/>
              <a:t>state, which is accompanied by physical</a:t>
            </a:r>
            <a:r>
              <a:rPr lang="en-US" dirty="0" smtClean="0"/>
              <a:t>, psychological </a:t>
            </a:r>
            <a:r>
              <a:rPr lang="en-US" dirty="0"/>
              <a:t>or social complaints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dysfunctions and </a:t>
            </a:r>
            <a:r>
              <a:rPr lang="en-US" dirty="0" smtClean="0"/>
              <a:t>which results </a:t>
            </a:r>
            <a:r>
              <a:rPr lang="en-US" dirty="0"/>
              <a:t>from individuals feeling unable to bridge a </a:t>
            </a:r>
            <a:endParaRPr lang="en-US" dirty="0" smtClean="0"/>
          </a:p>
          <a:p>
            <a:r>
              <a:rPr lang="en-US" dirty="0" smtClean="0"/>
              <a:t>gap with the </a:t>
            </a:r>
            <a:r>
              <a:rPr lang="en-US" dirty="0"/>
              <a:t>requirements or expectations placed on </a:t>
            </a:r>
            <a:r>
              <a:rPr lang="en-US" dirty="0" smtClean="0"/>
              <a:t>them</a:t>
            </a:r>
          </a:p>
          <a:p>
            <a:endParaRPr lang="en-US" dirty="0"/>
          </a:p>
          <a:p>
            <a:r>
              <a:rPr lang="en-US" dirty="0" smtClean="0"/>
              <a:t>‘</a:t>
            </a:r>
            <a:r>
              <a:rPr lang="en-US" dirty="0"/>
              <a:t>S</a:t>
            </a:r>
            <a:r>
              <a:rPr lang="en-US" dirty="0" smtClean="0"/>
              <a:t>tress </a:t>
            </a:r>
            <a:r>
              <a:rPr lang="en-US" dirty="0"/>
              <a:t>is not a disease but prolonged exposure to it may </a:t>
            </a:r>
            <a:r>
              <a:rPr lang="en-US" dirty="0" smtClean="0"/>
              <a:t>reduce effectiveness </a:t>
            </a:r>
          </a:p>
          <a:p>
            <a:r>
              <a:rPr lang="en-US" dirty="0" smtClean="0"/>
              <a:t>at </a:t>
            </a:r>
            <a:r>
              <a:rPr lang="en-US" dirty="0"/>
              <a:t>work and may cause </a:t>
            </a:r>
            <a:r>
              <a:rPr lang="en-US" dirty="0" smtClean="0"/>
              <a:t>ill-health’</a:t>
            </a:r>
          </a:p>
          <a:p>
            <a:endParaRPr lang="en-US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86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Psychosocial</a:t>
            </a:r>
            <a:r>
              <a:rPr lang="da-DK" dirty="0" smtClean="0"/>
              <a:t> </a:t>
            </a:r>
            <a:r>
              <a:rPr lang="da-DK" dirty="0" err="1" smtClean="0"/>
              <a:t>risks</a:t>
            </a:r>
            <a:r>
              <a:rPr lang="da-DK" dirty="0" smtClean="0"/>
              <a:t> is an </a:t>
            </a:r>
            <a:r>
              <a:rPr lang="da-DK" dirty="0" err="1" smtClean="0"/>
              <a:t>integrated</a:t>
            </a:r>
            <a:r>
              <a:rPr lang="da-DK" dirty="0" smtClean="0"/>
              <a:t> part of </a:t>
            </a:r>
            <a:r>
              <a:rPr lang="da-DK" dirty="0"/>
              <a:t>E</a:t>
            </a:r>
            <a:r>
              <a:rPr lang="da-DK" dirty="0" smtClean="0"/>
              <a:t>uropean </a:t>
            </a:r>
            <a:r>
              <a:rPr lang="da-DK" dirty="0" err="1" smtClean="0"/>
              <a:t>legislation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762E-235F-4927-BBBB-55C56836A147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4</a:t>
            </a:fld>
            <a:endParaRPr lang="da-DK" noProof="0" dirty="0"/>
          </a:p>
        </p:txBody>
      </p:sp>
      <p:sp>
        <p:nvSpPr>
          <p:cNvPr id="6" name="Tekstboks 5"/>
          <p:cNvSpPr txBox="1"/>
          <p:nvPr/>
        </p:nvSpPr>
        <p:spPr>
          <a:xfrm>
            <a:off x="539552" y="2492899"/>
            <a:ext cx="79047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Framework </a:t>
            </a:r>
            <a:r>
              <a:rPr lang="da-DK" b="1" dirty="0" err="1" smtClean="0"/>
              <a:t>directive</a:t>
            </a:r>
            <a:r>
              <a:rPr lang="da-DK" b="1" dirty="0" smtClean="0"/>
              <a:t> 89/391</a:t>
            </a:r>
          </a:p>
          <a:p>
            <a:endParaRPr lang="da-DK" b="1" dirty="0"/>
          </a:p>
          <a:p>
            <a:endParaRPr lang="da-DK" b="1" dirty="0" smtClean="0"/>
          </a:p>
          <a:p>
            <a:pPr algn="ctr"/>
            <a:r>
              <a:rPr lang="en-US" b="1" dirty="0"/>
              <a:t>Article 5</a:t>
            </a:r>
          </a:p>
          <a:p>
            <a:pPr algn="ctr"/>
            <a:r>
              <a:rPr lang="en-US" b="1" dirty="0"/>
              <a:t>General provision</a:t>
            </a:r>
          </a:p>
          <a:p>
            <a:r>
              <a:rPr lang="en-US" b="1" dirty="0"/>
              <a:t>1.  The employer shall have a duty to ensure the safety and health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of </a:t>
            </a:r>
            <a:r>
              <a:rPr lang="en-US" b="1" dirty="0"/>
              <a:t>workers </a:t>
            </a:r>
            <a:r>
              <a:rPr lang="en-US" b="1" dirty="0" smtClean="0"/>
              <a:t>in every </a:t>
            </a:r>
            <a:r>
              <a:rPr lang="en-US" b="1" dirty="0"/>
              <a:t>aspect related to the work.</a:t>
            </a:r>
          </a:p>
          <a:p>
            <a:pPr algn="ctr"/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AutoShape 2" descr="Billedresultat for eu symbol"/>
          <p:cNvSpPr>
            <a:spLocks noChangeAspect="1" noChangeArrowheads="1"/>
          </p:cNvSpPr>
          <p:nvPr/>
        </p:nvSpPr>
        <p:spPr bwMode="auto">
          <a:xfrm>
            <a:off x="3" y="-136525"/>
            <a:ext cx="866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4" descr="Billedresultat for eu symbol"/>
          <p:cNvSpPr>
            <a:spLocks noChangeAspect="1" noChangeArrowheads="1"/>
          </p:cNvSpPr>
          <p:nvPr/>
        </p:nvSpPr>
        <p:spPr bwMode="auto">
          <a:xfrm>
            <a:off x="152403" y="15875"/>
            <a:ext cx="866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484784"/>
            <a:ext cx="857251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5F-8DB0-4C4F-9B43-4145B4C87CBA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5</a:t>
            </a:fld>
            <a:endParaRPr lang="da-DK" noProof="0" dirty="0"/>
          </a:p>
        </p:txBody>
      </p:sp>
      <p:sp>
        <p:nvSpPr>
          <p:cNvPr id="5" name="Tekstboks 4"/>
          <p:cNvSpPr txBox="1"/>
          <p:nvPr/>
        </p:nvSpPr>
        <p:spPr>
          <a:xfrm>
            <a:off x="385239" y="332658"/>
            <a:ext cx="7236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err="1" smtClean="0">
                <a:latin typeface="+mj-lt"/>
              </a:rPr>
              <a:t>Psychosocial</a:t>
            </a:r>
            <a:r>
              <a:rPr lang="da-DK" sz="2800" dirty="0" smtClean="0">
                <a:latin typeface="+mj-lt"/>
              </a:rPr>
              <a:t> </a:t>
            </a:r>
            <a:r>
              <a:rPr lang="da-DK" sz="2800" dirty="0" err="1" smtClean="0">
                <a:latin typeface="+mj-lt"/>
              </a:rPr>
              <a:t>risks</a:t>
            </a:r>
            <a:r>
              <a:rPr lang="da-DK" sz="2800" dirty="0" smtClean="0">
                <a:latin typeface="+mj-lt"/>
              </a:rPr>
              <a:t> </a:t>
            </a:r>
          </a:p>
          <a:p>
            <a:r>
              <a:rPr lang="da-DK" sz="2800" dirty="0" err="1">
                <a:latin typeface="+mj-lt"/>
              </a:rPr>
              <a:t>D</a:t>
            </a:r>
            <a:r>
              <a:rPr lang="da-DK" sz="2800" dirty="0" err="1" smtClean="0">
                <a:latin typeface="+mj-lt"/>
              </a:rPr>
              <a:t>ifferent</a:t>
            </a:r>
            <a:r>
              <a:rPr lang="da-DK" sz="2800" dirty="0" smtClean="0">
                <a:latin typeface="+mj-lt"/>
              </a:rPr>
              <a:t> national </a:t>
            </a:r>
            <a:r>
              <a:rPr lang="da-DK" sz="2800" dirty="0" err="1" smtClean="0">
                <a:latin typeface="+mj-lt"/>
              </a:rPr>
              <a:t>implementation</a:t>
            </a:r>
            <a:r>
              <a:rPr lang="da-DK" sz="2800" dirty="0" smtClean="0">
                <a:latin typeface="+mj-lt"/>
              </a:rPr>
              <a:t> in the EU</a:t>
            </a:r>
            <a:endParaRPr lang="da-DK" sz="2800" dirty="0">
              <a:latin typeface="+mj-lt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616888" y="1484786"/>
            <a:ext cx="84926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err="1" smtClean="0"/>
              <a:t>Belgian</a:t>
            </a:r>
            <a:r>
              <a:rPr lang="da-DK" sz="2000" dirty="0" smtClean="0"/>
              <a:t> </a:t>
            </a:r>
            <a:r>
              <a:rPr lang="da-DK" sz="2000" dirty="0" err="1" smtClean="0"/>
              <a:t>legislation</a:t>
            </a:r>
            <a:r>
              <a:rPr lang="da-DK" sz="2000" dirty="0" smtClean="0"/>
              <a:t> on </a:t>
            </a:r>
            <a:r>
              <a:rPr lang="da-DK" sz="2000" dirty="0" err="1" smtClean="0"/>
              <a:t>psycochosial</a:t>
            </a:r>
            <a:r>
              <a:rPr lang="da-DK" sz="2000" dirty="0" smtClean="0"/>
              <a:t> </a:t>
            </a:r>
            <a:r>
              <a:rPr lang="da-DK" sz="2000" dirty="0" err="1" smtClean="0"/>
              <a:t>risks</a:t>
            </a:r>
            <a:r>
              <a:rPr lang="da-DK" sz="2000" dirty="0" smtClean="0"/>
              <a:t>:</a:t>
            </a:r>
          </a:p>
          <a:p>
            <a:endParaRPr lang="da-DK" sz="2000" dirty="0"/>
          </a:p>
          <a:p>
            <a:r>
              <a:rPr lang="en-US" sz="2000" dirty="0" smtClean="0"/>
              <a:t>Employers </a:t>
            </a:r>
            <a:r>
              <a:rPr lang="en-US" sz="2000" dirty="0"/>
              <a:t>have to take specific measures to keep </a:t>
            </a:r>
            <a:r>
              <a:rPr lang="en-US" sz="2000" dirty="0" smtClean="0"/>
              <a:t>psychosocial risks </a:t>
            </a:r>
          </a:p>
          <a:p>
            <a:r>
              <a:rPr lang="en-US" sz="2000" dirty="0" smtClean="0"/>
              <a:t>under </a:t>
            </a:r>
            <a:r>
              <a:rPr lang="en-US" sz="2000" dirty="0"/>
              <a:t>control. As part of the general </a:t>
            </a:r>
            <a:r>
              <a:rPr lang="en-US" sz="2000" dirty="0" smtClean="0"/>
              <a:t>prescribed management </a:t>
            </a:r>
            <a:r>
              <a:rPr lang="en-US" sz="2000" dirty="0"/>
              <a:t>approach </a:t>
            </a:r>
            <a:endParaRPr lang="en-US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tackling health and safety issues</a:t>
            </a:r>
            <a:r>
              <a:rPr lang="en-US" sz="2000" dirty="0" smtClean="0"/>
              <a:t>, companies </a:t>
            </a:r>
            <a:r>
              <a:rPr lang="en-US" sz="2000" dirty="0"/>
              <a:t>have to draw up a </a:t>
            </a:r>
            <a:endParaRPr lang="en-US" sz="2000" dirty="0" smtClean="0"/>
          </a:p>
          <a:p>
            <a:r>
              <a:rPr lang="en-US" sz="2000" dirty="0" smtClean="0"/>
              <a:t>five-yearly </a:t>
            </a:r>
            <a:r>
              <a:rPr lang="en-US" sz="2000" dirty="0"/>
              <a:t>global prevention plan</a:t>
            </a:r>
            <a:r>
              <a:rPr lang="en-US" sz="2000" dirty="0" smtClean="0"/>
              <a:t>, a </a:t>
            </a:r>
            <a:r>
              <a:rPr lang="en-US" sz="2000" dirty="0"/>
              <a:t>yearly action plan and a yearly </a:t>
            </a:r>
            <a:endParaRPr lang="en-US" sz="2000" dirty="0" smtClean="0"/>
          </a:p>
          <a:p>
            <a:r>
              <a:rPr lang="en-US" sz="2000" dirty="0" smtClean="0"/>
              <a:t>report </a:t>
            </a:r>
            <a:r>
              <a:rPr lang="en-US" sz="2000" dirty="0"/>
              <a:t>on the internal </a:t>
            </a:r>
            <a:r>
              <a:rPr lang="en-US" sz="2000" dirty="0" smtClean="0"/>
              <a:t>system for </a:t>
            </a:r>
            <a:r>
              <a:rPr lang="en-US" sz="2000" dirty="0"/>
              <a:t>prevention and protection at work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 smtClean="0"/>
              <a:t>UK:</a:t>
            </a:r>
          </a:p>
          <a:p>
            <a:r>
              <a:rPr lang="en-US" sz="2000" dirty="0" smtClean="0"/>
              <a:t>Management standard for work-related stress:</a:t>
            </a: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www.hse.gov.uk/pubns/indg430.pdf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DK:                                                                                        </a:t>
            </a:r>
          </a:p>
          <a:p>
            <a:r>
              <a:rPr lang="en-US" sz="2000" dirty="0"/>
              <a:t>‘This Act shall cover the physical and psychological working environment</a:t>
            </a:r>
            <a:r>
              <a:rPr lang="en-US" sz="2000" dirty="0" smtClean="0"/>
              <a:t>.’</a:t>
            </a:r>
            <a:endParaRPr lang="da-DK" sz="2000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38" y="1453552"/>
            <a:ext cx="699012" cy="46516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38" y="3909224"/>
            <a:ext cx="1001703" cy="50085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36" y="5013178"/>
            <a:ext cx="877640" cy="5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4B3-9931-41E1-8B79-9980E14FFD7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6</a:t>
            </a:fld>
            <a:endParaRPr lang="da-DK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Psychosocial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r>
              <a:rPr lang="da-DK" dirty="0" smtClean="0"/>
              <a:t> –  a </a:t>
            </a:r>
            <a:r>
              <a:rPr lang="da-DK" dirty="0" err="1" smtClean="0"/>
              <a:t>few</a:t>
            </a:r>
            <a:r>
              <a:rPr lang="da-DK" dirty="0" smtClean="0"/>
              <a:t> facts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640000" cy="4284000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 smtClean="0"/>
              <a:t>50 – 60 % of all lost </a:t>
            </a:r>
            <a:r>
              <a:rPr lang="da-DK" sz="2000" dirty="0" err="1" smtClean="0"/>
              <a:t>working</a:t>
            </a:r>
            <a:r>
              <a:rPr lang="da-DK" sz="2000" dirty="0" smtClean="0"/>
              <a:t> </a:t>
            </a:r>
            <a:r>
              <a:rPr lang="da-DK" sz="2000" dirty="0" err="1" smtClean="0"/>
              <a:t>days</a:t>
            </a:r>
            <a:r>
              <a:rPr lang="da-DK" sz="2000" dirty="0" smtClean="0"/>
              <a:t> </a:t>
            </a:r>
            <a:r>
              <a:rPr lang="da-DK" sz="2000" dirty="0" err="1" smtClean="0"/>
              <a:t>can</a:t>
            </a:r>
            <a:r>
              <a:rPr lang="da-DK" sz="2000" dirty="0" smtClean="0"/>
              <a:t> </a:t>
            </a:r>
            <a:r>
              <a:rPr lang="da-DK" sz="2000" dirty="0" err="1" smtClean="0"/>
              <a:t>be</a:t>
            </a:r>
            <a:r>
              <a:rPr lang="da-DK" sz="2000" dirty="0" smtClean="0"/>
              <a:t> </a:t>
            </a:r>
            <a:r>
              <a:rPr lang="da-DK" sz="2000" dirty="0" err="1" smtClean="0"/>
              <a:t>attributed</a:t>
            </a:r>
            <a:r>
              <a:rPr lang="da-DK" sz="2000" dirty="0" smtClean="0"/>
              <a:t> to </a:t>
            </a:r>
            <a:r>
              <a:rPr lang="da-DK" sz="2000" dirty="0" err="1" smtClean="0"/>
              <a:t>work-related</a:t>
            </a:r>
            <a:r>
              <a:rPr lang="da-DK" sz="2000" dirty="0" smtClean="0"/>
              <a:t> stress and </a:t>
            </a:r>
            <a:r>
              <a:rPr lang="da-DK" sz="2000" dirty="0" err="1" smtClean="0"/>
              <a:t>psychosocial</a:t>
            </a:r>
            <a:r>
              <a:rPr lang="da-DK" sz="2000" dirty="0" smtClean="0"/>
              <a:t> </a:t>
            </a:r>
            <a:r>
              <a:rPr lang="da-DK" sz="2000" dirty="0" err="1" smtClean="0"/>
              <a:t>risks</a:t>
            </a:r>
            <a:r>
              <a:rPr lang="da-DK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Europe 25 % of all workers says that they experience work-related stress all or most of the time.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80 </a:t>
            </a:r>
            <a:r>
              <a:rPr lang="en-US" sz="2000" dirty="0"/>
              <a:t>% of managers in Europe express a concern about work-related stress.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 DK 68 % of managers (mainly public) </a:t>
            </a:r>
            <a:r>
              <a:rPr lang="en-US" sz="2000" dirty="0"/>
              <a:t>only </a:t>
            </a:r>
            <a:r>
              <a:rPr lang="en-US" sz="2000" dirty="0" smtClean="0"/>
              <a:t>to some </a:t>
            </a:r>
            <a:r>
              <a:rPr lang="en-US" sz="2000" dirty="0"/>
              <a:t>or </a:t>
            </a:r>
            <a:r>
              <a:rPr lang="en-US" sz="2000" dirty="0" smtClean="0"/>
              <a:t>to a very </a:t>
            </a:r>
            <a:r>
              <a:rPr lang="en-US" sz="2000" dirty="0"/>
              <a:t>small degree felt prepared to </a:t>
            </a:r>
            <a:r>
              <a:rPr lang="en-US" sz="2000" dirty="0" smtClean="0"/>
              <a:t>tackle </a:t>
            </a:r>
            <a:r>
              <a:rPr lang="en-US" sz="2000" dirty="0" smtClean="0"/>
              <a:t>employees with work-related </a:t>
            </a:r>
            <a:r>
              <a:rPr lang="en-US" sz="2000" dirty="0" smtClean="0"/>
              <a:t>stress.</a:t>
            </a:r>
          </a:p>
          <a:p>
            <a:pPr marL="0" indent="0">
              <a:buNone/>
            </a:pPr>
            <a:r>
              <a:rPr lang="en-US" sz="2000" dirty="0"/>
              <a:t>The Danish Institute for Public </a:t>
            </a:r>
            <a:r>
              <a:rPr lang="en-US" sz="2000" dirty="0" smtClean="0"/>
              <a:t>Health has estimated, that 1400 </a:t>
            </a:r>
            <a:r>
              <a:rPr lang="en-US" sz="2000" dirty="0" err="1" smtClean="0"/>
              <a:t>danish</a:t>
            </a:r>
            <a:r>
              <a:rPr lang="en-US" sz="2000" dirty="0" smtClean="0"/>
              <a:t> workers </a:t>
            </a:r>
            <a:r>
              <a:rPr lang="en-US" sz="2000" dirty="0" smtClean="0"/>
              <a:t>die every year as the result work-related psychosocial risks  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endParaRPr lang="da-DK" sz="20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39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Is stress </a:t>
            </a:r>
            <a:r>
              <a:rPr lang="da-DK" dirty="0" err="1" smtClean="0"/>
              <a:t>really</a:t>
            </a:r>
            <a:r>
              <a:rPr lang="da-DK" dirty="0" smtClean="0"/>
              <a:t> </a:t>
            </a:r>
            <a:r>
              <a:rPr lang="da-DK" dirty="0" err="1" smtClean="0"/>
              <a:t>work-related</a:t>
            </a:r>
            <a:r>
              <a:rPr lang="da-DK" dirty="0" smtClean="0"/>
              <a:t> ?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90"/>
            <a:ext cx="3888432" cy="3312368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067944" y="1340768"/>
            <a:ext cx="4752056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Danish </a:t>
            </a:r>
            <a:r>
              <a:rPr lang="da-DK" dirty="0" err="1" smtClean="0"/>
              <a:t>survey</a:t>
            </a:r>
            <a:r>
              <a:rPr lang="da-DK" dirty="0" smtClean="0"/>
              <a:t> on ”</a:t>
            </a:r>
            <a:r>
              <a:rPr lang="da-DK" dirty="0" err="1" smtClean="0"/>
              <a:t>Working</a:t>
            </a:r>
            <a:r>
              <a:rPr lang="da-DK" dirty="0" smtClean="0"/>
              <a:t> </a:t>
            </a:r>
            <a:r>
              <a:rPr lang="da-DK" dirty="0"/>
              <a:t>E</a:t>
            </a:r>
            <a:r>
              <a:rPr lang="da-DK" dirty="0" smtClean="0"/>
              <a:t>nvironment and Health”. </a:t>
            </a:r>
            <a:r>
              <a:rPr lang="da-DK" dirty="0" err="1" smtClean="0"/>
              <a:t>Survey</a:t>
            </a:r>
            <a:r>
              <a:rPr lang="da-DK" dirty="0" smtClean="0"/>
              <a:t> </a:t>
            </a:r>
            <a:r>
              <a:rPr lang="da-DK" dirty="0" err="1" smtClean="0"/>
              <a:t>performed</a:t>
            </a:r>
            <a:r>
              <a:rPr lang="da-DK" dirty="0" smtClean="0"/>
              <a:t> </a:t>
            </a:r>
            <a:r>
              <a:rPr lang="da-DK" dirty="0" err="1" smtClean="0"/>
              <a:t>every</a:t>
            </a:r>
            <a:r>
              <a:rPr lang="da-DK" dirty="0" smtClean="0"/>
              <a:t> </a:t>
            </a:r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year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27.000 respondents – a </a:t>
            </a:r>
            <a:r>
              <a:rPr lang="da-DK" dirty="0" err="1" smtClean="0"/>
              <a:t>liltte</a:t>
            </a:r>
            <a:r>
              <a:rPr lang="da-DK" dirty="0" smtClean="0"/>
              <a:t> </a:t>
            </a:r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1 % of </a:t>
            </a:r>
            <a:r>
              <a:rPr lang="da-DK" dirty="0" err="1" smtClean="0"/>
              <a:t>labour</a:t>
            </a:r>
            <a:endParaRPr lang="da-DK" dirty="0" smtClean="0"/>
          </a:p>
          <a:p>
            <a:pPr marL="0" indent="0">
              <a:buNone/>
            </a:pPr>
            <a:r>
              <a:rPr lang="en-US" dirty="0"/>
              <a:t>One of the questions is</a:t>
            </a:r>
            <a:r>
              <a:rPr lang="en-US" dirty="0" smtClean="0"/>
              <a:t>: </a:t>
            </a:r>
            <a:r>
              <a:rPr lang="da-DK" dirty="0" smtClean="0"/>
              <a:t>“</a:t>
            </a:r>
            <a:r>
              <a:rPr lang="da-DK" dirty="0"/>
              <a:t>How </a:t>
            </a:r>
            <a:r>
              <a:rPr lang="da-DK" dirty="0" err="1"/>
              <a:t>often</a:t>
            </a:r>
            <a:r>
              <a:rPr lang="da-DK" dirty="0"/>
              <a:t> have </a:t>
            </a:r>
            <a:r>
              <a:rPr lang="da-DK" dirty="0" err="1"/>
              <a:t>you</a:t>
            </a:r>
            <a:r>
              <a:rPr lang="da-DK" dirty="0"/>
              <a:t> felt </a:t>
            </a:r>
            <a:r>
              <a:rPr lang="da-DK" dirty="0" err="1"/>
              <a:t>stressed</a:t>
            </a:r>
            <a:r>
              <a:rPr lang="da-DK" dirty="0"/>
              <a:t> in the last 2 </a:t>
            </a:r>
            <a:r>
              <a:rPr lang="da-DK" dirty="0" err="1"/>
              <a:t>weeks</a:t>
            </a:r>
            <a:r>
              <a:rPr lang="da-DK" dirty="0"/>
              <a:t>”</a:t>
            </a:r>
          </a:p>
          <a:p>
            <a:pPr marL="0" indent="0">
              <a:buNone/>
            </a:pPr>
            <a:r>
              <a:rPr lang="da-DK" dirty="0" err="1"/>
              <a:t>Answer</a:t>
            </a:r>
            <a:r>
              <a:rPr lang="da-DK" dirty="0"/>
              <a:t> </a:t>
            </a:r>
            <a:r>
              <a:rPr lang="da-DK" dirty="0" err="1" smtClean="0"/>
              <a:t>categories</a:t>
            </a:r>
            <a:r>
              <a:rPr lang="da-DK" dirty="0" smtClean="0"/>
              <a:t>: </a:t>
            </a:r>
            <a:r>
              <a:rPr lang="da-DK" dirty="0"/>
              <a:t>never, </a:t>
            </a:r>
            <a:r>
              <a:rPr lang="da-DK" dirty="0" err="1"/>
              <a:t>seldom</a:t>
            </a:r>
            <a:r>
              <a:rPr lang="da-DK" dirty="0"/>
              <a:t>, </a:t>
            </a:r>
            <a:r>
              <a:rPr lang="da-DK" dirty="0" err="1"/>
              <a:t>sometimes</a:t>
            </a:r>
            <a:r>
              <a:rPr lang="da-DK" dirty="0"/>
              <a:t>, </a:t>
            </a:r>
            <a:r>
              <a:rPr lang="da-DK" dirty="0" err="1"/>
              <a:t>often</a:t>
            </a:r>
            <a:r>
              <a:rPr lang="da-DK" dirty="0"/>
              <a:t> or </a:t>
            </a:r>
            <a:r>
              <a:rPr lang="da-DK" dirty="0" err="1"/>
              <a:t>always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b="1" dirty="0" smtClean="0"/>
              <a:t>25 % </a:t>
            </a:r>
            <a:r>
              <a:rPr lang="da-DK" b="1" dirty="0" err="1" smtClean="0"/>
              <a:t>answered</a:t>
            </a:r>
            <a:r>
              <a:rPr lang="da-DK" b="1" dirty="0" smtClean="0"/>
              <a:t> never. 14.5 </a:t>
            </a:r>
            <a:r>
              <a:rPr lang="da-DK" b="1" dirty="0"/>
              <a:t>% of the </a:t>
            </a:r>
            <a:r>
              <a:rPr lang="da-DK" b="1" dirty="0" err="1"/>
              <a:t>cohort</a:t>
            </a:r>
            <a:r>
              <a:rPr lang="da-DK" b="1" dirty="0"/>
              <a:t> </a:t>
            </a:r>
            <a:r>
              <a:rPr lang="da-DK" b="1" dirty="0" err="1"/>
              <a:t>answered</a:t>
            </a:r>
            <a:r>
              <a:rPr lang="da-DK" b="1" dirty="0"/>
              <a:t> </a:t>
            </a:r>
            <a:r>
              <a:rPr lang="da-DK" b="1" dirty="0" err="1"/>
              <a:t>often</a:t>
            </a:r>
            <a:r>
              <a:rPr lang="da-DK" b="1" dirty="0"/>
              <a:t> </a:t>
            </a:r>
            <a:r>
              <a:rPr lang="da-DK" b="1" dirty="0" smtClean="0"/>
              <a:t>or </a:t>
            </a:r>
            <a:r>
              <a:rPr lang="da-DK" b="1" dirty="0" err="1" smtClean="0"/>
              <a:t>always</a:t>
            </a:r>
            <a:endParaRPr lang="da-DK" b="1" dirty="0" smtClean="0"/>
          </a:p>
          <a:p>
            <a:pPr marL="0" indent="0">
              <a:buNone/>
            </a:pPr>
            <a:r>
              <a:rPr lang="da-DK" dirty="0" smtClean="0"/>
              <a:t>The 75 % with </a:t>
            </a:r>
            <a:r>
              <a:rPr lang="da-DK" dirty="0" err="1" smtClean="0"/>
              <a:t>yes</a:t>
            </a:r>
            <a:r>
              <a:rPr lang="da-DK" dirty="0" smtClean="0"/>
              <a:t> to stress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asked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have </a:t>
            </a:r>
            <a:r>
              <a:rPr lang="da-DK" dirty="0" err="1"/>
              <a:t>caused</a:t>
            </a:r>
            <a:r>
              <a:rPr lang="da-DK" dirty="0"/>
              <a:t> the stress, </a:t>
            </a:r>
            <a:r>
              <a:rPr lang="da-DK" dirty="0" err="1"/>
              <a:t>work</a:t>
            </a:r>
            <a:r>
              <a:rPr lang="da-DK" dirty="0"/>
              <a:t>, private </a:t>
            </a:r>
            <a:r>
              <a:rPr lang="da-DK" dirty="0" err="1"/>
              <a:t>life</a:t>
            </a:r>
            <a:r>
              <a:rPr lang="da-DK" dirty="0"/>
              <a:t> or </a:t>
            </a:r>
            <a:r>
              <a:rPr lang="da-DK" dirty="0" err="1" smtClean="0"/>
              <a:t>both</a:t>
            </a:r>
            <a:r>
              <a:rPr lang="da-DK" dirty="0" smtClean="0"/>
              <a:t>. The </a:t>
            </a:r>
            <a:r>
              <a:rPr lang="da-DK" dirty="0" err="1"/>
              <a:t>answer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b="1" dirty="0"/>
              <a:t>67 %</a:t>
            </a:r>
            <a:r>
              <a:rPr lang="da-DK" dirty="0"/>
              <a:t> </a:t>
            </a:r>
            <a:r>
              <a:rPr lang="da-DK" dirty="0" err="1"/>
              <a:t>said</a:t>
            </a:r>
            <a:r>
              <a:rPr lang="da-DK" dirty="0"/>
              <a:t> </a:t>
            </a:r>
            <a:r>
              <a:rPr lang="da-DK" b="1" dirty="0" err="1" smtClean="0"/>
              <a:t>work</a:t>
            </a:r>
            <a:r>
              <a:rPr lang="da-DK" dirty="0" smtClean="0"/>
              <a:t> </a:t>
            </a:r>
            <a:r>
              <a:rPr lang="da-DK" dirty="0"/>
              <a:t>is the </a:t>
            </a:r>
            <a:r>
              <a:rPr lang="da-DK" dirty="0" err="1"/>
              <a:t>main</a:t>
            </a:r>
            <a:r>
              <a:rPr lang="da-DK" dirty="0"/>
              <a:t> source for </a:t>
            </a:r>
            <a:r>
              <a:rPr lang="da-DK" dirty="0" smtClean="0"/>
              <a:t>stress. </a:t>
            </a:r>
          </a:p>
          <a:p>
            <a:pPr marL="0" indent="0">
              <a:buNone/>
            </a:pPr>
            <a:r>
              <a:rPr lang="da-DK" dirty="0" err="1" smtClean="0"/>
              <a:t>Amongst</a:t>
            </a:r>
            <a:r>
              <a:rPr lang="da-DK" dirty="0" smtClean="0"/>
              <a:t> the 14.5 % </a:t>
            </a:r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b="1" dirty="0" smtClean="0"/>
              <a:t>10 %</a:t>
            </a:r>
            <a:r>
              <a:rPr lang="da-DK" dirty="0" smtClean="0"/>
              <a:t> </a:t>
            </a:r>
            <a:r>
              <a:rPr lang="da-DK" dirty="0" err="1" smtClean="0"/>
              <a:t>answered</a:t>
            </a:r>
            <a:r>
              <a:rPr lang="da-DK" dirty="0" smtClean="0"/>
              <a:t> </a:t>
            </a:r>
            <a:r>
              <a:rPr lang="da-DK" b="1" dirty="0" smtClean="0"/>
              <a:t>private </a:t>
            </a:r>
            <a:r>
              <a:rPr lang="da-DK" b="1" dirty="0" err="1" smtClean="0"/>
              <a:t>life</a:t>
            </a:r>
            <a:r>
              <a:rPr lang="da-DK" b="1" dirty="0" smtClean="0"/>
              <a:t> (43 %  </a:t>
            </a:r>
            <a:r>
              <a:rPr lang="da-DK" b="1" dirty="0" err="1" smtClean="0"/>
              <a:t>work</a:t>
            </a:r>
            <a:r>
              <a:rPr lang="da-DK" b="1" dirty="0" smtClean="0"/>
              <a:t> and 47 % </a:t>
            </a:r>
            <a:r>
              <a:rPr lang="da-DK" b="1" dirty="0" err="1" smtClean="0"/>
              <a:t>both</a:t>
            </a:r>
            <a:r>
              <a:rPr lang="da-DK" b="1" dirty="0" smtClean="0"/>
              <a:t>)</a:t>
            </a:r>
            <a:endParaRPr lang="da-DK" b="1" dirty="0"/>
          </a:p>
          <a:p>
            <a:pPr marL="0" indent="0">
              <a:buNone/>
            </a:pPr>
            <a:endParaRPr lang="da-DK" b="1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EBAD-F2D4-4159-BDCC-BB3ABCA8E19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7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85180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5F-8DB0-4C4F-9B43-4145B4C87CBA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8</a:t>
            </a:fld>
            <a:endParaRPr lang="da-DK" noProof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1"/>
            <a:ext cx="3777707" cy="5184576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0" y="5758517"/>
            <a:ext cx="8805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https://osha.europa.eu/en/publications/reports/psychosocial-risks-eu-prevalence-strategies-prevention/view</a:t>
            </a:r>
          </a:p>
        </p:txBody>
      </p:sp>
    </p:spTree>
    <p:extLst>
      <p:ext uri="{BB962C8B-B14F-4D97-AF65-F5344CB8AC3E}">
        <p14:creationId xmlns:p14="http://schemas.microsoft.com/office/powerpoint/2010/main" val="14460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4B3-9931-41E1-8B79-9980E14FFD75}" type="datetime1">
              <a:rPr lang="da-DK" noProof="0" smtClean="0"/>
              <a:t>18-09-2015</a:t>
            </a:fld>
            <a:endParaRPr lang="da-DK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Fort Worth  </a:t>
            </a:r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F84E-051D-4DEC-B581-ED99D5652136}" type="slidenum">
              <a:rPr lang="da-DK" noProof="0" smtClean="0"/>
              <a:t>9</a:t>
            </a:fld>
            <a:endParaRPr lang="da-DK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situation in Denmark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" y="2276873"/>
            <a:ext cx="4250797" cy="31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4519467" y="1468212"/>
            <a:ext cx="475899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Settlement </a:t>
            </a:r>
            <a:r>
              <a:rPr lang="en-US" dirty="0"/>
              <a:t>of the Danish </a:t>
            </a:r>
            <a:r>
              <a:rPr lang="en-US" dirty="0" smtClean="0"/>
              <a:t>‘Main Agreement’ </a:t>
            </a:r>
          </a:p>
          <a:p>
            <a:r>
              <a:rPr lang="en-US" dirty="0" smtClean="0"/>
              <a:t>in 1899. Establish the right to </a:t>
            </a:r>
            <a:r>
              <a:rPr lang="en-US" dirty="0"/>
              <a:t>take </a:t>
            </a:r>
            <a:r>
              <a:rPr lang="en-US" dirty="0" err="1" smtClean="0"/>
              <a:t>indu</a:t>
            </a:r>
            <a:r>
              <a:rPr lang="en-US" dirty="0" smtClean="0"/>
              <a:t>- </a:t>
            </a:r>
          </a:p>
          <a:p>
            <a:r>
              <a:rPr lang="en-US" dirty="0" err="1" smtClean="0"/>
              <a:t>strial</a:t>
            </a:r>
            <a:r>
              <a:rPr lang="en-US" dirty="0" smtClean="0"/>
              <a:t> </a:t>
            </a:r>
            <a:r>
              <a:rPr lang="en-US" dirty="0"/>
              <a:t>action for </a:t>
            </a:r>
            <a:r>
              <a:rPr lang="en-US" dirty="0" smtClean="0"/>
              <a:t>a collective agreement, </a:t>
            </a:r>
          </a:p>
          <a:p>
            <a:r>
              <a:rPr lang="da-DK" dirty="0" err="1" smtClean="0"/>
              <a:t>recognizing</a:t>
            </a:r>
            <a:r>
              <a:rPr lang="da-DK" dirty="0" smtClean="0"/>
              <a:t> </a:t>
            </a:r>
            <a:r>
              <a:rPr lang="da-DK" dirty="0" err="1"/>
              <a:t>leadership</a:t>
            </a:r>
            <a:r>
              <a:rPr lang="da-DK" dirty="0"/>
              <a:t> right</a:t>
            </a:r>
            <a:r>
              <a:rPr lang="en-US" dirty="0" smtClean="0"/>
              <a:t> and </a:t>
            </a:r>
          </a:p>
          <a:p>
            <a:r>
              <a:rPr lang="en-US" dirty="0" smtClean="0"/>
              <a:t>the duty not to strike, when you have one</a:t>
            </a:r>
          </a:p>
          <a:p>
            <a:endParaRPr lang="en-US" dirty="0"/>
          </a:p>
          <a:p>
            <a:r>
              <a:rPr lang="en-US" dirty="0" smtClean="0"/>
              <a:t>The social partners manage Labor market </a:t>
            </a:r>
          </a:p>
          <a:p>
            <a:r>
              <a:rPr lang="en-US" dirty="0" smtClean="0"/>
              <a:t>Problems and have a labor market court </a:t>
            </a:r>
          </a:p>
          <a:p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 smtClean="0"/>
              <a:t>Labor market legislation is always made in </a:t>
            </a:r>
          </a:p>
          <a:p>
            <a:r>
              <a:rPr lang="en-US" dirty="0" smtClean="0"/>
              <a:t>cooperation between the National </a:t>
            </a:r>
          </a:p>
          <a:p>
            <a:r>
              <a:rPr lang="en-US" dirty="0"/>
              <a:t>P</a:t>
            </a:r>
            <a:r>
              <a:rPr lang="en-US" dirty="0" smtClean="0"/>
              <a:t>arliament and the social Partners</a:t>
            </a:r>
          </a:p>
          <a:p>
            <a:endParaRPr lang="en-US" dirty="0"/>
          </a:p>
          <a:p>
            <a:r>
              <a:rPr lang="en-US" dirty="0" smtClean="0"/>
              <a:t>Social partners are members  in </a:t>
            </a:r>
            <a:r>
              <a:rPr lang="en-US" dirty="0"/>
              <a:t>of a lot of </a:t>
            </a:r>
            <a:endParaRPr lang="en-US" dirty="0" smtClean="0"/>
          </a:p>
          <a:p>
            <a:r>
              <a:rPr lang="en-US" dirty="0" smtClean="0"/>
              <a:t>boards</a:t>
            </a:r>
            <a:r>
              <a:rPr lang="en-US" dirty="0"/>
              <a:t>, </a:t>
            </a:r>
            <a:r>
              <a:rPr lang="en-US" dirty="0" smtClean="0"/>
              <a:t>councils</a:t>
            </a:r>
            <a:r>
              <a:rPr lang="en-US" dirty="0"/>
              <a:t>, committees and </a:t>
            </a:r>
            <a:r>
              <a:rPr lang="en-US" dirty="0" smtClean="0"/>
              <a:t>funds </a:t>
            </a:r>
            <a:r>
              <a:rPr lang="en-US" dirty="0"/>
              <a:t>as </a:t>
            </a:r>
            <a:endParaRPr lang="en-US" dirty="0" smtClean="0"/>
          </a:p>
          <a:p>
            <a:r>
              <a:rPr lang="en-US" dirty="0" smtClean="0"/>
              <a:t>well as managing </a:t>
            </a:r>
            <a:r>
              <a:rPr lang="en-US" dirty="0"/>
              <a:t>a lot of money in </a:t>
            </a:r>
            <a:r>
              <a:rPr lang="en-US" dirty="0" smtClean="0"/>
              <a:t>different </a:t>
            </a:r>
          </a:p>
          <a:p>
            <a:r>
              <a:rPr lang="en-US" dirty="0" smtClean="0"/>
              <a:t>pension </a:t>
            </a:r>
            <a:r>
              <a:rPr lang="en-US" dirty="0"/>
              <a:t>funds</a:t>
            </a:r>
            <a:r>
              <a:rPr lang="en-US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41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rugerdefineret 1">
      <a:dk1>
        <a:sysClr val="windowText" lastClr="000000"/>
      </a:dk1>
      <a:lt1>
        <a:sysClr val="window" lastClr="FFFFFF"/>
      </a:lt1>
      <a:dk2>
        <a:srgbClr val="08296C"/>
      </a:dk2>
      <a:lt2>
        <a:srgbClr val="FFFFFF"/>
      </a:lt2>
      <a:accent1>
        <a:srgbClr val="4A9678"/>
      </a:accent1>
      <a:accent2>
        <a:srgbClr val="827D3B"/>
      </a:accent2>
      <a:accent3>
        <a:srgbClr val="266975"/>
      </a:accent3>
      <a:accent4>
        <a:srgbClr val="C27029"/>
      </a:accent4>
      <a:accent5>
        <a:srgbClr val="C4B829"/>
      </a:accent5>
      <a:accent6>
        <a:srgbClr val="00BFD7"/>
      </a:accent6>
      <a:hlink>
        <a:srgbClr val="0000FF"/>
      </a:hlink>
      <a:folHlink>
        <a:srgbClr val="800080"/>
      </a:folHlink>
    </a:clrScheme>
    <a:fontScheme name="FTF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Lys graa">
      <a:srgbClr val="CCC2BB"/>
    </a:custClr>
    <a:custClr name="Moerk graa">
      <a:srgbClr val="5E696F"/>
    </a:custClr>
    <a:custClr name="Moerk blaa">
      <a:srgbClr val="08296C"/>
    </a:custClr>
    <a:custClr name="Roed">
      <a:srgbClr val="DE4054"/>
    </a:custClr>
  </a:custClr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585</TotalTime>
  <Words>1550</Words>
  <Application>Microsoft Office PowerPoint</Application>
  <PresentationFormat>Skærmshow (4:3)</PresentationFormat>
  <Paragraphs>264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Default Theme</vt:lpstr>
      <vt:lpstr>PowerPoint-præsentation</vt:lpstr>
      <vt:lpstr>Adressing work related psychosocial risks: A tripartite approach </vt:lpstr>
      <vt:lpstr>Psychosocial risk </vt:lpstr>
      <vt:lpstr>Psychosocial risks is an integrated part of European legislation</vt:lpstr>
      <vt:lpstr>PowerPoint-præsentation</vt:lpstr>
      <vt:lpstr>Psychosocial risk –  a few facts</vt:lpstr>
      <vt:lpstr>Is stress really work-related ?</vt:lpstr>
      <vt:lpstr>PowerPoint-præsentation</vt:lpstr>
      <vt:lpstr>The situation in Denmark</vt:lpstr>
      <vt:lpstr>PowerPoint-præsentation</vt:lpstr>
      <vt:lpstr>The 1995 tripartite agreement on the management of psychosocial risks </vt:lpstr>
      <vt:lpstr>National working environment strategies</vt:lpstr>
      <vt:lpstr>The tripartite initiatives  on psychosocials risks</vt:lpstr>
      <vt:lpstr>PowerPoint-præsentation</vt:lpstr>
      <vt:lpstr>Results from PSYRES</vt:lpstr>
      <vt:lpstr>PowerPoint-præsentation</vt:lpstr>
      <vt:lpstr>A good psychological working environment - When there are changes in the workplace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Thank You for listening</vt:lpstr>
    </vt:vector>
  </TitlesOfParts>
  <Company>FTF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JAKA</dc:creator>
  <cp:lastModifiedBy>JAKA</cp:lastModifiedBy>
  <cp:revision>43</cp:revision>
  <cp:lastPrinted>2015-09-14T13:50:07Z</cp:lastPrinted>
  <dcterms:created xsi:type="dcterms:W3CDTF">2015-09-13T10:27:17Z</dcterms:created>
  <dcterms:modified xsi:type="dcterms:W3CDTF">2015-09-17T23:33:28Z</dcterms:modified>
</cp:coreProperties>
</file>