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705" r:id="rId2"/>
    <p:sldId id="1305" r:id="rId3"/>
    <p:sldId id="1082" r:id="rId4"/>
    <p:sldId id="1364" r:id="rId5"/>
    <p:sldId id="1366" r:id="rId6"/>
    <p:sldId id="1367" r:id="rId7"/>
    <p:sldId id="1368" r:id="rId8"/>
    <p:sldId id="1263" r:id="rId9"/>
    <p:sldId id="1147" r:id="rId10"/>
    <p:sldId id="1264" r:id="rId11"/>
    <p:sldId id="1274" r:id="rId12"/>
    <p:sldId id="1114" r:id="rId13"/>
    <p:sldId id="1267" r:id="rId14"/>
    <p:sldId id="1331" r:id="rId15"/>
    <p:sldId id="1277" r:id="rId16"/>
    <p:sldId id="1017" r:id="rId17"/>
    <p:sldId id="1152" r:id="rId18"/>
    <p:sldId id="1151" r:id="rId19"/>
    <p:sldId id="1335" r:id="rId20"/>
    <p:sldId id="1332" r:id="rId21"/>
    <p:sldId id="1334" r:id="rId22"/>
    <p:sldId id="1345" r:id="rId23"/>
    <p:sldId id="1344" r:id="rId24"/>
    <p:sldId id="1350" r:id="rId25"/>
    <p:sldId id="1351" r:id="rId26"/>
    <p:sldId id="1352" r:id="rId27"/>
    <p:sldId id="1353" r:id="rId28"/>
    <p:sldId id="1354" r:id="rId29"/>
    <p:sldId id="1355" r:id="rId30"/>
    <p:sldId id="1356" r:id="rId31"/>
    <p:sldId id="1357" r:id="rId32"/>
    <p:sldId id="1361" r:id="rId33"/>
    <p:sldId id="1323" r:id="rId34"/>
    <p:sldId id="1163" r:id="rId35"/>
    <p:sldId id="1164" r:id="rId36"/>
    <p:sldId id="1185" r:id="rId37"/>
    <p:sldId id="1307" r:id="rId38"/>
    <p:sldId id="1165" r:id="rId39"/>
    <p:sldId id="1004" r:id="rId40"/>
    <p:sldId id="1322" r:id="rId41"/>
    <p:sldId id="716" r:id="rId42"/>
  </p:sldIdLst>
  <p:sldSz cx="9144000" cy="6858000" type="screen4x3"/>
  <p:notesSz cx="6858000" cy="9296400"/>
  <p:defaultTextStyle>
    <a:defPPr>
      <a:defRPr lang="en-US"/>
    </a:defPPr>
    <a:lvl1pPr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ce Lippy"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9819"/>
    <a:srgbClr val="D7B12B"/>
    <a:srgbClr val="5476A1"/>
    <a:srgbClr val="FF8000"/>
    <a:srgbClr val="006600"/>
    <a:srgbClr val="8E3900"/>
    <a:srgbClr val="5A0000"/>
    <a:srgbClr val="FFCCCC"/>
    <a:srgbClr val="74584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7" autoAdjust="0"/>
    <p:restoredTop sz="80657" autoAdjust="0"/>
  </p:normalViewPr>
  <p:slideViewPr>
    <p:cSldViewPr>
      <p:cViewPr>
        <p:scale>
          <a:sx n="69" d="100"/>
          <a:sy n="69" d="100"/>
        </p:scale>
        <p:origin x="-834" y="-72"/>
      </p:cViewPr>
      <p:guideLst>
        <p:guide orient="horz" pos="43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2" d="100"/>
        <a:sy n="62" d="100"/>
      </p:scale>
      <p:origin x="0" y="680"/>
    </p:cViewPr>
  </p:sorterViewPr>
  <p:notesViewPr>
    <p:cSldViewPr>
      <p:cViewPr>
        <p:scale>
          <a:sx n="100" d="100"/>
          <a:sy n="100" d="100"/>
        </p:scale>
        <p:origin x="-1542" y="54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rucelippy:Downloads:nano%20inventory%20results%20090914.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brucelippy:Downloads:nano%20countries%20worksheet%2010241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'[nano%20inventory%20results%20090914.xlsx]PIE CHART'!$B$1</c:f>
              <c:strCache>
                <c:ptCount val="1"/>
                <c:pt idx="0">
                  <c:v>Number of Products</c:v>
                </c:pt>
              </c:strCache>
            </c:strRef>
          </c:tx>
          <c:explosion val="25"/>
          <c:dPt>
            <c:idx val="0"/>
            <c:bubble3D val="0"/>
            <c:spPr>
              <a:solidFill>
                <a:schemeClr val="accent1">
                  <a:lumMod val="75000"/>
                </a:schemeClr>
              </a:solidFill>
            </c:spPr>
          </c:dPt>
          <c:dPt>
            <c:idx val="14"/>
            <c:bubble3D val="0"/>
            <c:spPr>
              <a:solidFill>
                <a:schemeClr val="accent1"/>
              </a:solidFill>
            </c:spPr>
          </c:dPt>
          <c:dLbls>
            <c:dLbl>
              <c:idx val="0"/>
              <c:layout>
                <c:manualLayout>
                  <c:x val="-0.16943845004000199"/>
                  <c:y val="-5.2069927706661703E-2"/>
                </c:manualLayout>
              </c:layout>
              <c:spPr/>
              <c:txPr>
                <a:bodyPr/>
                <a:lstStyle/>
                <a:p>
                  <a:pPr>
                    <a:defRPr sz="2400" b="1"/>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8.7138405827613796E-3"/>
                  <c:y val="-4.9360563976331498E-2"/>
                </c:manualLayout>
              </c:layout>
              <c:spPr/>
              <c:txPr>
                <a:bodyPr/>
                <a:lstStyle/>
                <a:p>
                  <a:pPr>
                    <a:defRPr sz="1600" b="1"/>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2"/>
              <c:layout/>
              <c:tx>
                <c:rich>
                  <a:bodyPr/>
                  <a:lstStyle/>
                  <a:p>
                    <a:pPr>
                      <a:defRPr sz="1600" b="1"/>
                    </a:pPr>
                    <a:r>
                      <a:rPr lang="en-US"/>
                      <a:t>Coatings - glass/</a:t>
                    </a:r>
                    <a:r>
                      <a:rPr lang="en-US" smtClean="0"/>
                      <a:t>ceramic</a:t>
                    </a:r>
                    <a:r>
                      <a:rPr lang="en-US" baseline="0" smtClean="0"/>
                      <a:t> </a:t>
                    </a:r>
                    <a:r>
                      <a:rPr lang="en-US" smtClean="0"/>
                      <a:t>6</a:t>
                    </a:r>
                    <a:r>
                      <a:rPr lang="en-US"/>
                      <a:t>%</a:t>
                    </a:r>
                  </a:p>
                </c:rich>
              </c:tx>
              <c:spPr/>
              <c:showLegendKey val="0"/>
              <c:showVal val="0"/>
              <c:showCatName val="1"/>
              <c:showSerName val="0"/>
              <c:showPercent val="1"/>
              <c:showBubbleSize val="0"/>
              <c:extLst>
                <c:ext xmlns:c15="http://schemas.microsoft.com/office/drawing/2012/chart" uri="{CE6537A1-D6FC-4f65-9D91-7224C49458BB}">
                  <c15:layout/>
                </c:ext>
              </c:extLst>
            </c:dLbl>
            <c:dLbl>
              <c:idx val="4"/>
              <c:spPr/>
              <c:txPr>
                <a:bodyPr/>
                <a:lstStyle/>
                <a:p>
                  <a:pPr>
                    <a:defRPr sz="1800" b="1"/>
                  </a:pPr>
                  <a:endParaRPr lang="en-US"/>
                </a:p>
              </c:txPr>
              <c:showLegendKey val="0"/>
              <c:showVal val="0"/>
              <c:showCatName val="1"/>
              <c:showSerName val="0"/>
              <c:showPercent val="1"/>
              <c:showBubbleSize val="0"/>
            </c:dLbl>
            <c:spPr>
              <a:noFill/>
              <a:ln>
                <a:noFill/>
              </a:ln>
              <a:effectLst/>
            </c:spPr>
            <c:txPr>
              <a:bodyPr/>
              <a:lstStyle/>
              <a:p>
                <a:pPr>
                  <a:defRPr sz="1200" b="1"/>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'[nano%20inventory%20results%20090914.xlsx]PIE CHART'!$A$2:$A$16</c:f>
              <c:strCache>
                <c:ptCount val="15"/>
                <c:pt idx="0">
                  <c:v>Coatings</c:v>
                </c:pt>
                <c:pt idx="1">
                  <c:v>Insulation</c:v>
                </c:pt>
                <c:pt idx="2">
                  <c:v>Coatings - glass/ceramic</c:v>
                </c:pt>
                <c:pt idx="3">
                  <c:v>Additives for coatings</c:v>
                </c:pt>
                <c:pt idx="4">
                  <c:v>Cement-based</c:v>
                </c:pt>
                <c:pt idx="5">
                  <c:v>Thermal spray coating materials</c:v>
                </c:pt>
                <c:pt idx="6">
                  <c:v>Patching compounds</c:v>
                </c:pt>
                <c:pt idx="7">
                  <c:v>Roofing</c:v>
                </c:pt>
                <c:pt idx="8">
                  <c:v>Surface preparation</c:v>
                </c:pt>
                <c:pt idx="9">
                  <c:v>Glass and solar panels</c:v>
                </c:pt>
                <c:pt idx="10">
                  <c:v>Weld overlays</c:v>
                </c:pt>
                <c:pt idx="11">
                  <c:v>Additives for concrete/cement</c:v>
                </c:pt>
                <c:pt idx="12">
                  <c:v>Adhesives</c:v>
                </c:pt>
                <c:pt idx="13">
                  <c:v>Lubricants</c:v>
                </c:pt>
                <c:pt idx="14">
                  <c:v>Other</c:v>
                </c:pt>
              </c:strCache>
            </c:strRef>
          </c:cat>
          <c:val>
            <c:numRef>
              <c:f>'[nano%20inventory%20results%20090914.xlsx]PIE CHART'!$B$2:$B$16</c:f>
              <c:numCache>
                <c:formatCode>General</c:formatCode>
                <c:ptCount val="15"/>
                <c:pt idx="0">
                  <c:v>240</c:v>
                </c:pt>
                <c:pt idx="1">
                  <c:v>26</c:v>
                </c:pt>
                <c:pt idx="2">
                  <c:v>25</c:v>
                </c:pt>
                <c:pt idx="3">
                  <c:v>24</c:v>
                </c:pt>
                <c:pt idx="4">
                  <c:v>22</c:v>
                </c:pt>
                <c:pt idx="5">
                  <c:v>12</c:v>
                </c:pt>
                <c:pt idx="6">
                  <c:v>10</c:v>
                </c:pt>
                <c:pt idx="7">
                  <c:v>10</c:v>
                </c:pt>
                <c:pt idx="8">
                  <c:v>9</c:v>
                </c:pt>
                <c:pt idx="9">
                  <c:v>7</c:v>
                </c:pt>
                <c:pt idx="10">
                  <c:v>7</c:v>
                </c:pt>
                <c:pt idx="11">
                  <c:v>6</c:v>
                </c:pt>
                <c:pt idx="12">
                  <c:v>6</c:v>
                </c:pt>
                <c:pt idx="13">
                  <c:v>5</c:v>
                </c:pt>
                <c:pt idx="14">
                  <c:v>28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925084491018197"/>
          <c:y val="0.12764277586463799"/>
          <c:w val="0.38993294390213101"/>
          <c:h val="0.87235722413536199"/>
        </c:manualLayout>
      </c:layout>
      <c:pieChart>
        <c:varyColors val="1"/>
        <c:ser>
          <c:idx val="0"/>
          <c:order val="0"/>
          <c:explosion val="53"/>
          <c:dPt>
            <c:idx val="0"/>
            <c:bubble3D val="0"/>
            <c:spPr>
              <a:solidFill>
                <a:srgbClr val="FF8000"/>
              </a:solidFill>
            </c:spPr>
          </c:dPt>
          <c:dPt>
            <c:idx val="1"/>
            <c:bubble3D val="0"/>
            <c:explosion val="0"/>
          </c:dPt>
          <c:dLbls>
            <c:dLbl>
              <c:idx val="0"/>
              <c:layout>
                <c:manualLayout>
                  <c:x val="-2.8947353489137398E-4"/>
                  <c:y val="-0.3633381362993520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8204783178090103E-2"/>
                  <c:y val="0.182385142936102"/>
                </c:manualLayout>
              </c:layout>
              <c:tx>
                <c:rich>
                  <a:bodyPr/>
                  <a:lstStyle/>
                  <a:p>
                    <a:pPr>
                      <a:defRPr sz="2400"/>
                    </a:pPr>
                    <a:r>
                      <a:rPr lang="en-US" sz="2400" b="1"/>
                      <a:t>Do not appear active in USA
25%</a:t>
                    </a:r>
                    <a:endParaRPr lang="en-US" sz="240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'[nano%20countries%20worksheet%20102414.xlsx]nano countries worksheet 102414'!$C$19:$C$20</c:f>
              <c:strCache>
                <c:ptCount val="1"/>
                <c:pt idx="0">
                  <c:v>USA address or exports</c:v>
                </c:pt>
              </c:strCache>
            </c:strRef>
          </c:cat>
          <c:val>
            <c:numRef>
              <c:f>'[nano%20countries%20worksheet%20102414.xlsx]nano countries worksheet 102414'!$D$19:$D$20</c:f>
              <c:numCache>
                <c:formatCode>General</c:formatCode>
                <c:ptCount val="2"/>
                <c:pt idx="0">
                  <c:v>76</c:v>
                </c:pt>
                <c:pt idx="1">
                  <c:v>26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2400" b="1"/>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CFE97-779F-6A41-8ED2-1BDB099A5133}" type="doc">
      <dgm:prSet loTypeId="urn:microsoft.com/office/officeart/2005/8/layout/chevron1" loCatId="" qsTypeId="urn:microsoft.com/office/officeart/2005/8/quickstyle/simple4" qsCatId="simple" csTypeId="urn:microsoft.com/office/officeart/2005/8/colors/accent1_2" csCatId="accent1" phldr="1"/>
      <dgm:spPr/>
    </dgm:pt>
    <dgm:pt modelId="{8D09D677-6F1E-6F4A-BA27-6FD5E2E02265}">
      <dgm:prSet phldrT="[Text]"/>
      <dgm:spPr>
        <a:solidFill>
          <a:srgbClr val="FF0000"/>
        </a:solidFill>
      </dgm:spPr>
      <dgm:t>
        <a:bodyPr/>
        <a:lstStyle/>
        <a:p>
          <a:r>
            <a:rPr lang="en-US" dirty="0" smtClean="0"/>
            <a:t>1</a:t>
          </a:r>
          <a:endParaRPr lang="en-US" dirty="0"/>
        </a:p>
      </dgm:t>
    </dgm:pt>
    <dgm:pt modelId="{0F4531C1-4CF9-0A43-8A90-10837FD3A809}" type="parTrans" cxnId="{5703080F-097E-E247-A73C-DDF9689670DD}">
      <dgm:prSet/>
      <dgm:spPr/>
      <dgm:t>
        <a:bodyPr/>
        <a:lstStyle/>
        <a:p>
          <a:endParaRPr lang="en-US"/>
        </a:p>
      </dgm:t>
    </dgm:pt>
    <dgm:pt modelId="{8C060338-14AA-D34B-9D85-3AE10EECA1C5}" type="sibTrans" cxnId="{5703080F-097E-E247-A73C-DDF9689670DD}">
      <dgm:prSet/>
      <dgm:spPr/>
      <dgm:t>
        <a:bodyPr/>
        <a:lstStyle/>
        <a:p>
          <a:endParaRPr lang="en-US"/>
        </a:p>
      </dgm:t>
    </dgm:pt>
    <dgm:pt modelId="{EF65FE46-836A-4466-9FC9-6205E851318B}">
      <dgm:prSet phldrT="[Text]"/>
      <dgm:spPr/>
      <dgm:t>
        <a:bodyPr/>
        <a:lstStyle/>
        <a:p>
          <a:endParaRPr lang="en-US" dirty="0"/>
        </a:p>
      </dgm:t>
    </dgm:pt>
    <dgm:pt modelId="{8D26CEDF-DB1E-4BEA-B77F-4C0FF2E49004}" type="parTrans" cxnId="{E51AADDA-B77A-4CB8-89DD-491D7AEB77A1}">
      <dgm:prSet/>
      <dgm:spPr/>
      <dgm:t>
        <a:bodyPr/>
        <a:lstStyle/>
        <a:p>
          <a:endParaRPr lang="en-US"/>
        </a:p>
      </dgm:t>
    </dgm:pt>
    <dgm:pt modelId="{B4FD8827-CA98-4420-926A-F491BC59357E}" type="sibTrans" cxnId="{E51AADDA-B77A-4CB8-89DD-491D7AEB77A1}">
      <dgm:prSet/>
      <dgm:spPr/>
      <dgm:t>
        <a:bodyPr/>
        <a:lstStyle/>
        <a:p>
          <a:endParaRPr lang="en-US"/>
        </a:p>
      </dgm:t>
    </dgm:pt>
    <dgm:pt modelId="{FD9434A8-6BB8-E641-A83F-D591B393194E}">
      <dgm:prSet phldrT="[Text]"/>
      <dgm:spPr/>
      <dgm:t>
        <a:bodyPr/>
        <a:lstStyle/>
        <a:p>
          <a:endParaRPr lang="en-US" dirty="0"/>
        </a:p>
      </dgm:t>
    </dgm:pt>
    <dgm:pt modelId="{F9A21E86-27A1-894F-8515-BB36D4F09C9A}" type="parTrans" cxnId="{18A40677-DAF2-4B48-91B4-8466120E5BBF}">
      <dgm:prSet/>
      <dgm:spPr/>
      <dgm:t>
        <a:bodyPr/>
        <a:lstStyle/>
        <a:p>
          <a:endParaRPr lang="en-US"/>
        </a:p>
      </dgm:t>
    </dgm:pt>
    <dgm:pt modelId="{1CA7D4F3-B45D-B74B-B8C3-2561BC9C7A75}" type="sibTrans" cxnId="{18A40677-DAF2-4B48-91B4-8466120E5BBF}">
      <dgm:prSet/>
      <dgm:spPr/>
      <dgm:t>
        <a:bodyPr/>
        <a:lstStyle/>
        <a:p>
          <a:endParaRPr lang="en-US"/>
        </a:p>
      </dgm:t>
    </dgm:pt>
    <dgm:pt modelId="{D4B2B11B-9AB9-3943-8623-F7164377ECDF}" type="pres">
      <dgm:prSet presAssocID="{F2DCFE97-779F-6A41-8ED2-1BDB099A5133}" presName="Name0" presStyleCnt="0">
        <dgm:presLayoutVars>
          <dgm:dir/>
          <dgm:animLvl val="lvl"/>
          <dgm:resizeHandles val="exact"/>
        </dgm:presLayoutVars>
      </dgm:prSet>
      <dgm:spPr/>
    </dgm:pt>
    <dgm:pt modelId="{EE3D5146-2432-9849-BE18-F29AC372DC29}" type="pres">
      <dgm:prSet presAssocID="{8D09D677-6F1E-6F4A-BA27-6FD5E2E02265}" presName="parTxOnly" presStyleLbl="node1" presStyleIdx="0" presStyleCnt="3">
        <dgm:presLayoutVars>
          <dgm:chMax val="0"/>
          <dgm:chPref val="0"/>
          <dgm:bulletEnabled val="1"/>
        </dgm:presLayoutVars>
      </dgm:prSet>
      <dgm:spPr/>
      <dgm:t>
        <a:bodyPr/>
        <a:lstStyle/>
        <a:p>
          <a:endParaRPr lang="en-US"/>
        </a:p>
      </dgm:t>
    </dgm:pt>
    <dgm:pt modelId="{4FDF06F3-B835-BA48-8DD1-9793DF4E8419}" type="pres">
      <dgm:prSet presAssocID="{8C060338-14AA-D34B-9D85-3AE10EECA1C5}" presName="parTxOnlySpace" presStyleCnt="0"/>
      <dgm:spPr/>
    </dgm:pt>
    <dgm:pt modelId="{BBC041DB-2659-43FE-9443-A848798EB78B}" type="pres">
      <dgm:prSet presAssocID="{EF65FE46-836A-4466-9FC9-6205E851318B}" presName="parTxOnly" presStyleLbl="node1" presStyleIdx="1" presStyleCnt="3">
        <dgm:presLayoutVars>
          <dgm:chMax val="0"/>
          <dgm:chPref val="0"/>
          <dgm:bulletEnabled val="1"/>
        </dgm:presLayoutVars>
      </dgm:prSet>
      <dgm:spPr/>
      <dgm:t>
        <a:bodyPr/>
        <a:lstStyle/>
        <a:p>
          <a:endParaRPr lang="en-US"/>
        </a:p>
      </dgm:t>
    </dgm:pt>
    <dgm:pt modelId="{A37AC78B-131A-4F18-88BE-B5EA3E5E82E8}" type="pres">
      <dgm:prSet presAssocID="{B4FD8827-CA98-4420-926A-F491BC59357E}" presName="parTxOnlySpace" presStyleCnt="0"/>
      <dgm:spPr/>
    </dgm:pt>
    <dgm:pt modelId="{819D42B2-0BC1-8642-894A-52A4D487157E}" type="pres">
      <dgm:prSet presAssocID="{FD9434A8-6BB8-E641-A83F-D591B393194E}" presName="parTxOnly" presStyleLbl="node1" presStyleIdx="2" presStyleCnt="3">
        <dgm:presLayoutVars>
          <dgm:chMax val="0"/>
          <dgm:chPref val="0"/>
          <dgm:bulletEnabled val="1"/>
        </dgm:presLayoutVars>
      </dgm:prSet>
      <dgm:spPr/>
      <dgm:t>
        <a:bodyPr/>
        <a:lstStyle/>
        <a:p>
          <a:endParaRPr lang="en-US"/>
        </a:p>
      </dgm:t>
    </dgm:pt>
  </dgm:ptLst>
  <dgm:cxnLst>
    <dgm:cxn modelId="{18A40677-DAF2-4B48-91B4-8466120E5BBF}" srcId="{F2DCFE97-779F-6A41-8ED2-1BDB099A5133}" destId="{FD9434A8-6BB8-E641-A83F-D591B393194E}" srcOrd="2" destOrd="0" parTransId="{F9A21E86-27A1-894F-8515-BB36D4F09C9A}" sibTransId="{1CA7D4F3-B45D-B74B-B8C3-2561BC9C7A75}"/>
    <dgm:cxn modelId="{E51AADDA-B77A-4CB8-89DD-491D7AEB77A1}" srcId="{F2DCFE97-779F-6A41-8ED2-1BDB099A5133}" destId="{EF65FE46-836A-4466-9FC9-6205E851318B}" srcOrd="1" destOrd="0" parTransId="{8D26CEDF-DB1E-4BEA-B77F-4C0FF2E49004}" sibTransId="{B4FD8827-CA98-4420-926A-F491BC59357E}"/>
    <dgm:cxn modelId="{8D6D0623-6FFE-9840-B791-A1DA8580F886}" type="presOf" srcId="{8D09D677-6F1E-6F4A-BA27-6FD5E2E02265}" destId="{EE3D5146-2432-9849-BE18-F29AC372DC29}" srcOrd="0" destOrd="0" presId="urn:microsoft.com/office/officeart/2005/8/layout/chevron1"/>
    <dgm:cxn modelId="{254153D0-744E-0B47-A063-B1F184C75B0A}" type="presOf" srcId="{FD9434A8-6BB8-E641-A83F-D591B393194E}" destId="{819D42B2-0BC1-8642-894A-52A4D487157E}" srcOrd="0" destOrd="0" presId="urn:microsoft.com/office/officeart/2005/8/layout/chevron1"/>
    <dgm:cxn modelId="{DB999251-DE34-451F-88B6-F55F10EAC33C}" type="presOf" srcId="{F2DCFE97-779F-6A41-8ED2-1BDB099A5133}" destId="{D4B2B11B-9AB9-3943-8623-F7164377ECDF}" srcOrd="0" destOrd="0" presId="urn:microsoft.com/office/officeart/2005/8/layout/chevron1"/>
    <dgm:cxn modelId="{5703080F-097E-E247-A73C-DDF9689670DD}" srcId="{F2DCFE97-779F-6A41-8ED2-1BDB099A5133}" destId="{8D09D677-6F1E-6F4A-BA27-6FD5E2E02265}" srcOrd="0" destOrd="0" parTransId="{0F4531C1-4CF9-0A43-8A90-10837FD3A809}" sibTransId="{8C060338-14AA-D34B-9D85-3AE10EECA1C5}"/>
    <dgm:cxn modelId="{BAD99145-67AB-2048-ABA2-4EF050AAED82}" type="presOf" srcId="{EF65FE46-836A-4466-9FC9-6205E851318B}" destId="{BBC041DB-2659-43FE-9443-A848798EB78B}" srcOrd="0" destOrd="0" presId="urn:microsoft.com/office/officeart/2005/8/layout/chevron1"/>
    <dgm:cxn modelId="{710C93B8-3180-4C4E-B2A0-9764711FDA74}" type="presParOf" srcId="{D4B2B11B-9AB9-3943-8623-F7164377ECDF}" destId="{EE3D5146-2432-9849-BE18-F29AC372DC29}" srcOrd="0" destOrd="0" presId="urn:microsoft.com/office/officeart/2005/8/layout/chevron1"/>
    <dgm:cxn modelId="{8B6328EA-E9DC-B64D-B5E6-FEDF59B32E20}" type="presParOf" srcId="{D4B2B11B-9AB9-3943-8623-F7164377ECDF}" destId="{4FDF06F3-B835-BA48-8DD1-9793DF4E8419}" srcOrd="1" destOrd="0" presId="urn:microsoft.com/office/officeart/2005/8/layout/chevron1"/>
    <dgm:cxn modelId="{117892EF-B464-7645-BDB8-3C3E208CDB9C}" type="presParOf" srcId="{D4B2B11B-9AB9-3943-8623-F7164377ECDF}" destId="{BBC041DB-2659-43FE-9443-A848798EB78B}" srcOrd="2" destOrd="0" presId="urn:microsoft.com/office/officeart/2005/8/layout/chevron1"/>
    <dgm:cxn modelId="{558249C3-104E-CF47-B2C0-68CA096B843F}" type="presParOf" srcId="{D4B2B11B-9AB9-3943-8623-F7164377ECDF}" destId="{A37AC78B-131A-4F18-88BE-B5EA3E5E82E8}" srcOrd="3" destOrd="0" presId="urn:microsoft.com/office/officeart/2005/8/layout/chevron1"/>
    <dgm:cxn modelId="{16982AB4-4A42-0A44-907F-211285652383}" type="presParOf" srcId="{D4B2B11B-9AB9-3943-8623-F7164377ECDF}" destId="{819D42B2-0BC1-8642-894A-52A4D487157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CFE97-779F-6A41-8ED2-1BDB099A5133}" type="doc">
      <dgm:prSet loTypeId="urn:microsoft.com/office/officeart/2005/8/layout/chevron1" loCatId="" qsTypeId="urn:microsoft.com/office/officeart/2005/8/quickstyle/simple4" qsCatId="simple" csTypeId="urn:microsoft.com/office/officeart/2005/8/colors/accent1_2" csCatId="accent1" phldr="1"/>
      <dgm:spPr/>
    </dgm:pt>
    <dgm:pt modelId="{8D09D677-6F1E-6F4A-BA27-6FD5E2E02265}">
      <dgm:prSet phldrT="[Text]" custT="1"/>
      <dgm:spPr>
        <a:solidFill>
          <a:srgbClr val="FF0000"/>
        </a:solidFill>
      </dgm:spPr>
      <dgm:t>
        <a:bodyPr/>
        <a:lstStyle/>
        <a:p>
          <a:r>
            <a:rPr lang="en-US" sz="2400" b="1" dirty="0" smtClean="0"/>
            <a:t>1</a:t>
          </a:r>
          <a:endParaRPr lang="en-US" sz="2400" b="1" dirty="0"/>
        </a:p>
      </dgm:t>
    </dgm:pt>
    <dgm:pt modelId="{0F4531C1-4CF9-0A43-8A90-10837FD3A809}" type="parTrans" cxnId="{5703080F-097E-E247-A73C-DDF9689670DD}">
      <dgm:prSet/>
      <dgm:spPr/>
      <dgm:t>
        <a:bodyPr/>
        <a:lstStyle/>
        <a:p>
          <a:endParaRPr lang="en-US"/>
        </a:p>
      </dgm:t>
    </dgm:pt>
    <dgm:pt modelId="{8C060338-14AA-D34B-9D85-3AE10EECA1C5}" type="sibTrans" cxnId="{5703080F-097E-E247-A73C-DDF9689670DD}">
      <dgm:prSet/>
      <dgm:spPr/>
      <dgm:t>
        <a:bodyPr/>
        <a:lstStyle/>
        <a:p>
          <a:endParaRPr lang="en-US"/>
        </a:p>
      </dgm:t>
    </dgm:pt>
    <dgm:pt modelId="{908455C2-7BB7-414C-8D73-39903170C41C}">
      <dgm:prSet phldrT="[Text]" custT="1"/>
      <dgm:spPr>
        <a:solidFill>
          <a:srgbClr val="FF0000"/>
        </a:solidFill>
      </dgm:spPr>
      <dgm:t>
        <a:bodyPr/>
        <a:lstStyle/>
        <a:p>
          <a:r>
            <a:rPr lang="en-US" sz="1800" b="1" dirty="0" smtClean="0"/>
            <a:t>2</a:t>
          </a:r>
          <a:endParaRPr lang="en-US" sz="1800" b="1" dirty="0"/>
        </a:p>
      </dgm:t>
    </dgm:pt>
    <dgm:pt modelId="{05E11BC1-2C90-3A4E-A67C-BFB14EE3FDAA}" type="parTrans" cxnId="{DE899491-E217-8644-9514-AC839A9F49EB}">
      <dgm:prSet/>
      <dgm:spPr/>
      <dgm:t>
        <a:bodyPr/>
        <a:lstStyle/>
        <a:p>
          <a:endParaRPr lang="en-US"/>
        </a:p>
      </dgm:t>
    </dgm:pt>
    <dgm:pt modelId="{33EC2021-7C90-384C-9411-2CA7FB856E81}" type="sibTrans" cxnId="{DE899491-E217-8644-9514-AC839A9F49EB}">
      <dgm:prSet/>
      <dgm:spPr/>
      <dgm:t>
        <a:bodyPr/>
        <a:lstStyle/>
        <a:p>
          <a:endParaRPr lang="en-US"/>
        </a:p>
      </dgm:t>
    </dgm:pt>
    <dgm:pt modelId="{978A7C5D-9CC5-0943-AD00-725BE5595DBF}">
      <dgm:prSet/>
      <dgm:spPr/>
      <dgm:t>
        <a:bodyPr/>
        <a:lstStyle/>
        <a:p>
          <a:endParaRPr lang="en-US" dirty="0"/>
        </a:p>
      </dgm:t>
    </dgm:pt>
    <dgm:pt modelId="{33E623D1-D2ED-C14E-9778-10C08C344C7C}" type="parTrans" cxnId="{EB7D383C-48C2-7A43-B478-D0400730BE12}">
      <dgm:prSet/>
      <dgm:spPr/>
      <dgm:t>
        <a:bodyPr/>
        <a:lstStyle/>
        <a:p>
          <a:endParaRPr lang="en-US"/>
        </a:p>
      </dgm:t>
    </dgm:pt>
    <dgm:pt modelId="{E09062AE-D543-1243-ADDE-1DAC8BCBC5D2}" type="sibTrans" cxnId="{EB7D383C-48C2-7A43-B478-D0400730BE12}">
      <dgm:prSet/>
      <dgm:spPr/>
      <dgm:t>
        <a:bodyPr/>
        <a:lstStyle/>
        <a:p>
          <a:endParaRPr lang="en-US"/>
        </a:p>
      </dgm:t>
    </dgm:pt>
    <dgm:pt modelId="{D4B2B11B-9AB9-3943-8623-F7164377ECDF}" type="pres">
      <dgm:prSet presAssocID="{F2DCFE97-779F-6A41-8ED2-1BDB099A5133}" presName="Name0" presStyleCnt="0">
        <dgm:presLayoutVars>
          <dgm:dir/>
          <dgm:animLvl val="lvl"/>
          <dgm:resizeHandles val="exact"/>
        </dgm:presLayoutVars>
      </dgm:prSet>
      <dgm:spPr/>
    </dgm:pt>
    <dgm:pt modelId="{EE3D5146-2432-9849-BE18-F29AC372DC29}" type="pres">
      <dgm:prSet presAssocID="{8D09D677-6F1E-6F4A-BA27-6FD5E2E02265}" presName="parTxOnly" presStyleLbl="node1" presStyleIdx="0" presStyleCnt="3">
        <dgm:presLayoutVars>
          <dgm:chMax val="0"/>
          <dgm:chPref val="0"/>
          <dgm:bulletEnabled val="1"/>
        </dgm:presLayoutVars>
      </dgm:prSet>
      <dgm:spPr/>
      <dgm:t>
        <a:bodyPr/>
        <a:lstStyle/>
        <a:p>
          <a:endParaRPr lang="en-US"/>
        </a:p>
      </dgm:t>
    </dgm:pt>
    <dgm:pt modelId="{4FDF06F3-B835-BA48-8DD1-9793DF4E8419}" type="pres">
      <dgm:prSet presAssocID="{8C060338-14AA-D34B-9D85-3AE10EECA1C5}" presName="parTxOnlySpace" presStyleCnt="0"/>
      <dgm:spPr/>
    </dgm:pt>
    <dgm:pt modelId="{6517F152-5318-0C46-BEEE-7DF3548E3D4D}" type="pres">
      <dgm:prSet presAssocID="{908455C2-7BB7-414C-8D73-39903170C41C}" presName="parTxOnly" presStyleLbl="node1" presStyleIdx="1" presStyleCnt="3">
        <dgm:presLayoutVars>
          <dgm:chMax val="0"/>
          <dgm:chPref val="0"/>
          <dgm:bulletEnabled val="1"/>
        </dgm:presLayoutVars>
      </dgm:prSet>
      <dgm:spPr/>
      <dgm:t>
        <a:bodyPr/>
        <a:lstStyle/>
        <a:p>
          <a:endParaRPr lang="en-US"/>
        </a:p>
      </dgm:t>
    </dgm:pt>
    <dgm:pt modelId="{6070F80A-D0CB-B94A-B114-5392FC886E39}" type="pres">
      <dgm:prSet presAssocID="{33EC2021-7C90-384C-9411-2CA7FB856E81}" presName="parTxOnlySpace" presStyleCnt="0"/>
      <dgm:spPr/>
    </dgm:pt>
    <dgm:pt modelId="{722CB675-C05F-464E-94EB-ADC0408022D9}" type="pres">
      <dgm:prSet presAssocID="{978A7C5D-9CC5-0943-AD00-725BE5595DBF}" presName="parTxOnly" presStyleLbl="node1" presStyleIdx="2" presStyleCnt="3">
        <dgm:presLayoutVars>
          <dgm:chMax val="0"/>
          <dgm:chPref val="0"/>
          <dgm:bulletEnabled val="1"/>
        </dgm:presLayoutVars>
      </dgm:prSet>
      <dgm:spPr/>
      <dgm:t>
        <a:bodyPr/>
        <a:lstStyle/>
        <a:p>
          <a:endParaRPr lang="en-US"/>
        </a:p>
      </dgm:t>
    </dgm:pt>
  </dgm:ptLst>
  <dgm:cxnLst>
    <dgm:cxn modelId="{581B7218-8BF4-4091-9F73-3A4207BAB051}" type="presOf" srcId="{F2DCFE97-779F-6A41-8ED2-1BDB099A5133}" destId="{D4B2B11B-9AB9-3943-8623-F7164377ECDF}" srcOrd="0" destOrd="0" presId="urn:microsoft.com/office/officeart/2005/8/layout/chevron1"/>
    <dgm:cxn modelId="{EB7D383C-48C2-7A43-B478-D0400730BE12}" srcId="{F2DCFE97-779F-6A41-8ED2-1BDB099A5133}" destId="{978A7C5D-9CC5-0943-AD00-725BE5595DBF}" srcOrd="2" destOrd="0" parTransId="{33E623D1-D2ED-C14E-9778-10C08C344C7C}" sibTransId="{E09062AE-D543-1243-ADDE-1DAC8BCBC5D2}"/>
    <dgm:cxn modelId="{EA887488-5994-4F3E-B7FC-407B0B13DDFC}" type="presOf" srcId="{908455C2-7BB7-414C-8D73-39903170C41C}" destId="{6517F152-5318-0C46-BEEE-7DF3548E3D4D}" srcOrd="0" destOrd="0" presId="urn:microsoft.com/office/officeart/2005/8/layout/chevron1"/>
    <dgm:cxn modelId="{DE899491-E217-8644-9514-AC839A9F49EB}" srcId="{F2DCFE97-779F-6A41-8ED2-1BDB099A5133}" destId="{908455C2-7BB7-414C-8D73-39903170C41C}" srcOrd="1" destOrd="0" parTransId="{05E11BC1-2C90-3A4E-A67C-BFB14EE3FDAA}" sibTransId="{33EC2021-7C90-384C-9411-2CA7FB856E81}"/>
    <dgm:cxn modelId="{5703080F-097E-E247-A73C-DDF9689670DD}" srcId="{F2DCFE97-779F-6A41-8ED2-1BDB099A5133}" destId="{8D09D677-6F1E-6F4A-BA27-6FD5E2E02265}" srcOrd="0" destOrd="0" parTransId="{0F4531C1-4CF9-0A43-8A90-10837FD3A809}" sibTransId="{8C060338-14AA-D34B-9D85-3AE10EECA1C5}"/>
    <dgm:cxn modelId="{E152954C-2D63-4943-BD53-FAE2FCD26D06}" type="presOf" srcId="{978A7C5D-9CC5-0943-AD00-725BE5595DBF}" destId="{722CB675-C05F-464E-94EB-ADC0408022D9}" srcOrd="0" destOrd="0" presId="urn:microsoft.com/office/officeart/2005/8/layout/chevron1"/>
    <dgm:cxn modelId="{03B3D3C9-9AEC-4EAD-BD89-D69738312A0A}" type="presOf" srcId="{8D09D677-6F1E-6F4A-BA27-6FD5E2E02265}" destId="{EE3D5146-2432-9849-BE18-F29AC372DC29}" srcOrd="0" destOrd="0" presId="urn:microsoft.com/office/officeart/2005/8/layout/chevron1"/>
    <dgm:cxn modelId="{235065A2-717F-421D-8ADE-D1D9B48378AA}" type="presParOf" srcId="{D4B2B11B-9AB9-3943-8623-F7164377ECDF}" destId="{EE3D5146-2432-9849-BE18-F29AC372DC29}" srcOrd="0" destOrd="0" presId="urn:microsoft.com/office/officeart/2005/8/layout/chevron1"/>
    <dgm:cxn modelId="{CAFCB8C5-B610-416F-B70C-8D2048887835}" type="presParOf" srcId="{D4B2B11B-9AB9-3943-8623-F7164377ECDF}" destId="{4FDF06F3-B835-BA48-8DD1-9793DF4E8419}" srcOrd="1" destOrd="0" presId="urn:microsoft.com/office/officeart/2005/8/layout/chevron1"/>
    <dgm:cxn modelId="{60C2DB2C-0CB0-4FF5-995C-6D14A5F49168}" type="presParOf" srcId="{D4B2B11B-9AB9-3943-8623-F7164377ECDF}" destId="{6517F152-5318-0C46-BEEE-7DF3548E3D4D}" srcOrd="2" destOrd="0" presId="urn:microsoft.com/office/officeart/2005/8/layout/chevron1"/>
    <dgm:cxn modelId="{D3224C67-8465-493E-A986-4D9628D3D87B}" type="presParOf" srcId="{D4B2B11B-9AB9-3943-8623-F7164377ECDF}" destId="{6070F80A-D0CB-B94A-B114-5392FC886E39}" srcOrd="3" destOrd="0" presId="urn:microsoft.com/office/officeart/2005/8/layout/chevron1"/>
    <dgm:cxn modelId="{BBDE5D07-84D6-2A45-9BCA-083A147AB074}" type="presParOf" srcId="{D4B2B11B-9AB9-3943-8623-F7164377ECDF}" destId="{722CB675-C05F-464E-94EB-ADC0408022D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DCFE97-779F-6A41-8ED2-1BDB099A5133}" type="doc">
      <dgm:prSet loTypeId="urn:microsoft.com/office/officeart/2005/8/layout/chevron1" loCatId="" qsTypeId="urn:microsoft.com/office/officeart/2005/8/quickstyle/simple4" qsCatId="simple" csTypeId="urn:microsoft.com/office/officeart/2005/8/colors/accent1_2" csCatId="accent1" phldr="1"/>
      <dgm:spPr/>
    </dgm:pt>
    <dgm:pt modelId="{8D09D677-6F1E-6F4A-BA27-6FD5E2E02265}">
      <dgm:prSet phldrT="[Text]" custT="1"/>
      <dgm:spPr>
        <a:solidFill>
          <a:srgbClr val="FF0000"/>
        </a:solidFill>
      </dgm:spPr>
      <dgm:t>
        <a:bodyPr/>
        <a:lstStyle/>
        <a:p>
          <a:r>
            <a:rPr lang="en-US" sz="2800" b="1" dirty="0" smtClean="0"/>
            <a:t>1</a:t>
          </a:r>
          <a:endParaRPr lang="en-US" sz="2800" b="1" dirty="0"/>
        </a:p>
      </dgm:t>
    </dgm:pt>
    <dgm:pt modelId="{0F4531C1-4CF9-0A43-8A90-10837FD3A809}" type="parTrans" cxnId="{5703080F-097E-E247-A73C-DDF9689670DD}">
      <dgm:prSet/>
      <dgm:spPr/>
      <dgm:t>
        <a:bodyPr/>
        <a:lstStyle/>
        <a:p>
          <a:endParaRPr lang="en-US"/>
        </a:p>
      </dgm:t>
    </dgm:pt>
    <dgm:pt modelId="{8C060338-14AA-D34B-9D85-3AE10EECA1C5}" type="sibTrans" cxnId="{5703080F-097E-E247-A73C-DDF9689670DD}">
      <dgm:prSet/>
      <dgm:spPr/>
      <dgm:t>
        <a:bodyPr/>
        <a:lstStyle/>
        <a:p>
          <a:endParaRPr lang="en-US"/>
        </a:p>
      </dgm:t>
    </dgm:pt>
    <dgm:pt modelId="{908455C2-7BB7-414C-8D73-39903170C41C}">
      <dgm:prSet phldrT="[Text]" custT="1"/>
      <dgm:spPr>
        <a:solidFill>
          <a:srgbClr val="FF0000"/>
        </a:solidFill>
      </dgm:spPr>
      <dgm:t>
        <a:bodyPr/>
        <a:lstStyle/>
        <a:p>
          <a:r>
            <a:rPr lang="en-US" sz="2800" b="1" dirty="0" smtClean="0"/>
            <a:t>2</a:t>
          </a:r>
          <a:endParaRPr lang="en-US" sz="2800" b="1" dirty="0"/>
        </a:p>
      </dgm:t>
    </dgm:pt>
    <dgm:pt modelId="{05E11BC1-2C90-3A4E-A67C-BFB14EE3FDAA}" type="parTrans" cxnId="{DE899491-E217-8644-9514-AC839A9F49EB}">
      <dgm:prSet/>
      <dgm:spPr/>
      <dgm:t>
        <a:bodyPr/>
        <a:lstStyle/>
        <a:p>
          <a:endParaRPr lang="en-US"/>
        </a:p>
      </dgm:t>
    </dgm:pt>
    <dgm:pt modelId="{33EC2021-7C90-384C-9411-2CA7FB856E81}" type="sibTrans" cxnId="{DE899491-E217-8644-9514-AC839A9F49EB}">
      <dgm:prSet/>
      <dgm:spPr/>
      <dgm:t>
        <a:bodyPr/>
        <a:lstStyle/>
        <a:p>
          <a:endParaRPr lang="en-US"/>
        </a:p>
      </dgm:t>
    </dgm:pt>
    <dgm:pt modelId="{978A7C5D-9CC5-0943-AD00-725BE5595DBF}">
      <dgm:prSet custT="1"/>
      <dgm:spPr>
        <a:solidFill>
          <a:srgbClr val="FF0000"/>
        </a:solidFill>
      </dgm:spPr>
      <dgm:t>
        <a:bodyPr/>
        <a:lstStyle/>
        <a:p>
          <a:r>
            <a:rPr lang="en-US" sz="2800" dirty="0" smtClean="0"/>
            <a:t>3</a:t>
          </a:r>
          <a:endParaRPr lang="en-US" sz="2800" dirty="0"/>
        </a:p>
      </dgm:t>
    </dgm:pt>
    <dgm:pt modelId="{33E623D1-D2ED-C14E-9778-10C08C344C7C}" type="parTrans" cxnId="{EB7D383C-48C2-7A43-B478-D0400730BE12}">
      <dgm:prSet/>
      <dgm:spPr/>
      <dgm:t>
        <a:bodyPr/>
        <a:lstStyle/>
        <a:p>
          <a:endParaRPr lang="en-US"/>
        </a:p>
      </dgm:t>
    </dgm:pt>
    <dgm:pt modelId="{E09062AE-D543-1243-ADDE-1DAC8BCBC5D2}" type="sibTrans" cxnId="{EB7D383C-48C2-7A43-B478-D0400730BE12}">
      <dgm:prSet/>
      <dgm:spPr/>
      <dgm:t>
        <a:bodyPr/>
        <a:lstStyle/>
        <a:p>
          <a:endParaRPr lang="en-US"/>
        </a:p>
      </dgm:t>
    </dgm:pt>
    <dgm:pt modelId="{D4B2B11B-9AB9-3943-8623-F7164377ECDF}" type="pres">
      <dgm:prSet presAssocID="{F2DCFE97-779F-6A41-8ED2-1BDB099A5133}" presName="Name0" presStyleCnt="0">
        <dgm:presLayoutVars>
          <dgm:dir/>
          <dgm:animLvl val="lvl"/>
          <dgm:resizeHandles val="exact"/>
        </dgm:presLayoutVars>
      </dgm:prSet>
      <dgm:spPr/>
    </dgm:pt>
    <dgm:pt modelId="{EE3D5146-2432-9849-BE18-F29AC372DC29}" type="pres">
      <dgm:prSet presAssocID="{8D09D677-6F1E-6F4A-BA27-6FD5E2E02265}" presName="parTxOnly" presStyleLbl="node1" presStyleIdx="0" presStyleCnt="3">
        <dgm:presLayoutVars>
          <dgm:chMax val="0"/>
          <dgm:chPref val="0"/>
          <dgm:bulletEnabled val="1"/>
        </dgm:presLayoutVars>
      </dgm:prSet>
      <dgm:spPr/>
      <dgm:t>
        <a:bodyPr/>
        <a:lstStyle/>
        <a:p>
          <a:endParaRPr lang="en-US"/>
        </a:p>
      </dgm:t>
    </dgm:pt>
    <dgm:pt modelId="{4FDF06F3-B835-BA48-8DD1-9793DF4E8419}" type="pres">
      <dgm:prSet presAssocID="{8C060338-14AA-D34B-9D85-3AE10EECA1C5}" presName="parTxOnlySpace" presStyleCnt="0"/>
      <dgm:spPr/>
    </dgm:pt>
    <dgm:pt modelId="{6517F152-5318-0C46-BEEE-7DF3548E3D4D}" type="pres">
      <dgm:prSet presAssocID="{908455C2-7BB7-414C-8D73-39903170C41C}" presName="parTxOnly" presStyleLbl="node1" presStyleIdx="1" presStyleCnt="3">
        <dgm:presLayoutVars>
          <dgm:chMax val="0"/>
          <dgm:chPref val="0"/>
          <dgm:bulletEnabled val="1"/>
        </dgm:presLayoutVars>
      </dgm:prSet>
      <dgm:spPr/>
      <dgm:t>
        <a:bodyPr/>
        <a:lstStyle/>
        <a:p>
          <a:endParaRPr lang="en-US"/>
        </a:p>
      </dgm:t>
    </dgm:pt>
    <dgm:pt modelId="{6070F80A-D0CB-B94A-B114-5392FC886E39}" type="pres">
      <dgm:prSet presAssocID="{33EC2021-7C90-384C-9411-2CA7FB856E81}" presName="parTxOnlySpace" presStyleCnt="0"/>
      <dgm:spPr/>
    </dgm:pt>
    <dgm:pt modelId="{722CB675-C05F-464E-94EB-ADC0408022D9}" type="pres">
      <dgm:prSet presAssocID="{978A7C5D-9CC5-0943-AD00-725BE5595DBF}" presName="parTxOnly" presStyleLbl="node1" presStyleIdx="2" presStyleCnt="3">
        <dgm:presLayoutVars>
          <dgm:chMax val="0"/>
          <dgm:chPref val="0"/>
          <dgm:bulletEnabled val="1"/>
        </dgm:presLayoutVars>
      </dgm:prSet>
      <dgm:spPr/>
      <dgm:t>
        <a:bodyPr/>
        <a:lstStyle/>
        <a:p>
          <a:endParaRPr lang="en-US"/>
        </a:p>
      </dgm:t>
    </dgm:pt>
  </dgm:ptLst>
  <dgm:cxnLst>
    <dgm:cxn modelId="{74E55CA0-A97E-DA41-9BAD-66651512F9CF}" type="presOf" srcId="{F2DCFE97-779F-6A41-8ED2-1BDB099A5133}" destId="{D4B2B11B-9AB9-3943-8623-F7164377ECDF}" srcOrd="0" destOrd="0" presId="urn:microsoft.com/office/officeart/2005/8/layout/chevron1"/>
    <dgm:cxn modelId="{EB7D383C-48C2-7A43-B478-D0400730BE12}" srcId="{F2DCFE97-779F-6A41-8ED2-1BDB099A5133}" destId="{978A7C5D-9CC5-0943-AD00-725BE5595DBF}" srcOrd="2" destOrd="0" parTransId="{33E623D1-D2ED-C14E-9778-10C08C344C7C}" sibTransId="{E09062AE-D543-1243-ADDE-1DAC8BCBC5D2}"/>
    <dgm:cxn modelId="{08D3B0A2-18A5-6146-899A-2490C50E5F14}" type="presOf" srcId="{8D09D677-6F1E-6F4A-BA27-6FD5E2E02265}" destId="{EE3D5146-2432-9849-BE18-F29AC372DC29}" srcOrd="0" destOrd="0" presId="urn:microsoft.com/office/officeart/2005/8/layout/chevron1"/>
    <dgm:cxn modelId="{DE899491-E217-8644-9514-AC839A9F49EB}" srcId="{F2DCFE97-779F-6A41-8ED2-1BDB099A5133}" destId="{908455C2-7BB7-414C-8D73-39903170C41C}" srcOrd="1" destOrd="0" parTransId="{05E11BC1-2C90-3A4E-A67C-BFB14EE3FDAA}" sibTransId="{33EC2021-7C90-384C-9411-2CA7FB856E81}"/>
    <dgm:cxn modelId="{C1166623-6D4F-104B-A086-D97ABAE1C092}" type="presOf" srcId="{908455C2-7BB7-414C-8D73-39903170C41C}" destId="{6517F152-5318-0C46-BEEE-7DF3548E3D4D}" srcOrd="0" destOrd="0" presId="urn:microsoft.com/office/officeart/2005/8/layout/chevron1"/>
    <dgm:cxn modelId="{5703080F-097E-E247-A73C-DDF9689670DD}" srcId="{F2DCFE97-779F-6A41-8ED2-1BDB099A5133}" destId="{8D09D677-6F1E-6F4A-BA27-6FD5E2E02265}" srcOrd="0" destOrd="0" parTransId="{0F4531C1-4CF9-0A43-8A90-10837FD3A809}" sibTransId="{8C060338-14AA-D34B-9D85-3AE10EECA1C5}"/>
    <dgm:cxn modelId="{54FF4E11-927D-E943-835F-33579C5E03E7}" type="presOf" srcId="{978A7C5D-9CC5-0943-AD00-725BE5595DBF}" destId="{722CB675-C05F-464E-94EB-ADC0408022D9}" srcOrd="0" destOrd="0" presId="urn:microsoft.com/office/officeart/2005/8/layout/chevron1"/>
    <dgm:cxn modelId="{E3FD6C23-2B65-A649-AE44-62D62D9969B4}" type="presParOf" srcId="{D4B2B11B-9AB9-3943-8623-F7164377ECDF}" destId="{EE3D5146-2432-9849-BE18-F29AC372DC29}" srcOrd="0" destOrd="0" presId="urn:microsoft.com/office/officeart/2005/8/layout/chevron1"/>
    <dgm:cxn modelId="{3017BF3C-784E-C94D-A412-AF532B740A0F}" type="presParOf" srcId="{D4B2B11B-9AB9-3943-8623-F7164377ECDF}" destId="{4FDF06F3-B835-BA48-8DD1-9793DF4E8419}" srcOrd="1" destOrd="0" presId="urn:microsoft.com/office/officeart/2005/8/layout/chevron1"/>
    <dgm:cxn modelId="{415E42EC-1A80-4140-94F5-DBAE17013DC2}" type="presParOf" srcId="{D4B2B11B-9AB9-3943-8623-F7164377ECDF}" destId="{6517F152-5318-0C46-BEEE-7DF3548E3D4D}" srcOrd="2" destOrd="0" presId="urn:microsoft.com/office/officeart/2005/8/layout/chevron1"/>
    <dgm:cxn modelId="{75C41744-146C-4540-A632-150600046E59}" type="presParOf" srcId="{D4B2B11B-9AB9-3943-8623-F7164377ECDF}" destId="{6070F80A-D0CB-B94A-B114-5392FC886E39}" srcOrd="3" destOrd="0" presId="urn:microsoft.com/office/officeart/2005/8/layout/chevron1"/>
    <dgm:cxn modelId="{D63A12B0-E20F-A745-BA21-741FA6513615}" type="presParOf" srcId="{D4B2B11B-9AB9-3943-8623-F7164377ECDF}" destId="{722CB675-C05F-464E-94EB-ADC0408022D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D5146-2432-9849-BE18-F29AC372DC29}">
      <dsp:nvSpPr>
        <dsp:cNvPr id="0" name=""/>
        <dsp:cNvSpPr/>
      </dsp:nvSpPr>
      <dsp:spPr>
        <a:xfrm>
          <a:off x="1785" y="1596826"/>
          <a:ext cx="2175867" cy="870346"/>
        </a:xfrm>
        <a:prstGeom prst="chevron">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028" tIns="73343" rIns="73343" bIns="73343" numCol="1" spcCol="1270" anchor="ctr" anchorCtr="0">
          <a:noAutofit/>
        </a:bodyPr>
        <a:lstStyle/>
        <a:p>
          <a:pPr lvl="0" algn="ctr" defTabSz="2444750">
            <a:lnSpc>
              <a:spcPct val="90000"/>
            </a:lnSpc>
            <a:spcBef>
              <a:spcPct val="0"/>
            </a:spcBef>
            <a:spcAft>
              <a:spcPct val="35000"/>
            </a:spcAft>
          </a:pPr>
          <a:r>
            <a:rPr lang="en-US" sz="5500" kern="1200" dirty="0" smtClean="0"/>
            <a:t>1</a:t>
          </a:r>
          <a:endParaRPr lang="en-US" sz="5500" kern="1200" dirty="0"/>
        </a:p>
      </dsp:txBody>
      <dsp:txXfrm>
        <a:off x="436958" y="1596826"/>
        <a:ext cx="1305521" cy="870346"/>
      </dsp:txXfrm>
    </dsp:sp>
    <dsp:sp modelId="{BBC041DB-2659-43FE-9443-A848798EB78B}">
      <dsp:nvSpPr>
        <dsp:cNvPr id="0" name=""/>
        <dsp:cNvSpPr/>
      </dsp:nvSpPr>
      <dsp:spPr>
        <a:xfrm>
          <a:off x="1960066" y="1596826"/>
          <a:ext cx="2175867" cy="87034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028" tIns="73343" rIns="73343" bIns="73343" numCol="1" spcCol="1270" anchor="ctr" anchorCtr="0">
          <a:noAutofit/>
        </a:bodyPr>
        <a:lstStyle/>
        <a:p>
          <a:pPr lvl="0" algn="ctr" defTabSz="2444750">
            <a:lnSpc>
              <a:spcPct val="90000"/>
            </a:lnSpc>
            <a:spcBef>
              <a:spcPct val="0"/>
            </a:spcBef>
            <a:spcAft>
              <a:spcPct val="35000"/>
            </a:spcAft>
          </a:pPr>
          <a:endParaRPr lang="en-US" sz="5500" kern="1200" dirty="0"/>
        </a:p>
      </dsp:txBody>
      <dsp:txXfrm>
        <a:off x="2395239" y="1596826"/>
        <a:ext cx="1305521" cy="870346"/>
      </dsp:txXfrm>
    </dsp:sp>
    <dsp:sp modelId="{819D42B2-0BC1-8642-894A-52A4D487157E}">
      <dsp:nvSpPr>
        <dsp:cNvPr id="0" name=""/>
        <dsp:cNvSpPr/>
      </dsp:nvSpPr>
      <dsp:spPr>
        <a:xfrm>
          <a:off x="3918346" y="1596826"/>
          <a:ext cx="2175867" cy="87034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0028" tIns="73343" rIns="73343" bIns="73343" numCol="1" spcCol="1270" anchor="ctr" anchorCtr="0">
          <a:noAutofit/>
        </a:bodyPr>
        <a:lstStyle/>
        <a:p>
          <a:pPr lvl="0" algn="ctr" defTabSz="2444750">
            <a:lnSpc>
              <a:spcPct val="90000"/>
            </a:lnSpc>
            <a:spcBef>
              <a:spcPct val="0"/>
            </a:spcBef>
            <a:spcAft>
              <a:spcPct val="35000"/>
            </a:spcAft>
          </a:pPr>
          <a:endParaRPr lang="en-US" sz="5500" kern="1200" dirty="0"/>
        </a:p>
      </dsp:txBody>
      <dsp:txXfrm>
        <a:off x="4353519" y="1596826"/>
        <a:ext cx="1305521" cy="870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charset="0"/>
                <a:ea typeface="+mn-ea"/>
                <a:cs typeface="+mn-cs"/>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29E0281-2380-4F96-BB13-51D3028C0F1F}" type="slidenum">
              <a:rPr lang="en-US"/>
              <a:pPr/>
              <a:t>‹#›</a:t>
            </a:fld>
            <a:endParaRPr lang="en-US"/>
          </a:p>
        </p:txBody>
      </p:sp>
    </p:spTree>
    <p:extLst>
      <p:ext uri="{BB962C8B-B14F-4D97-AF65-F5344CB8AC3E}">
        <p14:creationId xmlns:p14="http://schemas.microsoft.com/office/powerpoint/2010/main" val="32240544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0DCD369F-8D4D-4D4E-8E3B-D60DE917D4B2}" type="slidenum">
              <a:rPr lang="en-US" sz="1200"/>
              <a:pPr eaLnBrk="1" hangingPunct="1">
                <a:spcBef>
                  <a:spcPct val="0"/>
                </a:spcBef>
                <a:buFontTx/>
                <a:buNone/>
              </a:pPr>
              <a:t>1</a:t>
            </a:fld>
            <a:endParaRPr lang="en-US" sz="1200"/>
          </a:p>
        </p:txBody>
      </p:sp>
      <p:sp>
        <p:nvSpPr>
          <p:cNvPr id="75778"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ln/>
        </p:spPr>
        <p:txBody>
          <a:bodyPr/>
          <a:lstStyle/>
          <a:p>
            <a:pPr eaLnBrk="1" hangingPunct="1">
              <a:defRPr/>
            </a:pPr>
            <a:r>
              <a:rPr lang="en-US" dirty="0" smtClean="0">
                <a:ea typeface="ＭＳ Ｐゴシック" charset="-128"/>
                <a:cs typeface="+mn-cs"/>
              </a:rPr>
              <a:t>Trainer Notes</a:t>
            </a:r>
          </a:p>
          <a:p>
            <a:pPr eaLnBrk="1" hangingPunct="1">
              <a:defRPr/>
            </a:pPr>
            <a:endParaRPr lang="en-US" dirty="0" smtClean="0">
              <a:ea typeface="ＭＳ Ｐゴシック" charset="-128"/>
              <a:cs typeface="+mn-cs"/>
            </a:endParaRPr>
          </a:p>
          <a:p>
            <a:pPr eaLnBrk="1" hangingPunct="1">
              <a:defRPr/>
            </a:pPr>
            <a:endParaRPr lang="en-US" dirty="0" smtClean="0">
              <a:ea typeface="ＭＳ Ｐゴシック" charset="-128"/>
              <a:cs typeface="+mn-cs"/>
            </a:endParaRPr>
          </a:p>
          <a:p>
            <a:pPr eaLnBrk="1" hangingPunct="1">
              <a:defRPr/>
            </a:pPr>
            <a:r>
              <a:rPr lang="en-US" dirty="0" smtClean="0">
                <a:ea typeface="ＭＳ Ｐゴシック" charset="-128"/>
                <a:cs typeface="+mn-cs"/>
              </a:rPr>
              <a:t>Photo of construction</a:t>
            </a:r>
            <a:r>
              <a:rPr lang="en-US" baseline="0" dirty="0" smtClean="0">
                <a:ea typeface="ＭＳ Ｐゴシック" charset="-128"/>
                <a:cs typeface="+mn-cs"/>
              </a:rPr>
              <a:t> worker courtesy of Kiewit Power Constructors.</a:t>
            </a:r>
            <a:endParaRPr lang="en-US" dirty="0" smtClean="0">
              <a:ea typeface="ＭＳ Ｐゴシック" charset="-128"/>
              <a:cs typeface="+mn-cs"/>
            </a:endParaRPr>
          </a:p>
          <a:p>
            <a:pPr eaLnBrk="1" hangingPunct="1">
              <a:defRPr/>
            </a:pPr>
            <a:endParaRPr lang="en-US" dirty="0" smtClean="0">
              <a:ea typeface="ＭＳ Ｐゴシック" charset="-128"/>
              <a:cs typeface="+mn-cs"/>
            </a:endParaRPr>
          </a:p>
          <a:p>
            <a:pPr eaLnBrk="1" hangingPunct="1">
              <a:defRPr/>
            </a:pPr>
            <a:endParaRPr lang="en-US" dirty="0" smtClean="0">
              <a:ea typeface="ＭＳ Ｐゴシック" charset="-128"/>
              <a:cs typeface="+mn-cs"/>
            </a:endParaRPr>
          </a:p>
          <a:p>
            <a:pPr eaLnBrk="1" hangingPunct="1">
              <a:defRPr/>
            </a:pPr>
            <a:r>
              <a:rPr lang="en-US" dirty="0" smtClean="0">
                <a:ea typeface="ＭＳ Ｐゴシック" charset="-128"/>
                <a:cs typeface="+mn-cs"/>
              </a:rPr>
              <a:t>Thank</a:t>
            </a:r>
            <a:r>
              <a:rPr lang="en-US" baseline="0" dirty="0" smtClean="0">
                <a:ea typeface="ＭＳ Ｐゴシック" charset="-128"/>
                <a:cs typeface="+mn-cs"/>
              </a:rPr>
              <a:t> you </a:t>
            </a:r>
            <a:endParaRPr lang="en-US" dirty="0" smtClean="0">
              <a:ea typeface="ＭＳ Ｐゴシック" charset="-128"/>
              <a:cs typeface="+mn-cs"/>
            </a:endParaRPr>
          </a:p>
        </p:txBody>
      </p:sp>
    </p:spTree>
    <p:extLst>
      <p:ext uri="{BB962C8B-B14F-4D97-AF65-F5344CB8AC3E}">
        <p14:creationId xmlns:p14="http://schemas.microsoft.com/office/powerpoint/2010/main" val="152542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PEN assigns confidence to entries.</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11</a:t>
            </a:fld>
            <a:endParaRPr lang="en-US"/>
          </a:p>
        </p:txBody>
      </p:sp>
    </p:spTree>
    <p:extLst>
      <p:ext uri="{BB962C8B-B14F-4D97-AF65-F5344CB8AC3E}">
        <p14:creationId xmlns:p14="http://schemas.microsoft.com/office/powerpoint/2010/main" val="4176819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October 2014 we launched a web-based construction nanomaterial inventory.</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12</a:t>
            </a:fld>
            <a:endParaRPr lang="en-US"/>
          </a:p>
        </p:txBody>
      </p:sp>
    </p:spTree>
    <p:extLst>
      <p:ext uri="{BB962C8B-B14F-4D97-AF65-F5344CB8AC3E}">
        <p14:creationId xmlns:p14="http://schemas.microsoft.com/office/powerpoint/2010/main" val="3996009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Coatings dominate the database</a:t>
            </a:r>
          </a:p>
          <a:p>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13</a:t>
            </a:fld>
            <a:endParaRPr lang="en-US"/>
          </a:p>
        </p:txBody>
      </p:sp>
    </p:spTree>
    <p:extLst>
      <p:ext uri="{BB962C8B-B14F-4D97-AF65-F5344CB8AC3E}">
        <p14:creationId xmlns:p14="http://schemas.microsoft.com/office/powerpoint/2010/main" val="333228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178 (38.9%) did </a:t>
            </a:r>
            <a:r>
              <a:rPr lang="en-US" dirty="0" smtClean="0">
                <a:solidFill>
                  <a:srgbClr val="C00000"/>
                </a:solidFill>
              </a:rPr>
              <a:t>not </a:t>
            </a:r>
            <a:r>
              <a:rPr lang="en-US" dirty="0" smtClean="0"/>
              <a:t>specify the composition.</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15</a:t>
            </a:fld>
            <a:endParaRPr lang="en-US"/>
          </a:p>
        </p:txBody>
      </p:sp>
    </p:spTree>
    <p:extLst>
      <p:ext uri="{BB962C8B-B14F-4D97-AF65-F5344CB8AC3E}">
        <p14:creationId xmlns:p14="http://schemas.microsoft.com/office/powerpoint/2010/main" val="3797001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Uniqueness of construction work</a:t>
            </a:r>
          </a:p>
          <a:p>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16</a:t>
            </a:fld>
            <a:endParaRPr lang="en-US"/>
          </a:p>
        </p:txBody>
      </p:sp>
    </p:spTree>
    <p:extLst>
      <p:ext uri="{BB962C8B-B14F-4D97-AF65-F5344CB8AC3E}">
        <p14:creationId xmlns:p14="http://schemas.microsoft.com/office/powerpoint/2010/main" val="2519695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rPr>
              <a:t>Bystander exposures are much more prominent in construction.</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17</a:t>
            </a:fld>
            <a:endParaRPr lang="en-US"/>
          </a:p>
        </p:txBody>
      </p:sp>
    </p:spTree>
    <p:extLst>
      <p:ext uri="{BB962C8B-B14F-4D97-AF65-F5344CB8AC3E}">
        <p14:creationId xmlns:p14="http://schemas.microsoft.com/office/powerpoint/2010/main" val="1570777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charset="-128"/>
              </a:rPr>
              <a:t>Exposures must be considered over the life cycle of products. What happens with </a:t>
            </a:r>
            <a:r>
              <a:rPr lang="en-US" dirty="0" err="1" smtClean="0">
                <a:ea typeface="ＭＳ Ｐゴシック" charset="-128"/>
              </a:rPr>
              <a:t>Hazcom</a:t>
            </a:r>
            <a:r>
              <a:rPr lang="en-US" dirty="0" smtClean="0">
                <a:ea typeface="ＭＳ Ｐゴシック" charset="-128"/>
              </a:rPr>
              <a:t>?</a:t>
            </a:r>
          </a:p>
          <a:p>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18</a:t>
            </a:fld>
            <a:endParaRPr lang="en-US"/>
          </a:p>
        </p:txBody>
      </p:sp>
    </p:spTree>
    <p:extLst>
      <p:ext uri="{BB962C8B-B14F-4D97-AF65-F5344CB8AC3E}">
        <p14:creationId xmlns:p14="http://schemas.microsoft.com/office/powerpoint/2010/main" val="2422069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dirty="0" smtClean="0">
                <a:latin typeface="Calibri" panose="020F0502020204030204" pitchFamily="34" charset="0"/>
              </a:rPr>
              <a:t> </a:t>
            </a:r>
            <a:r>
              <a:rPr lang="en-US" altLang="en-US" dirty="0" smtClean="0">
                <a:latin typeface="Arial" panose="020B0604020202020204" pitchFamily="34" charset="0"/>
              </a:rPr>
              <a:t>“</a:t>
            </a:r>
            <a:r>
              <a:rPr lang="en-US" dirty="0" smtClean="0">
                <a:latin typeface="Arial" panose="020B0604020202020204" pitchFamily="34" charset="0"/>
              </a:rPr>
              <a:t>80% of the workers</a:t>
            </a:r>
            <a:r>
              <a:rPr lang="en-US" altLang="en-US" dirty="0" smtClean="0">
                <a:latin typeface="Arial" panose="020B0604020202020204" pitchFamily="34" charset="0"/>
              </a:rPr>
              <a:t>’</a:t>
            </a:r>
            <a:r>
              <a:rPr lang="en-US" dirty="0" smtClean="0">
                <a:latin typeface="Arial" panose="020B0604020202020204" pitchFamily="34" charset="0"/>
              </a:rPr>
              <a:t> reps and 71% of the employers</a:t>
            </a:r>
            <a:r>
              <a:rPr lang="en-US" altLang="en-US" dirty="0" smtClean="0">
                <a:latin typeface="Arial" panose="020B0604020202020204" pitchFamily="34" charset="0"/>
              </a:rPr>
              <a:t>’</a:t>
            </a:r>
            <a:r>
              <a:rPr lang="en-US" dirty="0" smtClean="0">
                <a:latin typeface="Arial" panose="020B0604020202020204" pitchFamily="34" charset="0"/>
              </a:rPr>
              <a:t> representatives were not aware of the availability of </a:t>
            </a:r>
            <a:r>
              <a:rPr lang="en-US" dirty="0" err="1" smtClean="0">
                <a:latin typeface="Arial" panose="020B0604020202020204" pitchFamily="34" charset="0"/>
              </a:rPr>
              <a:t>nanomaterials</a:t>
            </a:r>
            <a:r>
              <a:rPr lang="en-US" dirty="0" smtClean="0">
                <a:latin typeface="Arial" panose="020B0604020202020204" pitchFamily="34" charset="0"/>
              </a:rPr>
              <a:t> and were ignorant as to whether they actually use </a:t>
            </a:r>
            <a:r>
              <a:rPr lang="en-US" dirty="0" err="1" smtClean="0">
                <a:latin typeface="Arial" panose="020B0604020202020204" pitchFamily="34" charset="0"/>
              </a:rPr>
              <a:t>nanomaterials</a:t>
            </a:r>
            <a:r>
              <a:rPr lang="en-US" dirty="0" smtClean="0">
                <a:latin typeface="Arial" panose="020B0604020202020204" pitchFamily="34" charset="0"/>
              </a:rPr>
              <a:t> at their </a:t>
            </a:r>
            <a:r>
              <a:rPr lang="en-US" dirty="0" err="1" smtClean="0">
                <a:latin typeface="Arial" panose="020B0604020202020204" pitchFamily="34" charset="0"/>
              </a:rPr>
              <a:t>workplace.</a:t>
            </a:r>
            <a:r>
              <a:rPr lang="en-US" altLang="en-US" dirty="0" err="1" smtClean="0">
                <a:latin typeface="Arial" panose="020B0604020202020204" pitchFamily="34" charset="0"/>
              </a:rPr>
              <a:t>”</a:t>
            </a:r>
            <a:r>
              <a:rPr lang="en-US" altLang="ja-JP" sz="1100" dirty="0" err="1" smtClean="0">
                <a:latin typeface="Calibri" panose="020F0502020204030204" pitchFamily="34" charset="0"/>
              </a:rPr>
              <a:t>Part</a:t>
            </a:r>
            <a:r>
              <a:rPr lang="en-US" altLang="ja-JP" sz="1100" dirty="0" smtClean="0">
                <a:latin typeface="Calibri" panose="020F0502020204030204" pitchFamily="34" charset="0"/>
              </a:rPr>
              <a:t> of the inventory was a questionnaire set out by the FIEC and the EFBWW among their members in 24 European countries (hereafter called the 2009-survey). A strategic selection of 144 well-informed FIEC and EFBWW contact persons in the Member States resulted in 28 completed questionnaires from 14 European countries. Completeness was not pursued, as this would require a much more elaborate approach. by in-depth interviewing of construction employers and workers, architects, raw material, and product manufacturers as well as R&amp;D scientists, in total </a:t>
            </a:r>
            <a:r>
              <a:rPr lang="en-US" altLang="ja-JP" sz="1100" dirty="0" err="1" smtClean="0">
                <a:latin typeface="Calibri" panose="020F0502020204030204" pitchFamily="34" charset="0"/>
              </a:rPr>
              <a:t>ca</a:t>
            </a:r>
            <a:r>
              <a:rPr lang="en-US" altLang="ja-JP" sz="1100" dirty="0" smtClean="0">
                <a:latin typeface="Calibri" panose="020F0502020204030204" pitchFamily="34" charset="0"/>
              </a:rPr>
              <a:t> 45 interviewees from Western European countries and 5 from the USA and Canada.</a:t>
            </a:r>
            <a:endParaRPr lang="en-US" dirty="0" smtClean="0">
              <a:latin typeface="Arial" panose="020B0604020202020204" pitchFamily="34" charset="0"/>
            </a:endParaRPr>
          </a:p>
        </p:txBody>
      </p:sp>
      <p:sp>
        <p:nvSpPr>
          <p:cNvPr id="880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C665AB6C-C1B5-47E7-BBF3-86004F94A106}" type="slidenum">
              <a:rPr lang="en-US" sz="1200"/>
              <a:pPr eaLnBrk="1" hangingPunct="1">
                <a:spcBef>
                  <a:spcPct val="0"/>
                </a:spcBef>
                <a:buFontTx/>
                <a:buNone/>
              </a:pPr>
              <a:t>19</a:t>
            </a:fld>
            <a:endParaRPr lang="en-US" sz="1200"/>
          </a:p>
        </p:txBody>
      </p:sp>
    </p:spTree>
    <p:extLst>
      <p:ext uri="{BB962C8B-B14F-4D97-AF65-F5344CB8AC3E}">
        <p14:creationId xmlns:p14="http://schemas.microsoft.com/office/powerpoint/2010/main" val="10386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Arial" charset="0"/>
                <a:ea typeface="MS PGothic" panose="020B0600070205080204" pitchFamily="34" charset="-128"/>
                <a:cs typeface="ＭＳ Ｐゴシック" charset="-128"/>
              </a:rPr>
              <a:t>Just over half of respondents were aware that nanotechnology has been applied to construction materials, but most did not know that construction products containing nanomaterials are commercially available in the USA.</a:t>
            </a:r>
            <a:r>
              <a:rPr lang="en-US" dirty="0" smtClean="0"/>
              <a:t> </a:t>
            </a:r>
            <a:r>
              <a:rPr lang="en-US" sz="1200" b="0" i="0" u="none" strike="noStrike" kern="1200" dirty="0" smtClean="0">
                <a:solidFill>
                  <a:schemeClr val="tx1"/>
                </a:solidFill>
                <a:effectLst/>
                <a:latin typeface="Arial" charset="0"/>
                <a:ea typeface="MS PGothic" panose="020B0600070205080204" pitchFamily="34" charset="-128"/>
                <a:cs typeface="ＭＳ Ｐゴシック" charset="-128"/>
              </a:rPr>
              <a:t>Only 15% of respondents reported seeing a construction </a:t>
            </a:r>
            <a:r>
              <a:rPr lang="en-US" sz="1200" b="0" i="0" u="none" strike="noStrike" kern="1200" dirty="0" err="1" smtClean="0">
                <a:solidFill>
                  <a:schemeClr val="tx1"/>
                </a:solidFill>
                <a:effectLst/>
                <a:latin typeface="Arial" charset="0"/>
                <a:ea typeface="MS PGothic" panose="020B0600070205080204" pitchFamily="34" charset="-128"/>
                <a:cs typeface="ＭＳ Ｐゴシック" charset="-128"/>
              </a:rPr>
              <a:t>nano</a:t>
            </a:r>
            <a:r>
              <a:rPr lang="en-US" sz="1200" b="0" i="0" u="none" strike="noStrike" kern="1200" dirty="0" smtClean="0">
                <a:solidFill>
                  <a:schemeClr val="tx1"/>
                </a:solidFill>
                <a:effectLst/>
                <a:latin typeface="Arial" charset="0"/>
                <a:ea typeface="MS PGothic" panose="020B0600070205080204" pitchFamily="34" charset="-128"/>
                <a:cs typeface="ＭＳ Ｐゴシック" charset="-128"/>
              </a:rPr>
              <a:t>-product in person.</a:t>
            </a:r>
            <a:r>
              <a:rPr lang="en-US" dirty="0" smtClean="0"/>
              <a:t> </a:t>
            </a:r>
            <a:r>
              <a:rPr lang="en-US" sz="1200" b="0" i="0" u="none" strike="noStrike" kern="1200" dirty="0" smtClean="0">
                <a:solidFill>
                  <a:schemeClr val="tx1"/>
                </a:solidFill>
                <a:effectLst/>
                <a:latin typeface="Arial" charset="0"/>
                <a:ea typeface="MS PGothic" panose="020B0600070205080204" pitchFamily="34" charset="-128"/>
                <a:cs typeface="ＭＳ Ｐゴシック" charset="-128"/>
              </a:rPr>
              <a:t>Of the 10 people (13%) who were aware of a </a:t>
            </a:r>
            <a:r>
              <a:rPr lang="en-US" sz="1200" b="0" i="0" u="none" strike="noStrike" kern="1200" dirty="0" err="1" smtClean="0">
                <a:solidFill>
                  <a:schemeClr val="tx1"/>
                </a:solidFill>
                <a:effectLst/>
                <a:latin typeface="Arial" charset="0"/>
                <a:ea typeface="MS PGothic" panose="020B0600070205080204" pitchFamily="34" charset="-128"/>
                <a:cs typeface="ＭＳ Ｐゴシック" charset="-128"/>
              </a:rPr>
              <a:t>nano</a:t>
            </a:r>
            <a:r>
              <a:rPr lang="en-US" sz="1200" b="0" i="0" u="none" strike="noStrike" kern="1200" dirty="0" smtClean="0">
                <a:solidFill>
                  <a:schemeClr val="tx1"/>
                </a:solidFill>
                <a:effectLst/>
                <a:latin typeface="Arial" charset="0"/>
                <a:ea typeface="MS PGothic" panose="020B0600070205080204" pitchFamily="34" charset="-128"/>
                <a:cs typeface="ＭＳ Ｐゴシック" charset="-128"/>
              </a:rPr>
              <a:t>-enabled product used on a job site, only 5 provided further detail.</a:t>
            </a:r>
            <a:r>
              <a:rPr lang="en-US" dirty="0" smtClean="0"/>
              <a:t> </a:t>
            </a:r>
            <a:r>
              <a:rPr lang="en-US" sz="1200" b="0" i="0" u="none" strike="noStrike" kern="1200" dirty="0" smtClean="0">
                <a:solidFill>
                  <a:schemeClr val="tx1"/>
                </a:solidFill>
                <a:effectLst/>
                <a:latin typeface="Arial" charset="0"/>
                <a:ea typeface="MS PGothic" panose="020B0600070205080204" pitchFamily="34" charset="-128"/>
                <a:cs typeface="ＭＳ Ｐゴシック" charset="-128"/>
              </a:rPr>
              <a:t>Three people specified aerogel insulation, one person wrote "plastering and concrete", and one person indicated that he or she could not recall the details.</a:t>
            </a:r>
            <a:r>
              <a:rPr lang="en-US" dirty="0" smtClean="0"/>
              <a:t> </a:t>
            </a:r>
            <a:r>
              <a:rPr lang="en-US" sz="1200" b="0" i="0" u="none" strike="noStrike" kern="1200" dirty="0" smtClean="0">
                <a:solidFill>
                  <a:schemeClr val="tx1"/>
                </a:solidFill>
                <a:effectLst/>
                <a:latin typeface="Arial" charset="0"/>
                <a:ea typeface="MS PGothic" panose="020B0600070205080204" pitchFamily="34" charset="-128"/>
                <a:cs typeface="ＭＳ Ｐゴシック" charset="-128"/>
              </a:rPr>
              <a:t>The remaining five people who answered yes to question 7, did not respond to the second part of the question.</a:t>
            </a:r>
            <a:r>
              <a:rPr lang="en-US" dirty="0" smtClean="0"/>
              <a:t> </a:t>
            </a:r>
            <a:r>
              <a:rPr lang="en-US" sz="1200" b="0" i="0" u="none" strike="noStrike" kern="1200" dirty="0" smtClean="0">
                <a:solidFill>
                  <a:schemeClr val="tx1"/>
                </a:solidFill>
                <a:effectLst/>
                <a:latin typeface="Arial" charset="0"/>
                <a:ea typeface="MS PGothic" panose="020B0600070205080204" pitchFamily="34" charset="-128"/>
                <a:cs typeface="ＭＳ Ｐゴシック" charset="-128"/>
              </a:rPr>
              <a:t>The vast majority of participants, almost 90%, had not addressed nanotechnology during training.</a:t>
            </a:r>
            <a:r>
              <a:rPr lang="en-US" dirty="0" smtClean="0"/>
              <a:t> </a:t>
            </a:r>
            <a:r>
              <a:rPr lang="en-US" sz="1200" b="0" i="0" u="none" strike="noStrike" kern="1200" dirty="0" smtClean="0">
                <a:solidFill>
                  <a:schemeClr val="tx1"/>
                </a:solidFill>
                <a:effectLst/>
                <a:latin typeface="Arial" charset="0"/>
                <a:ea typeface="MS PGothic" panose="020B0600070205080204" pitchFamily="34" charset="-128"/>
                <a:cs typeface="ＭＳ Ｐゴシック" charset="-128"/>
              </a:rPr>
              <a:t>Just over half of respondents were aware that nanotechnology has been applied to construction materials, but most did not know that construction products containing nanomaterials are commercially available in the USA.</a:t>
            </a:r>
            <a:r>
              <a:rPr lang="en-US" dirty="0" smtClean="0"/>
              <a:t> </a:t>
            </a:r>
            <a:r>
              <a:rPr lang="en-US" sz="1200" b="0" i="0" u="none" strike="noStrike" kern="1200" dirty="0" smtClean="0">
                <a:solidFill>
                  <a:schemeClr val="tx1"/>
                </a:solidFill>
                <a:effectLst/>
                <a:latin typeface="Arial" charset="0"/>
                <a:ea typeface="MS PGothic" panose="020B0600070205080204" pitchFamily="34" charset="-128"/>
                <a:cs typeface="ＭＳ Ｐゴシック" charset="-128"/>
              </a:rPr>
              <a:t>The vast majority of respondents reported not having seen a nanomaterial on their jobsite.  </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20</a:t>
            </a:fld>
            <a:endParaRPr lang="en-US"/>
          </a:p>
        </p:txBody>
      </p:sp>
    </p:spTree>
    <p:extLst>
      <p:ext uri="{BB962C8B-B14F-4D97-AF65-F5344CB8AC3E}">
        <p14:creationId xmlns:p14="http://schemas.microsoft.com/office/powerpoint/2010/main" val="4037713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ahoma" panose="020B0604030504040204" pitchFamily="34" charset="0"/>
                <a:cs typeface="Tahoma" panose="020B0604030504040204" pitchFamily="34" charset="0"/>
              </a:rPr>
              <a:t>NIOSH’s RELs are having a major impact in the absence of PELs.</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22</a:t>
            </a:fld>
            <a:endParaRPr lang="en-US"/>
          </a:p>
        </p:txBody>
      </p:sp>
    </p:spTree>
    <p:extLst>
      <p:ext uri="{BB962C8B-B14F-4D97-AF65-F5344CB8AC3E}">
        <p14:creationId xmlns:p14="http://schemas.microsoft.com/office/powerpoint/2010/main" val="356798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RoadsideAmerica.com:</a:t>
            </a:r>
            <a:r>
              <a:rPr lang="en-US" baseline="0" dirty="0" smtClean="0"/>
              <a:t> “</a:t>
            </a:r>
            <a:r>
              <a:rPr lang="en-US" dirty="0" smtClean="0"/>
              <a:t>In a state of towering oil derricks and spidery drill platforms*, passersby do a double-take when they drive by the civic center in the Texas town of Paris. It's not just that dark metal replica Eiffel Tower -- it's the fact that it is adorned with a </a:t>
            </a:r>
            <a:r>
              <a:rPr lang="en-US" b="1" dirty="0" smtClean="0"/>
              <a:t>giant cowboy hat.</a:t>
            </a:r>
            <a:r>
              <a:rPr lang="en-US" b="0" baseline="0" dirty="0" smtClean="0"/>
              <a:t> </a:t>
            </a:r>
            <a:r>
              <a:rPr lang="en-US" dirty="0" smtClean="0"/>
              <a:t>But then, if you were Paris, Texas, what would you have done?”</a:t>
            </a:r>
          </a:p>
          <a:p>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2</a:t>
            </a:fld>
            <a:endParaRPr lang="en-US"/>
          </a:p>
        </p:txBody>
      </p:sp>
    </p:spTree>
    <p:extLst>
      <p:ext uri="{BB962C8B-B14F-4D97-AF65-F5344CB8AC3E}">
        <p14:creationId xmlns:p14="http://schemas.microsoft.com/office/powerpoint/2010/main" val="2450671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Uniqueness of construction work</a:t>
            </a:r>
          </a:p>
          <a:p>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23</a:t>
            </a:fld>
            <a:endParaRPr lang="en-US"/>
          </a:p>
        </p:txBody>
      </p:sp>
    </p:spTree>
    <p:extLst>
      <p:ext uri="{BB962C8B-B14F-4D97-AF65-F5344CB8AC3E}">
        <p14:creationId xmlns:p14="http://schemas.microsoft.com/office/powerpoint/2010/main" val="2519695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Europeans are doing important work on </a:t>
            </a:r>
            <a:r>
              <a:rPr lang="en-US" sz="1200" dirty="0" err="1" smtClean="0"/>
              <a:t>nanorelease</a:t>
            </a:r>
            <a:r>
              <a:rPr lang="en-US" sz="1200" dirty="0" smtClean="0"/>
              <a:t>.</a:t>
            </a:r>
          </a:p>
          <a:p>
            <a:endParaRPr lang="en-US" sz="1200" dirty="0" smtClean="0"/>
          </a:p>
          <a:p>
            <a:r>
              <a:rPr lang="en-US" sz="1200" dirty="0" smtClean="0"/>
              <a:t>I attended this conference and would</a:t>
            </a:r>
            <a:r>
              <a:rPr lang="en-US" sz="1200" baseline="0" dirty="0" smtClean="0"/>
              <a:t> like to present some of the key findings that relate to measuring exposures to construction workers.</a:t>
            </a:r>
            <a:endParaRPr lang="en-US" dirty="0"/>
          </a:p>
        </p:txBody>
      </p:sp>
      <p:sp>
        <p:nvSpPr>
          <p:cNvPr id="4" name="Slide Number Placeholder 3"/>
          <p:cNvSpPr>
            <a:spLocks noGrp="1"/>
          </p:cNvSpPr>
          <p:nvPr>
            <p:ph type="sldNum" sz="quarter" idx="10"/>
          </p:nvPr>
        </p:nvSpPr>
        <p:spPr/>
        <p:txBody>
          <a:bodyPr/>
          <a:lstStyle/>
          <a:p>
            <a:pPr>
              <a:defRPr/>
            </a:pPr>
            <a:fld id="{C1FCD2DC-8806-463B-AE8E-A81087FC8B47}" type="slidenum">
              <a:rPr lang="en-US" altLang="en-US" smtClean="0"/>
              <a:pPr>
                <a:defRPr/>
              </a:pPr>
              <a:t>24</a:t>
            </a:fld>
            <a:endParaRPr lang="en-US" altLang="en-US"/>
          </a:p>
        </p:txBody>
      </p:sp>
    </p:spTree>
    <p:extLst>
      <p:ext uri="{BB962C8B-B14F-4D97-AF65-F5344CB8AC3E}">
        <p14:creationId xmlns:p14="http://schemas.microsoft.com/office/powerpoint/2010/main" val="2655849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Vaquera</a:t>
            </a:r>
            <a:r>
              <a:rPr lang="en-US" sz="1200" dirty="0" smtClean="0"/>
              <a:t> et al. conducted worker exposure monitoring for TiO</a:t>
            </a:r>
            <a:r>
              <a:rPr lang="en-US" sz="1100" dirty="0" smtClean="0"/>
              <a:t>2</a:t>
            </a:r>
            <a:r>
              <a:rPr lang="en-US" sz="1200" dirty="0" smtClean="0"/>
              <a:t> during full lifecycle.</a:t>
            </a:r>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8E3900"/>
                </a:solidFill>
              </a:rPr>
              <a:t>This graphic is from </a:t>
            </a:r>
            <a:r>
              <a:rPr lang="en-US" sz="1200" dirty="0" err="1" smtClean="0">
                <a:solidFill>
                  <a:srgbClr val="8E3900"/>
                </a:solidFill>
              </a:rPr>
              <a:t>Vaquera</a:t>
            </a:r>
            <a:r>
              <a:rPr lang="en-US" sz="1200" dirty="0" smtClean="0">
                <a:solidFill>
                  <a:srgbClr val="8E3900"/>
                </a:solidFill>
              </a:rPr>
              <a:t> and</a:t>
            </a:r>
            <a:r>
              <a:rPr lang="en-US" sz="1200" baseline="0" dirty="0" smtClean="0">
                <a:solidFill>
                  <a:srgbClr val="8E3900"/>
                </a:solidFill>
              </a:rPr>
              <a:t> colleagues’</a:t>
            </a:r>
            <a:r>
              <a:rPr lang="en-US" sz="1200" dirty="0" smtClean="0">
                <a:solidFill>
                  <a:srgbClr val="8E3900"/>
                </a:solidFill>
              </a:rPr>
              <a:t> </a:t>
            </a:r>
            <a:r>
              <a:rPr lang="en-US" sz="1200" dirty="0" err="1" smtClean="0">
                <a:solidFill>
                  <a:srgbClr val="8E3900"/>
                </a:solidFill>
              </a:rPr>
              <a:t>Nanosafe</a:t>
            </a:r>
            <a:r>
              <a:rPr lang="en-US" sz="1200" dirty="0" smtClean="0">
                <a:solidFill>
                  <a:srgbClr val="8E3900"/>
                </a:solidFill>
              </a:rPr>
              <a:t> 2014 presentation</a:t>
            </a:r>
          </a:p>
          <a:p>
            <a:endParaRPr lang="en-US" dirty="0"/>
          </a:p>
        </p:txBody>
      </p:sp>
      <p:sp>
        <p:nvSpPr>
          <p:cNvPr id="4" name="Slide Number Placeholder 3"/>
          <p:cNvSpPr>
            <a:spLocks noGrp="1"/>
          </p:cNvSpPr>
          <p:nvPr>
            <p:ph type="sldNum" sz="quarter" idx="10"/>
          </p:nvPr>
        </p:nvSpPr>
        <p:spPr/>
        <p:txBody>
          <a:bodyPr/>
          <a:lstStyle/>
          <a:p>
            <a:pPr>
              <a:defRPr/>
            </a:pPr>
            <a:fld id="{C1FCD2DC-8806-463B-AE8E-A81087FC8B47}" type="slidenum">
              <a:rPr lang="en-US" altLang="en-US" smtClean="0"/>
              <a:pPr>
                <a:defRPr/>
              </a:pPr>
              <a:t>25</a:t>
            </a:fld>
            <a:endParaRPr lang="en-US" altLang="en-US"/>
          </a:p>
        </p:txBody>
      </p:sp>
    </p:spTree>
    <p:extLst>
      <p:ext uri="{BB962C8B-B14F-4D97-AF65-F5344CB8AC3E}">
        <p14:creationId xmlns:p14="http://schemas.microsoft.com/office/powerpoint/2010/main" val="3540916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Sampled during manufacturing of </a:t>
            </a:r>
            <a:r>
              <a:rPr lang="en-US" dirty="0" smtClean="0">
                <a:solidFill>
                  <a:srgbClr val="C00000"/>
                </a:solidFill>
              </a:rPr>
              <a:t>1 ton of each of 3 types </a:t>
            </a:r>
            <a:r>
              <a:rPr lang="en-US" dirty="0" smtClean="0"/>
              <a:t>of mortar.</a:t>
            </a:r>
          </a:p>
          <a:p>
            <a:endParaRPr lang="en-US" dirty="0" smtClean="0"/>
          </a:p>
          <a:p>
            <a:r>
              <a:rPr lang="en-US" dirty="0" smtClean="0"/>
              <a:t>This was not a minor sampling effort.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8E3900"/>
                </a:solidFill>
              </a:rPr>
              <a:t>Photos from </a:t>
            </a:r>
            <a:r>
              <a:rPr lang="en-US" sz="1200" dirty="0" err="1" smtClean="0">
                <a:solidFill>
                  <a:srgbClr val="8E3900"/>
                </a:solidFill>
              </a:rPr>
              <a:t>Vaquera</a:t>
            </a:r>
            <a:r>
              <a:rPr lang="en-US" sz="1200" dirty="0" smtClean="0">
                <a:solidFill>
                  <a:srgbClr val="8E3900"/>
                </a:solidFill>
              </a:rPr>
              <a:t> et al. </a:t>
            </a:r>
            <a:r>
              <a:rPr lang="en-US" sz="1200" dirty="0" err="1" smtClean="0">
                <a:solidFill>
                  <a:srgbClr val="8E3900"/>
                </a:solidFill>
              </a:rPr>
              <a:t>Nanosafe</a:t>
            </a:r>
            <a:r>
              <a:rPr lang="en-US" sz="1200" dirty="0" smtClean="0">
                <a:solidFill>
                  <a:srgbClr val="8E3900"/>
                </a:solidFill>
              </a:rPr>
              <a:t> 2014 presentation</a:t>
            </a:r>
          </a:p>
          <a:p>
            <a:endParaRPr lang="en-US" dirty="0"/>
          </a:p>
        </p:txBody>
      </p:sp>
      <p:sp>
        <p:nvSpPr>
          <p:cNvPr id="4" name="Slide Number Placeholder 3"/>
          <p:cNvSpPr>
            <a:spLocks noGrp="1"/>
          </p:cNvSpPr>
          <p:nvPr>
            <p:ph type="sldNum" sz="quarter" idx="10"/>
          </p:nvPr>
        </p:nvSpPr>
        <p:spPr/>
        <p:txBody>
          <a:bodyPr/>
          <a:lstStyle/>
          <a:p>
            <a:pPr>
              <a:defRPr/>
            </a:pPr>
            <a:fld id="{C1FCD2DC-8806-463B-AE8E-A81087FC8B47}" type="slidenum">
              <a:rPr lang="en-US" altLang="en-US" smtClean="0"/>
              <a:pPr>
                <a:defRPr/>
              </a:pPr>
              <a:t>26</a:t>
            </a:fld>
            <a:endParaRPr lang="en-US" altLang="en-US"/>
          </a:p>
        </p:txBody>
      </p:sp>
    </p:spTree>
    <p:extLst>
      <p:ext uri="{BB962C8B-B14F-4D97-AF65-F5344CB8AC3E}">
        <p14:creationId xmlns:p14="http://schemas.microsoft.com/office/powerpoint/2010/main" val="2036727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researchers</a:t>
            </a:r>
            <a:r>
              <a:rPr lang="en-US" baseline="0" dirty="0" smtClean="0"/>
              <a:t> s</a:t>
            </a:r>
            <a:r>
              <a:rPr lang="en-US" dirty="0" smtClean="0"/>
              <a:t>ampled during application, drilling and demo.</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8E3900"/>
                </a:solidFill>
              </a:rPr>
              <a:t>Photos from </a:t>
            </a:r>
            <a:r>
              <a:rPr lang="en-US" sz="1200" dirty="0" err="1" smtClean="0">
                <a:solidFill>
                  <a:srgbClr val="8E3900"/>
                </a:solidFill>
              </a:rPr>
              <a:t>Vaquera</a:t>
            </a:r>
            <a:r>
              <a:rPr lang="en-US" sz="1200" dirty="0" smtClean="0">
                <a:solidFill>
                  <a:srgbClr val="8E3900"/>
                </a:solidFill>
              </a:rPr>
              <a:t> et al. </a:t>
            </a:r>
            <a:r>
              <a:rPr lang="en-US" sz="1200" dirty="0" err="1" smtClean="0">
                <a:solidFill>
                  <a:srgbClr val="8E3900"/>
                </a:solidFill>
              </a:rPr>
              <a:t>Nanosafe</a:t>
            </a:r>
            <a:r>
              <a:rPr lang="en-US" sz="1200" dirty="0" smtClean="0">
                <a:solidFill>
                  <a:srgbClr val="8E3900"/>
                </a:solidFill>
              </a:rPr>
              <a:t> 2014 presentation</a:t>
            </a:r>
          </a:p>
          <a:p>
            <a:endParaRPr lang="en-US" dirty="0"/>
          </a:p>
        </p:txBody>
      </p:sp>
      <p:sp>
        <p:nvSpPr>
          <p:cNvPr id="4" name="Slide Number Placeholder 3"/>
          <p:cNvSpPr>
            <a:spLocks noGrp="1"/>
          </p:cNvSpPr>
          <p:nvPr>
            <p:ph type="sldNum" sz="quarter" idx="10"/>
          </p:nvPr>
        </p:nvSpPr>
        <p:spPr/>
        <p:txBody>
          <a:bodyPr/>
          <a:lstStyle/>
          <a:p>
            <a:pPr>
              <a:defRPr/>
            </a:pPr>
            <a:fld id="{C1FCD2DC-8806-463B-AE8E-A81087FC8B47}" type="slidenum">
              <a:rPr lang="en-US" altLang="en-US" smtClean="0"/>
              <a:pPr>
                <a:defRPr/>
              </a:pPr>
              <a:t>27</a:t>
            </a:fld>
            <a:endParaRPr lang="en-US" altLang="en-US"/>
          </a:p>
        </p:txBody>
      </p:sp>
    </p:spTree>
    <p:extLst>
      <p:ext uri="{BB962C8B-B14F-4D97-AF65-F5344CB8AC3E}">
        <p14:creationId xmlns:p14="http://schemas.microsoft.com/office/powerpoint/2010/main" val="3242896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Vaquera</a:t>
            </a:r>
            <a:r>
              <a:rPr lang="en-US" dirty="0" smtClean="0"/>
              <a:t> and colleagues concluded:</a:t>
            </a:r>
          </a:p>
          <a:p>
            <a:endParaRPr lang="en-US" dirty="0" smtClean="0"/>
          </a:p>
          <a:p>
            <a:pPr marL="171450" indent="-171450">
              <a:buFont typeface="Arial" panose="020B0604020202020204" pitchFamily="34" charset="0"/>
              <a:buChar char="•"/>
            </a:pPr>
            <a:r>
              <a:rPr lang="en-US" dirty="0" smtClean="0"/>
              <a:t>TiO</a:t>
            </a:r>
            <a:r>
              <a:rPr lang="en-US" sz="2800" dirty="0" smtClean="0"/>
              <a:t>2</a:t>
            </a:r>
            <a:r>
              <a:rPr lang="en-US" dirty="0" smtClean="0"/>
              <a:t> exposures were well below the OELs for all scenarios (0.1 mg/m3 is</a:t>
            </a:r>
            <a:r>
              <a:rPr lang="en-US" baseline="0" dirty="0" smtClean="0"/>
              <a:t> the level through the</a:t>
            </a:r>
            <a:r>
              <a:rPr lang="en-US" dirty="0" smtClean="0"/>
              <a:t> Scaffold project and 0.3 mg/m3 NIOSH)</a:t>
            </a:r>
          </a:p>
          <a:p>
            <a:endParaRPr lang="en-US" dirty="0" smtClean="0"/>
          </a:p>
          <a:p>
            <a:pPr marL="171450" indent="-171450">
              <a:buFont typeface="Arial" panose="020B0604020202020204" pitchFamily="34" charset="0"/>
              <a:buChar char="•"/>
            </a:pPr>
            <a:r>
              <a:rPr lang="en-US" dirty="0" smtClean="0"/>
              <a:t>Highest mass concentrations</a:t>
            </a:r>
          </a:p>
          <a:p>
            <a:pPr lvl="1"/>
            <a:r>
              <a:rPr lang="en-US" dirty="0" smtClean="0"/>
              <a:t>Cleaning during manufacturing</a:t>
            </a:r>
          </a:p>
          <a:p>
            <a:pPr lvl="1"/>
            <a:r>
              <a:rPr lang="en-US" dirty="0" smtClean="0"/>
              <a:t>Sol-gel spraying of </a:t>
            </a:r>
            <a:r>
              <a:rPr lang="en-US" dirty="0" err="1" smtClean="0"/>
              <a:t>depollutant</a:t>
            </a:r>
            <a:r>
              <a:rPr lang="en-US" dirty="0" smtClean="0"/>
              <a:t> on wall</a:t>
            </a:r>
          </a:p>
          <a:p>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28</a:t>
            </a:fld>
            <a:endParaRPr lang="en-US"/>
          </a:p>
        </p:txBody>
      </p:sp>
    </p:spTree>
    <p:extLst>
      <p:ext uri="{BB962C8B-B14F-4D97-AF65-F5344CB8AC3E}">
        <p14:creationId xmlns:p14="http://schemas.microsoft.com/office/powerpoint/2010/main" val="3096746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Froggett</a:t>
            </a:r>
            <a:r>
              <a:rPr lang="en-US" sz="1200" dirty="0" smtClean="0"/>
              <a:t> et al. presented a review of 54 studies on release of nanomaterials from solid </a:t>
            </a:r>
            <a:r>
              <a:rPr lang="en-US" sz="1200" dirty="0" err="1" smtClean="0"/>
              <a:t>nanocomposites</a:t>
            </a:r>
            <a:r>
              <a:rPr lang="en-US" sz="1200" dirty="0" smtClean="0"/>
              <a:t>.</a:t>
            </a:r>
          </a:p>
          <a:p>
            <a:endParaRPr lang="en-US" sz="1200" dirty="0" smtClean="0"/>
          </a:p>
          <a:p>
            <a:r>
              <a:rPr lang="en-US" sz="1200" dirty="0" err="1" smtClean="0"/>
              <a:t>Froggett</a:t>
            </a:r>
            <a:r>
              <a:rPr lang="en-US" sz="1200" dirty="0" smtClean="0"/>
              <a:t> S, Clancy S, </a:t>
            </a:r>
            <a:r>
              <a:rPr lang="en-US" sz="1200" dirty="0" err="1" smtClean="0"/>
              <a:t>Boverhof</a:t>
            </a:r>
            <a:r>
              <a:rPr lang="en-US" sz="1200" dirty="0" smtClean="0"/>
              <a:t> D and Canady R (2014) </a:t>
            </a:r>
            <a:r>
              <a:rPr lang="en-US" sz="1200" i="1" dirty="0" smtClean="0"/>
              <a:t>Particle and Fiber Toxicology</a:t>
            </a:r>
          </a:p>
          <a:p>
            <a:r>
              <a:rPr lang="en-US" sz="1200" i="1" dirty="0" smtClean="0"/>
              <a:t>Graphic from </a:t>
            </a:r>
            <a:r>
              <a:rPr lang="en-US" sz="1200" i="1" dirty="0" err="1" smtClean="0"/>
              <a:t>Froggett</a:t>
            </a:r>
            <a:r>
              <a:rPr lang="en-US" sz="1200" i="1" dirty="0" smtClean="0"/>
              <a:t> presentation </a:t>
            </a:r>
            <a:r>
              <a:rPr lang="en-US" sz="1200" i="1" dirty="0" err="1" smtClean="0"/>
              <a:t>NanoSafe</a:t>
            </a:r>
            <a:r>
              <a:rPr lang="en-US" sz="1200" i="1" dirty="0" smtClean="0"/>
              <a:t> 2014</a:t>
            </a:r>
          </a:p>
          <a:p>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29</a:t>
            </a:fld>
            <a:endParaRPr lang="en-US"/>
          </a:p>
        </p:txBody>
      </p:sp>
    </p:spTree>
    <p:extLst>
      <p:ext uri="{BB962C8B-B14F-4D97-AF65-F5344CB8AC3E}">
        <p14:creationId xmlns:p14="http://schemas.microsoft.com/office/powerpoint/2010/main" val="1996460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studies followed the full life cycle of </a:t>
            </a:r>
            <a:r>
              <a:rPr lang="en-US" dirty="0" err="1" smtClean="0"/>
              <a:t>nanocomposites</a:t>
            </a:r>
            <a:r>
              <a:rPr lang="en-US" dirty="0" smtClean="0"/>
              <a:t>. The numbers represent the quantity of studies in each part of the life cycle.</a:t>
            </a:r>
          </a:p>
          <a:p>
            <a:endParaRPr lang="en-US" dirty="0" smtClean="0"/>
          </a:p>
          <a:p>
            <a:r>
              <a:rPr lang="en-US" sz="1200" dirty="0" err="1" smtClean="0"/>
              <a:t>Froggett</a:t>
            </a:r>
            <a:r>
              <a:rPr lang="en-US" sz="1200" dirty="0" smtClean="0"/>
              <a:t> S, Clancy S, </a:t>
            </a:r>
            <a:r>
              <a:rPr lang="en-US" sz="1200" dirty="0" err="1" smtClean="0"/>
              <a:t>Boverhof</a:t>
            </a:r>
            <a:r>
              <a:rPr lang="en-US" sz="1200" dirty="0" smtClean="0"/>
              <a:t> D and Canady R (2014) </a:t>
            </a:r>
            <a:r>
              <a:rPr lang="en-US" sz="1200" i="1" dirty="0" smtClean="0"/>
              <a:t>Particle and Fiber Toxicology</a:t>
            </a:r>
          </a:p>
          <a:p>
            <a:r>
              <a:rPr lang="en-US" sz="1200" i="1" dirty="0" smtClean="0"/>
              <a:t>Graphic from </a:t>
            </a:r>
            <a:r>
              <a:rPr lang="en-US" sz="1200" i="1" dirty="0" err="1" smtClean="0"/>
              <a:t>Froggett</a:t>
            </a:r>
            <a:r>
              <a:rPr lang="en-US" sz="1200" i="1" dirty="0" smtClean="0"/>
              <a:t> presentation </a:t>
            </a:r>
            <a:r>
              <a:rPr lang="en-US" sz="1200" i="1" dirty="0" err="1" smtClean="0"/>
              <a:t>NanoSafe</a:t>
            </a:r>
            <a:r>
              <a:rPr lang="en-US" sz="1200" i="1" dirty="0" smtClean="0"/>
              <a:t> 2014</a:t>
            </a:r>
          </a:p>
          <a:p>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30</a:t>
            </a:fld>
            <a:endParaRPr lang="en-US"/>
          </a:p>
        </p:txBody>
      </p:sp>
    </p:spTree>
    <p:extLst>
      <p:ext uri="{BB962C8B-B14F-4D97-AF65-F5344CB8AC3E}">
        <p14:creationId xmlns:p14="http://schemas.microsoft.com/office/powerpoint/2010/main" val="1697887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Froggett</a:t>
            </a:r>
            <a:r>
              <a:rPr lang="en-US" sz="1200" dirty="0" smtClean="0"/>
              <a:t> et al. found:</a:t>
            </a:r>
          </a:p>
          <a:p>
            <a:endParaRPr lang="en-US" sz="1200" dirty="0" smtClean="0"/>
          </a:p>
          <a:p>
            <a:pPr marL="457200" indent="-457200">
              <a:buFont typeface="+mj-lt"/>
              <a:buAutoNum type="arabicPeriod"/>
            </a:pPr>
            <a:r>
              <a:rPr lang="en-US" sz="1200" dirty="0" smtClean="0"/>
              <a:t>Release of fine and ultrafine matrix debris from both composites and </a:t>
            </a:r>
            <a:r>
              <a:rPr lang="en-US" sz="1200" dirty="0" err="1" smtClean="0"/>
              <a:t>nanocomposites</a:t>
            </a:r>
            <a:r>
              <a:rPr lang="en-US" sz="1200" dirty="0" smtClean="0"/>
              <a:t> is common under all release scenarios</a:t>
            </a:r>
          </a:p>
          <a:p>
            <a:pPr marL="457200" indent="-457200">
              <a:buFont typeface="+mj-lt"/>
              <a:buAutoNum type="arabicPeriod"/>
            </a:pPr>
            <a:r>
              <a:rPr lang="en-US" sz="1200" dirty="0" smtClean="0"/>
              <a:t>Some of the debris contained the added nanomaterials either partially or fully embedded</a:t>
            </a:r>
          </a:p>
          <a:p>
            <a:pPr marL="457200" indent="-457200">
              <a:buFont typeface="+mj-lt"/>
              <a:buAutoNum type="arabicPeriod"/>
            </a:pPr>
            <a:r>
              <a:rPr lang="en-US" sz="1200" dirty="0" smtClean="0"/>
              <a:t>Release of the added nanomaterials fully dissociated from the matrix has been detected only </a:t>
            </a:r>
            <a:r>
              <a:rPr lang="en-US" sz="1200" i="1" dirty="0" smtClean="0"/>
              <a:t>occasionally</a:t>
            </a:r>
          </a:p>
          <a:p>
            <a:endParaRPr lang="en-US" sz="1200" dirty="0" smtClean="0"/>
          </a:p>
          <a:p>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F29E0281-2380-4F96-BB13-51D3028C0F1F}" type="slidenum">
              <a:rPr lang="en-US" smtClean="0"/>
              <a:pPr/>
              <a:t>31</a:t>
            </a:fld>
            <a:endParaRPr lang="en-US"/>
          </a:p>
        </p:txBody>
      </p:sp>
    </p:spTree>
    <p:extLst>
      <p:ext uri="{BB962C8B-B14F-4D97-AF65-F5344CB8AC3E}">
        <p14:creationId xmlns:p14="http://schemas.microsoft.com/office/powerpoint/2010/main" val="1699585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rPr>
              <a:t>CPWR and EPI conducted a range of sampling during the cutting, drilling and nailing of tiles.</a:t>
            </a:r>
          </a:p>
        </p:txBody>
      </p:sp>
      <p:sp>
        <p:nvSpPr>
          <p:cNvPr id="4" name="Slide Number Placeholder 3"/>
          <p:cNvSpPr>
            <a:spLocks noGrp="1"/>
          </p:cNvSpPr>
          <p:nvPr>
            <p:ph type="sldNum" sz="quarter" idx="10"/>
          </p:nvPr>
        </p:nvSpPr>
        <p:spPr/>
        <p:txBody>
          <a:bodyPr/>
          <a:lstStyle/>
          <a:p>
            <a:fld id="{F29E0281-2380-4F96-BB13-51D3028C0F1F}" type="slidenum">
              <a:rPr lang="en-US" smtClean="0"/>
              <a:pPr/>
              <a:t>32</a:t>
            </a:fld>
            <a:endParaRPr lang="en-US"/>
          </a:p>
        </p:txBody>
      </p:sp>
    </p:spTree>
    <p:extLst>
      <p:ext uri="{BB962C8B-B14F-4D97-AF65-F5344CB8AC3E}">
        <p14:creationId xmlns:p14="http://schemas.microsoft.com/office/powerpoint/2010/main" val="41841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figures and quotes are from the text:</a:t>
            </a:r>
            <a:r>
              <a:rPr lang="en-US" baseline="0" dirty="0" smtClean="0"/>
              <a:t> Nanotechnology in Eco-efficient construction, edited by F. Pacheco-</a:t>
            </a:r>
            <a:r>
              <a:rPr lang="en-US" baseline="0" dirty="0" err="1" smtClean="0"/>
              <a:t>Torgal</a:t>
            </a:r>
            <a:r>
              <a:rPr lang="en-US" baseline="0" dirty="0" smtClean="0"/>
              <a:t>, M.V. </a:t>
            </a:r>
            <a:r>
              <a:rPr lang="en-US" baseline="0" dirty="0" err="1" smtClean="0"/>
              <a:t>Diamanti</a:t>
            </a:r>
            <a:r>
              <a:rPr lang="en-US" baseline="0" dirty="0" smtClean="0"/>
              <a:t>, A. </a:t>
            </a:r>
            <a:r>
              <a:rPr lang="en-US" baseline="0" dirty="0" err="1" smtClean="0"/>
              <a:t>Nazari</a:t>
            </a:r>
            <a:r>
              <a:rPr lang="en-US" baseline="0" dirty="0" smtClean="0"/>
              <a:t> and C-G. </a:t>
            </a:r>
            <a:r>
              <a:rPr lang="en-US" baseline="0" dirty="0" err="1" smtClean="0"/>
              <a:t>Grandqvist</a:t>
            </a:r>
            <a:r>
              <a:rPr lang="en-US" baseline="0" dirty="0" smtClean="0"/>
              <a:t>, </a:t>
            </a:r>
            <a:r>
              <a:rPr lang="en-US" baseline="0" dirty="0" err="1" smtClean="0"/>
              <a:t>Woodhall</a:t>
            </a:r>
            <a:r>
              <a:rPr lang="en-US" baseline="0" dirty="0" smtClean="0"/>
              <a:t> Publishing, 2013.</a:t>
            </a:r>
          </a:p>
          <a:p>
            <a:endParaRPr lang="en-US" dirty="0" smtClean="0"/>
          </a:p>
          <a:p>
            <a:r>
              <a:rPr lang="en-US" dirty="0" smtClean="0"/>
              <a:t>The</a:t>
            </a:r>
            <a:r>
              <a:rPr lang="en-US" baseline="0" dirty="0" smtClean="0"/>
              <a:t> energy consumption from </a:t>
            </a:r>
            <a:r>
              <a:rPr lang="en-US" baseline="0" dirty="0" err="1" smtClean="0"/>
              <a:t>buidlings</a:t>
            </a:r>
            <a:r>
              <a:rPr lang="en-US" baseline="0" dirty="0" smtClean="0"/>
              <a:t> in developed countries has reached 40%. (Perez-Lombard et al. 2008) </a:t>
            </a:r>
            <a:r>
              <a:rPr lang="en-US" dirty="0" smtClean="0"/>
              <a:t>Windows can account for up to 60% of energy loss in a building (</a:t>
            </a:r>
            <a:r>
              <a:rPr lang="en-US" dirty="0" err="1" smtClean="0"/>
              <a:t>Jelle</a:t>
            </a:r>
            <a:r>
              <a:rPr lang="en-US" dirty="0" smtClean="0"/>
              <a:t> et al., 2012)</a:t>
            </a:r>
          </a:p>
          <a:p>
            <a:endParaRPr lang="en-US" dirty="0" smtClean="0"/>
          </a:p>
          <a:p>
            <a:r>
              <a:rPr lang="en-US" dirty="0" smtClean="0"/>
              <a:t>“Construction materials represent the most easily available medium to distribute photoactive substances over the widest surface area possible.” (</a:t>
            </a:r>
            <a:r>
              <a:rPr lang="en-US" dirty="0" err="1" smtClean="0"/>
              <a:t>Diamanti</a:t>
            </a:r>
            <a:r>
              <a:rPr lang="en-US" dirty="0" smtClean="0"/>
              <a:t> and Pedeferri,2013)</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4</a:t>
            </a:fld>
            <a:endParaRPr lang="en-US"/>
          </a:p>
        </p:txBody>
      </p:sp>
    </p:spTree>
    <p:extLst>
      <p:ext uri="{BB962C8B-B14F-4D97-AF65-F5344CB8AC3E}">
        <p14:creationId xmlns:p14="http://schemas.microsoft.com/office/powerpoint/2010/main" val="3763153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20812DAC-345F-4F93-B06F-02ADD30B906F}" type="slidenum">
              <a:rPr lang="en-US" sz="1200"/>
              <a:pPr eaLnBrk="1" hangingPunct="1">
                <a:spcBef>
                  <a:spcPct val="0"/>
                </a:spcBef>
                <a:buFontTx/>
                <a:buNone/>
              </a:pPr>
              <a:t>33</a:t>
            </a:fld>
            <a:endParaRPr lang="en-US" sz="1200"/>
          </a:p>
        </p:txBody>
      </p:sp>
    </p:spTree>
    <p:extLst>
      <p:ext uri="{BB962C8B-B14F-4D97-AF65-F5344CB8AC3E}">
        <p14:creationId xmlns:p14="http://schemas.microsoft.com/office/powerpoint/2010/main" val="3586301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rPr>
              <a:t>We collected </a:t>
            </a:r>
            <a:r>
              <a:rPr lang="en-US" dirty="0" err="1" smtClean="0">
                <a:latin typeface="Tahoma" panose="020B0604030504040204" pitchFamily="34" charset="0"/>
              </a:rPr>
              <a:t>respirable</a:t>
            </a:r>
            <a:r>
              <a:rPr lang="en-US" dirty="0" smtClean="0">
                <a:latin typeface="Tahoma" panose="020B0604030504040204" pitchFamily="34" charset="0"/>
              </a:rPr>
              <a:t> dust, TiO</a:t>
            </a:r>
            <a:r>
              <a:rPr lang="en-US" baseline="-25000" dirty="0" smtClean="0">
                <a:latin typeface="Tahoma" panose="020B0604030504040204" pitchFamily="34" charset="0"/>
              </a:rPr>
              <a:t>2</a:t>
            </a:r>
            <a:r>
              <a:rPr lang="en-US" dirty="0" smtClean="0">
                <a:latin typeface="Tahoma" panose="020B0604030504040204" pitchFamily="34" charset="0"/>
              </a:rPr>
              <a:t> and TEM as well as CPC and OPC particle counts.</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34</a:t>
            </a:fld>
            <a:endParaRPr lang="en-US"/>
          </a:p>
        </p:txBody>
      </p:sp>
    </p:spTree>
    <p:extLst>
      <p:ext uri="{BB962C8B-B14F-4D97-AF65-F5344CB8AC3E}">
        <p14:creationId xmlns:p14="http://schemas.microsoft.com/office/powerpoint/2010/main" val="564999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charset="-128"/>
              </a:rPr>
              <a:t>We conducted sampling during tile grinding with LEV on and off. This first test session allowed us to grind off the surface</a:t>
            </a:r>
            <a:r>
              <a:rPr lang="en-US" baseline="0" dirty="0" smtClean="0">
                <a:ea typeface="ＭＳ Ｐゴシック" charset="-128"/>
              </a:rPr>
              <a:t> containing the TiO2 for a worst case exposure.</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35</a:t>
            </a:fld>
            <a:endParaRPr lang="en-US"/>
          </a:p>
        </p:txBody>
      </p:sp>
    </p:spTree>
    <p:extLst>
      <p:ext uri="{BB962C8B-B14F-4D97-AF65-F5344CB8AC3E}">
        <p14:creationId xmlns:p14="http://schemas.microsoft.com/office/powerpoint/2010/main" val="4262521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followed NIOSH Methods.</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36</a:t>
            </a:fld>
            <a:endParaRPr lang="en-US"/>
          </a:p>
        </p:txBody>
      </p:sp>
    </p:spTree>
    <p:extLst>
      <p:ext uri="{BB962C8B-B14F-4D97-AF65-F5344CB8AC3E}">
        <p14:creationId xmlns:p14="http://schemas.microsoft.com/office/powerpoint/2010/main" val="3249299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37</a:t>
            </a:fld>
            <a:endParaRPr lang="en-US"/>
          </a:p>
        </p:txBody>
      </p:sp>
    </p:spTree>
    <p:extLst>
      <p:ext uri="{BB962C8B-B14F-4D97-AF65-F5344CB8AC3E}">
        <p14:creationId xmlns:p14="http://schemas.microsoft.com/office/powerpoint/2010/main" val="3934573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ahoma" panose="020B0604030504040204" pitchFamily="34" charset="0"/>
              </a:rPr>
              <a:t>Most results were encouraging.</a:t>
            </a:r>
          </a:p>
          <a:p>
            <a:endParaRPr lang="en-US" sz="1200" dirty="0" smtClean="0">
              <a:latin typeface="Tahoma" panose="020B0604030504040204" pitchFamily="34" charset="0"/>
            </a:endParaRPr>
          </a:p>
          <a:p>
            <a:pPr>
              <a:buClr>
                <a:srgbClr val="800000"/>
              </a:buClr>
              <a:buFont typeface="Arial" panose="020B0604020202020204" pitchFamily="34" charset="0"/>
              <a:buChar char="•"/>
            </a:pPr>
            <a:r>
              <a:rPr lang="en-US" sz="1200" dirty="0" smtClean="0"/>
              <a:t>All measurements were below the NIOSH REL for ultrafine TiO</a:t>
            </a:r>
            <a:r>
              <a:rPr lang="en-US" sz="1200" baseline="-25000" dirty="0" smtClean="0"/>
              <a:t>2</a:t>
            </a:r>
            <a:r>
              <a:rPr lang="en-US" sz="1200" dirty="0" smtClean="0"/>
              <a:t> of 0.3 mg/m</a:t>
            </a:r>
            <a:r>
              <a:rPr lang="en-US" sz="1200" baseline="30000" dirty="0" smtClean="0"/>
              <a:t>3</a:t>
            </a:r>
          </a:p>
          <a:p>
            <a:pPr>
              <a:buClr>
                <a:srgbClr val="800000"/>
              </a:buClr>
              <a:buFont typeface="Arial" panose="020B0604020202020204" pitchFamily="34" charset="0"/>
              <a:buChar char="•"/>
            </a:pPr>
            <a:r>
              <a:rPr lang="en-US" sz="1200" dirty="0" smtClean="0"/>
              <a:t>Ventilation on the tool reduced </a:t>
            </a:r>
            <a:r>
              <a:rPr lang="en-US" sz="1200" dirty="0" err="1" smtClean="0"/>
              <a:t>respirable</a:t>
            </a:r>
            <a:r>
              <a:rPr lang="en-US" sz="1200" dirty="0" smtClean="0"/>
              <a:t> dust by roughly 50%</a:t>
            </a:r>
          </a:p>
          <a:p>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38</a:t>
            </a:fld>
            <a:endParaRPr lang="en-US"/>
          </a:p>
        </p:txBody>
      </p:sp>
    </p:spTree>
    <p:extLst>
      <p:ext uri="{BB962C8B-B14F-4D97-AF65-F5344CB8AC3E}">
        <p14:creationId xmlns:p14="http://schemas.microsoft.com/office/powerpoint/2010/main" val="339525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rPr>
              <a:t>There were </a:t>
            </a:r>
            <a:r>
              <a:rPr lang="en-US" dirty="0" err="1" smtClean="0">
                <a:latin typeface="Tahoma" panose="020B0604030504040204" pitchFamily="34" charset="0"/>
              </a:rPr>
              <a:t>unagglomerated</a:t>
            </a:r>
            <a:r>
              <a:rPr lang="en-US" dirty="0" smtClean="0">
                <a:latin typeface="Tahoma" panose="020B0604030504040204" pitchFamily="34" charset="0"/>
              </a:rPr>
              <a:t> TiO</a:t>
            </a:r>
            <a:r>
              <a:rPr lang="en-US" baseline="-25000" dirty="0" smtClean="0">
                <a:latin typeface="Tahoma" panose="020B0604030504040204" pitchFamily="34" charset="0"/>
              </a:rPr>
              <a:t>2 </a:t>
            </a:r>
            <a:r>
              <a:rPr lang="en-US" dirty="0" smtClean="0">
                <a:latin typeface="Tahoma" panose="020B0604030504040204" pitchFamily="34" charset="0"/>
              </a:rPr>
              <a:t>particles, however.</a:t>
            </a:r>
          </a:p>
          <a:p>
            <a:endParaRPr lang="en-US" dirty="0" smtClean="0">
              <a:latin typeface="Tahom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41% of structures counted via TEM were free and not agglomerated.</a:t>
            </a:r>
          </a:p>
          <a:p>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39</a:t>
            </a:fld>
            <a:endParaRPr lang="en-US"/>
          </a:p>
        </p:txBody>
      </p:sp>
    </p:spTree>
    <p:extLst>
      <p:ext uri="{BB962C8B-B14F-4D97-AF65-F5344CB8AC3E}">
        <p14:creationId xmlns:p14="http://schemas.microsoft.com/office/powerpoint/2010/main" val="1036502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fld id="{C1DD7924-E677-4FDA-A251-57C1BFE7499B}" type="slidenum">
              <a:rPr lang="en-US" sz="1200"/>
              <a:pPr eaLnBrk="1" hangingPunct="1">
                <a:spcBef>
                  <a:spcPct val="0"/>
                </a:spcBef>
                <a:buFontTx/>
                <a:buNone/>
              </a:pPr>
              <a:t>41</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Trainer Notes:</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Try us out! Go to our site: http://www.elcosh.org or contact our Project Manager, Bruce Lippy:</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Office: 301-495-8527</a:t>
            </a:r>
          </a:p>
          <a:p>
            <a:pPr eaLnBrk="1" hangingPunct="1"/>
            <a:r>
              <a:rPr lang="en-US" dirty="0" smtClean="0">
                <a:latin typeface="Arial" panose="020B0604020202020204" pitchFamily="34" charset="0"/>
              </a:rPr>
              <a:t>Cell: 410-916-0359</a:t>
            </a:r>
          </a:p>
        </p:txBody>
      </p:sp>
    </p:spTree>
    <p:extLst>
      <p:ext uri="{BB962C8B-B14F-4D97-AF65-F5344CB8AC3E}">
        <p14:creationId xmlns:p14="http://schemas.microsoft.com/office/powerpoint/2010/main" val="295147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From Monica </a:t>
            </a:r>
            <a:r>
              <a:rPr lang="en-US" sz="1200" b="0" i="0" u="none" strike="noStrike" kern="1200" baseline="0" dirty="0" err="1" smtClean="0">
                <a:solidFill>
                  <a:schemeClr val="tx1"/>
                </a:solidFill>
                <a:latin typeface="Arial" charset="0"/>
                <a:ea typeface="MS PGothic" panose="020B0600070205080204" pitchFamily="34" charset="-128"/>
                <a:cs typeface="ＭＳ Ｐゴシック" charset="-128"/>
              </a:rPr>
              <a:t>Hanus</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 and Andrew Harris </a:t>
            </a:r>
            <a:r>
              <a:rPr lang="en-US" sz="1200" b="0" i="1" u="none" strike="noStrike" kern="1200" baseline="0" dirty="0" smtClean="0">
                <a:solidFill>
                  <a:schemeClr val="tx1"/>
                </a:solidFill>
                <a:latin typeface="Arial" charset="0"/>
                <a:ea typeface="MS PGothic" panose="020B0600070205080204" pitchFamily="34" charset="-128"/>
                <a:cs typeface="ＭＳ Ｐゴシック" charset="-128"/>
              </a:rPr>
              <a:t>Nanotechnology innovations for the construction</a:t>
            </a:r>
          </a:p>
          <a:p>
            <a:r>
              <a:rPr lang="en-US" sz="1200" b="0" i="1" u="none" strike="noStrike" kern="1200" baseline="0" dirty="0" smtClean="0">
                <a:solidFill>
                  <a:schemeClr val="tx1"/>
                </a:solidFill>
                <a:latin typeface="Arial" charset="0"/>
                <a:ea typeface="MS PGothic" panose="020B0600070205080204" pitchFamily="34" charset="-128"/>
                <a:cs typeface="ＭＳ Ｐゴシック" charset="-128"/>
              </a:rPr>
              <a:t>Industry</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 Progress in Materials Science 58 (2013) 1056–1102. </a:t>
            </a:r>
          </a:p>
          <a:p>
            <a:endParaRPr lang="en-US" sz="1200" b="0" i="0" u="none" strike="noStrike" kern="1200" baseline="0" dirty="0" smtClean="0">
              <a:solidFill>
                <a:schemeClr val="tx1"/>
              </a:solidFill>
              <a:latin typeface="Arial" charset="0"/>
              <a:ea typeface="MS PGothic" panose="020B0600070205080204" pitchFamily="34" charset="-128"/>
              <a:cs typeface="ＭＳ Ｐゴシック" charset="-128"/>
            </a:endParaRP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Quote from the paper: “CNTs have a high tensile strength and Young’s modulus, display elastic </a:t>
            </a:r>
            <a:r>
              <a:rPr lang="en-US" sz="1200" b="0" i="0" u="none" strike="noStrike" kern="1200" baseline="0" dirty="0" err="1" smtClean="0">
                <a:solidFill>
                  <a:schemeClr val="tx1"/>
                </a:solidFill>
                <a:latin typeface="Arial" charset="0"/>
                <a:ea typeface="MS PGothic" panose="020B0600070205080204" pitchFamily="34" charset="-128"/>
                <a:cs typeface="ＭＳ Ｐゴシック" charset="-128"/>
              </a:rPr>
              <a:t>behaviour</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 and excellent thermal properties. Indeed, the t</a:t>
            </a:r>
            <a:r>
              <a:rPr lang="en-US" sz="1200" b="1" i="0" u="none" strike="noStrike" kern="1200" baseline="0" dirty="0" smtClean="0">
                <a:solidFill>
                  <a:schemeClr val="tx1"/>
                </a:solidFill>
                <a:latin typeface="Arial" charset="0"/>
                <a:ea typeface="MS PGothic" panose="020B0600070205080204" pitchFamily="34" charset="-128"/>
                <a:cs typeface="ＭＳ Ｐゴシック" charset="-128"/>
              </a:rPr>
              <a:t>ensile strength </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and Young’s modulus of CNTs </a:t>
            </a:r>
            <a:r>
              <a:rPr lang="en-US" sz="1200" b="1" i="0" u="none" strike="noStrike" kern="1200" baseline="0" dirty="0" smtClean="0">
                <a:solidFill>
                  <a:schemeClr val="tx1"/>
                </a:solidFill>
                <a:latin typeface="Arial" charset="0"/>
                <a:ea typeface="MS PGothic" panose="020B0600070205080204" pitchFamily="34" charset="-128"/>
                <a:cs typeface="ＭＳ Ｐゴシック" charset="-128"/>
              </a:rPr>
              <a:t>are hundreds and tens of times that of steel</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 respectively, although their weight per volume of CNTs is a mere fraction that of steel. CNTs reinforce concrete at the nanoscale rather than the macro scale in the manner of traditional steel reinforcement bars.”</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5</a:t>
            </a:fld>
            <a:endParaRPr lang="en-US"/>
          </a:p>
        </p:txBody>
      </p:sp>
    </p:spTree>
    <p:extLst>
      <p:ext uri="{BB962C8B-B14F-4D97-AF65-F5344CB8AC3E}">
        <p14:creationId xmlns:p14="http://schemas.microsoft.com/office/powerpoint/2010/main" val="285218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Perth-based Eden Energy Limited (ASX: EDE) is pleased to announce that the Georgia</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Department of Transport has scheduled its first field trial of Eden’s carbon nanotube-strengthened</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concrete additive known as </a:t>
            </a:r>
            <a:r>
              <a:rPr lang="en-US" sz="1200" b="0" i="0" u="none" strike="noStrike" kern="1200" baseline="0" dirty="0" err="1" smtClean="0">
                <a:solidFill>
                  <a:schemeClr val="tx1"/>
                </a:solidFill>
                <a:latin typeface="Arial" charset="0"/>
                <a:ea typeface="MS PGothic" panose="020B0600070205080204" pitchFamily="34" charset="-128"/>
                <a:cs typeface="ＭＳ Ｐゴシック" charset="-128"/>
              </a:rPr>
              <a:t>EdenCreteTM</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 to take place on Tuesday 11 August 2015, when a small</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portion of US Interstate Highway 20 (I-20) that is programmed to undergo re-surfacing as part of a</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routine maintenance </a:t>
            </a:r>
            <a:r>
              <a:rPr lang="en-US" sz="1200" b="0" i="0" u="none" strike="noStrike" kern="1200" baseline="0" dirty="0" err="1" smtClean="0">
                <a:solidFill>
                  <a:schemeClr val="tx1"/>
                </a:solidFill>
                <a:latin typeface="Arial" charset="0"/>
                <a:ea typeface="MS PGothic" panose="020B0600070205080204" pitchFamily="34" charset="-128"/>
                <a:cs typeface="ＭＳ Ｐゴシック" charset="-128"/>
              </a:rPr>
              <a:t>programme</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 is to be replaced using concrete enriched with </a:t>
            </a:r>
            <a:r>
              <a:rPr lang="en-US" sz="1200" b="0" i="0" u="none" strike="noStrike" kern="1200" baseline="0" dirty="0" err="1" smtClean="0">
                <a:solidFill>
                  <a:schemeClr val="tx1"/>
                </a:solidFill>
                <a:latin typeface="Arial" charset="0"/>
                <a:ea typeface="MS PGothic" panose="020B0600070205080204" pitchFamily="34" charset="-128"/>
                <a:cs typeface="ＭＳ Ｐゴシック" charset="-128"/>
              </a:rPr>
              <a:t>EdenCreteTM</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This field trial will represent a significant milestone for Eden in its quest to have </a:t>
            </a:r>
            <a:r>
              <a:rPr lang="en-US" sz="1200" b="0" i="0" u="none" strike="noStrike" kern="1200" baseline="0" dirty="0" err="1" smtClean="0">
                <a:solidFill>
                  <a:schemeClr val="tx1"/>
                </a:solidFill>
                <a:latin typeface="Arial" charset="0"/>
                <a:ea typeface="MS PGothic" panose="020B0600070205080204" pitchFamily="34" charset="-128"/>
                <a:cs typeface="ＭＳ Ｐゴシック" charset="-128"/>
              </a:rPr>
              <a:t>EdenCreteTM</a:t>
            </a:r>
            <a:endParaRPr lang="en-US" sz="1200" b="0" i="0" u="none" strike="noStrike" kern="1200" baseline="0" dirty="0" smtClean="0">
              <a:solidFill>
                <a:schemeClr val="tx1"/>
              </a:solidFill>
              <a:latin typeface="Arial" charset="0"/>
              <a:ea typeface="MS PGothic" panose="020B0600070205080204" pitchFamily="34" charset="-128"/>
              <a:cs typeface="ＭＳ Ｐゴシック" charset="-128"/>
            </a:endParaRP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approved in due course for use by the Georgia Department of Transport, and ultimately also by the</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Departments of Transport of the other US states, for use on US highway infrastructure </a:t>
            </a:r>
            <a:r>
              <a:rPr lang="en-US" sz="1200" b="0" i="0" u="none" strike="noStrike" kern="1200" baseline="0" dirty="0" err="1" smtClean="0">
                <a:solidFill>
                  <a:schemeClr val="tx1"/>
                </a:solidFill>
                <a:latin typeface="Arial" charset="0"/>
                <a:ea typeface="MS PGothic" panose="020B0600070205080204" pitchFamily="34" charset="-128"/>
                <a:cs typeface="ＭＳ Ｐゴシック" charset="-128"/>
              </a:rPr>
              <a:t>programmes</a:t>
            </a:r>
            <a:endParaRPr lang="en-US" sz="1200" b="0" i="0" u="none" strike="noStrike" kern="1200" baseline="0" dirty="0" smtClean="0">
              <a:solidFill>
                <a:schemeClr val="tx1"/>
              </a:solidFill>
              <a:latin typeface="Arial" charset="0"/>
              <a:ea typeface="MS PGothic" panose="020B0600070205080204" pitchFamily="34" charset="-128"/>
              <a:cs typeface="ＭＳ Ｐゴシック" charset="-128"/>
            </a:endParaRP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including the repairing and replacing of concrete roads, highways and bridges.</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Additionally, the Georgia Department of Transport is also planning in the immediate future to</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undertake a range of laboratory tests of concrete enriched with </a:t>
            </a:r>
            <a:r>
              <a:rPr lang="en-US" sz="1200" b="0" i="0" u="none" strike="noStrike" kern="1200" baseline="0" dirty="0" err="1" smtClean="0">
                <a:solidFill>
                  <a:schemeClr val="tx1"/>
                </a:solidFill>
                <a:latin typeface="Arial" charset="0"/>
                <a:ea typeface="MS PGothic" panose="020B0600070205080204" pitchFamily="34" charset="-128"/>
                <a:cs typeface="ＭＳ Ｐゴシック" charset="-128"/>
              </a:rPr>
              <a:t>EdenCreteTM</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Subject to a satisfactory outcome of both the laboratory tests and the field trial, Eden is hopeful that</a:t>
            </a:r>
          </a:p>
          <a:p>
            <a:r>
              <a:rPr lang="en-US" sz="1200" b="0" i="0" u="none" strike="noStrike" kern="1200" baseline="0" dirty="0" err="1" smtClean="0">
                <a:solidFill>
                  <a:schemeClr val="tx1"/>
                </a:solidFill>
                <a:latin typeface="Arial" charset="0"/>
                <a:ea typeface="MS PGothic" panose="020B0600070205080204" pitchFamily="34" charset="-128"/>
                <a:cs typeface="ＭＳ Ｐゴシック" charset="-128"/>
              </a:rPr>
              <a:t>EdenCreteTM</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 will be added in the coming months to the pre-approval list of Georgia Department of</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Transport, as an initial step on path towards full approval, which may take up to 12 months or more.</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Further, the field trial and the laboratory tests, if successfully completed, are also anticipated to</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significantly assist Eden in its plans to raise the necessary funding for the establishment over the next</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three-four years of a large scale US production facility for </a:t>
            </a:r>
            <a:r>
              <a:rPr lang="en-US" sz="1200" b="0" i="0" u="none" strike="noStrike" kern="1200" baseline="0" dirty="0" err="1" smtClean="0">
                <a:solidFill>
                  <a:schemeClr val="tx1"/>
                </a:solidFill>
                <a:latin typeface="Arial" charset="0"/>
                <a:ea typeface="MS PGothic" panose="020B0600070205080204" pitchFamily="34" charset="-128"/>
                <a:cs typeface="ＭＳ Ｐゴシック" charset="-128"/>
              </a:rPr>
              <a:t>EdenCreteTM</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 possibly in Georgia, that is</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currently intended to be capable of producing sufficient </a:t>
            </a:r>
            <a:r>
              <a:rPr lang="en-US" sz="1200" b="0" i="0" u="none" strike="noStrike" kern="1200" baseline="0" dirty="0" err="1" smtClean="0">
                <a:solidFill>
                  <a:schemeClr val="tx1"/>
                </a:solidFill>
                <a:latin typeface="Arial" charset="0"/>
                <a:ea typeface="MS PGothic" panose="020B0600070205080204" pitchFamily="34" charset="-128"/>
                <a:cs typeface="ＭＳ Ｐゴシック" charset="-128"/>
              </a:rPr>
              <a:t>EdenCreteTM</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 to </a:t>
            </a:r>
            <a:r>
              <a:rPr lang="en-US" sz="1200" b="0" i="0" u="none" strike="noStrike" kern="1200" baseline="0" dirty="0" err="1" smtClean="0">
                <a:solidFill>
                  <a:schemeClr val="tx1"/>
                </a:solidFill>
                <a:latin typeface="Arial" charset="0"/>
                <a:ea typeface="MS PGothic" panose="020B0600070205080204" pitchFamily="34" charset="-128"/>
                <a:cs typeface="ＭＳ Ｐゴシック" charset="-128"/>
              </a:rPr>
              <a:t>enrichup</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 to 4% of the total</a:t>
            </a:r>
          </a:p>
          <a:p>
            <a: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t>annual concrete requirements of all the US states’ Departments of Transport.</a:t>
            </a:r>
            <a:br>
              <a:rPr lang="en-US" sz="1200" b="0" i="0" u="none" strike="noStrike" kern="1200" baseline="0" dirty="0" smtClean="0">
                <a:solidFill>
                  <a:schemeClr val="tx1"/>
                </a:solidFill>
                <a:latin typeface="Arial" charset="0"/>
                <a:ea typeface="MS PGothic" panose="020B0600070205080204" pitchFamily="34" charset="-128"/>
                <a:cs typeface="ＭＳ Ｐゴシック" charset="-128"/>
              </a:rPr>
            </a:br>
            <a:endParaRPr lang="en-US" sz="1200" b="0" i="0" u="none" strike="noStrike" kern="1200" baseline="0" dirty="0" smtClean="0">
              <a:solidFill>
                <a:schemeClr val="tx1"/>
              </a:solidFill>
              <a:latin typeface="Arial" charset="0"/>
              <a:ea typeface="MS PGothic" panose="020B0600070205080204" pitchFamily="34" charset="-128"/>
              <a:cs typeface="ＭＳ Ｐゴシック" charset="-128"/>
            </a:endParaRPr>
          </a:p>
          <a:p>
            <a:r>
              <a:rPr lang="en-US" sz="1200" b="1" kern="1200" dirty="0" smtClean="0">
                <a:solidFill>
                  <a:schemeClr val="tx1"/>
                </a:solidFill>
                <a:latin typeface="Arial" charset="0"/>
                <a:ea typeface="MS PGothic" panose="020B0600070205080204" pitchFamily="34" charset="-128"/>
                <a:cs typeface="ＭＳ Ｐゴシック" charset="-128"/>
              </a:rPr>
              <a:t>USTRALIAN SECURITIES EXCHANGE ANNOUNCEMENT</a:t>
            </a:r>
          </a:p>
          <a:p>
            <a:r>
              <a:rPr lang="en-US" sz="1200" b="1" kern="1200" dirty="0" smtClean="0">
                <a:solidFill>
                  <a:schemeClr val="tx1"/>
                </a:solidFill>
                <a:latin typeface="Arial" charset="0"/>
                <a:ea typeface="MS PGothic" panose="020B0600070205080204" pitchFamily="34" charset="-128"/>
                <a:cs typeface="ＭＳ Ｐゴシック" charset="-128"/>
              </a:rPr>
              <a:t>10 March 2015</a:t>
            </a:r>
          </a:p>
          <a:p>
            <a:r>
              <a:rPr lang="en-US" sz="1200" b="1" kern="1200" dirty="0" smtClean="0">
                <a:solidFill>
                  <a:schemeClr val="tx1"/>
                </a:solidFill>
                <a:latin typeface="Arial" charset="0"/>
                <a:ea typeface="MS PGothic" panose="020B0600070205080204" pitchFamily="34" charset="-128"/>
                <a:cs typeface="ＭＳ Ｐゴシック" charset="-128"/>
              </a:rPr>
              <a:t>Australian Laboratory Tests of Eden's High Strength Carbon</a:t>
            </a:r>
          </a:p>
          <a:p>
            <a:r>
              <a:rPr lang="en-US" sz="1200" b="1" kern="1200" dirty="0" smtClean="0">
                <a:solidFill>
                  <a:schemeClr val="tx1"/>
                </a:solidFill>
                <a:latin typeface="Arial" charset="0"/>
                <a:ea typeface="MS PGothic" panose="020B0600070205080204" pitchFamily="34" charset="-128"/>
                <a:cs typeface="ＭＳ Ｐゴシック" charset="-128"/>
              </a:rPr>
              <a:t>Enriched Concrete Additive- Update</a:t>
            </a:r>
          </a:p>
          <a:p>
            <a:r>
              <a:rPr lang="en-US" sz="1200" b="1" kern="1200" dirty="0" smtClean="0">
                <a:solidFill>
                  <a:schemeClr val="tx1"/>
                </a:solidFill>
                <a:latin typeface="Arial" charset="0"/>
                <a:ea typeface="MS PGothic" panose="020B0600070205080204" pitchFamily="34" charset="-128"/>
                <a:cs typeface="ＭＳ Ｐゴシック" charset="-128"/>
              </a:rPr>
              <a:t>The first tests in Australia of trial cylinders and beams of concrete, enriched with various proportions of Eden's carbon-enriched concrete additive EdenCrete500 and which were tested 7 days after pouring, have produced encouraging early strength in the concrete.</a:t>
            </a:r>
          </a:p>
          <a:p>
            <a:r>
              <a:rPr lang="en-US" sz="1200" b="1" kern="1200" dirty="0" smtClean="0">
                <a:solidFill>
                  <a:schemeClr val="tx1"/>
                </a:solidFill>
                <a:latin typeface="Arial" charset="0"/>
                <a:ea typeface="MS PGothic" panose="020B0600070205080204" pitchFamily="34" charset="-128"/>
                <a:cs typeface="ＭＳ Ｐゴシック" charset="-128"/>
              </a:rPr>
              <a:t>The best of the 7 day results, achieved with a concrete mix to which the highest proportion of EdenCrete500 had been added (and compared with 7 day old test samples made with the same mix -i.e. the same ratio of cement/ sand/ aggregate- but with no EdenCrete500 added), showed:</a:t>
            </a:r>
          </a:p>
          <a:p>
            <a:r>
              <a:rPr lang="en-US" sz="1200" b="0" kern="1200" dirty="0" smtClean="0">
                <a:solidFill>
                  <a:schemeClr val="tx1"/>
                </a:solidFill>
                <a:latin typeface="Arial" charset="0"/>
                <a:ea typeface="MS PGothic" panose="020B0600070205080204" pitchFamily="34" charset="-128"/>
                <a:cs typeface="ＭＳ Ｐゴシック" charset="-128"/>
              </a:rPr>
              <a:t>• An increase in compressive strength of 21.6%; and • An increase in flexural strength of 61.9%, which is significantly higher than previous results achieved with cement paste. Flexural (or bend) strength (which is similar to tensile strength) is defined as a material's ability to resist deformation under load and is a key requirement for high rise concrete slabs and beams. These Australian laboratory trials are being undertaken by a national concrete company, which is part of a multinational group of concrete and cement companies. Whilst further trails are yet to take place at various times over the next 56 days, these initial 7 day results are considered by Eden to be encouraging. These trials are being undertaken entirely independently of the field trials in Colorado, USA that are currently also underway (see Eden's ASX Announcement of 23 February 2015). EdenCrete500, which in October 2014 won the Australian Civil Contractors Federation's 2014 Environment Award, is designed and formulated to deliver to concrete: • Higher ultimate flexural (tensile) and compressive strengths; • Improved abrasion resistance; • Reduced tendency for corrosion of steel reinforcement; • Improved concrete workability and effectiveness of water-reducer; and </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6</a:t>
            </a:fld>
            <a:endParaRPr lang="en-US"/>
          </a:p>
        </p:txBody>
      </p:sp>
    </p:spTree>
    <p:extLst>
      <p:ext uri="{BB962C8B-B14F-4D97-AF65-F5344CB8AC3E}">
        <p14:creationId xmlns:p14="http://schemas.microsoft.com/office/powerpoint/2010/main" val="172405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Self-cleaning</a:t>
            </a:r>
            <a:r>
              <a:rPr lang="en-US" baseline="0" dirty="0" smtClean="0"/>
              <a:t> windows could put people out of work, but would also reduce these kind of exposures.</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7</a:t>
            </a:fld>
            <a:endParaRPr lang="en-US"/>
          </a:p>
        </p:txBody>
      </p:sp>
    </p:spTree>
    <p:extLst>
      <p:ext uri="{BB962C8B-B14F-4D97-AF65-F5344CB8AC3E}">
        <p14:creationId xmlns:p14="http://schemas.microsoft.com/office/powerpoint/2010/main" val="15811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t>Introduction to CPWR, our </a:t>
            </a:r>
            <a:r>
              <a:rPr lang="en-US" dirty="0" err="1" smtClean="0"/>
              <a:t>nano</a:t>
            </a:r>
            <a:r>
              <a:rPr lang="en-US" dirty="0" smtClean="0"/>
              <a:t> team and collaborators</a:t>
            </a:r>
          </a:p>
          <a:p>
            <a:pPr marL="514350" indent="-514350">
              <a:buFont typeface="+mj-lt"/>
              <a:buAutoNum type="arabicPeriod"/>
            </a:pPr>
            <a:r>
              <a:rPr lang="en-US" dirty="0" smtClean="0"/>
              <a:t>Uses of Nano in construction</a:t>
            </a:r>
          </a:p>
          <a:p>
            <a:pPr marL="514350" indent="-514350">
              <a:buFont typeface="+mj-lt"/>
              <a:buAutoNum type="arabicPeriod"/>
            </a:pPr>
            <a:r>
              <a:rPr lang="en-US" dirty="0" smtClean="0"/>
              <a:t>Inventories (mostly ours)</a:t>
            </a:r>
          </a:p>
          <a:p>
            <a:pPr marL="514350" indent="-514350">
              <a:buFont typeface="+mj-lt"/>
              <a:buAutoNum type="arabicPeriod"/>
            </a:pPr>
            <a:r>
              <a:rPr lang="en-US" dirty="0" smtClean="0"/>
              <a:t>Uniqueness of construction work</a:t>
            </a:r>
          </a:p>
          <a:p>
            <a:pPr marL="514350" indent="-514350">
              <a:buFont typeface="+mj-lt"/>
              <a:buAutoNum type="arabicPeriod"/>
            </a:pPr>
            <a:r>
              <a:rPr lang="en-US" dirty="0" smtClean="0"/>
              <a:t>Worker exposures to </a:t>
            </a:r>
            <a:r>
              <a:rPr lang="en-US" dirty="0" err="1" smtClean="0"/>
              <a:t>nano</a:t>
            </a:r>
            <a:r>
              <a:rPr lang="en-US" dirty="0" smtClean="0"/>
              <a:t> in construction</a:t>
            </a:r>
          </a:p>
          <a:p>
            <a:pPr marL="514350" indent="-514350">
              <a:buFont typeface="+mj-lt"/>
              <a:buAutoNum type="arabicPeriod"/>
            </a:pPr>
            <a:r>
              <a:rPr lang="en-US" dirty="0" smtClean="0"/>
              <a:t>Areas of possible collaboration</a:t>
            </a:r>
          </a:p>
          <a:p>
            <a:pPr marL="514350" indent="-514350">
              <a:buFont typeface="+mj-lt"/>
              <a:buAutoNum type="arabicPeriod"/>
            </a:pPr>
            <a:r>
              <a:rPr lang="en-US" dirty="0" smtClean="0"/>
              <a:t>Discussion questions</a:t>
            </a:r>
          </a:p>
          <a:p>
            <a:endParaRPr lang="en-US" dirty="0" smtClean="0"/>
          </a:p>
          <a:p>
            <a:r>
              <a:rPr lang="en-US" dirty="0" smtClean="0"/>
              <a:t>The vehicle is called a Nano and is built in India</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8</a:t>
            </a:fld>
            <a:endParaRPr lang="en-US"/>
          </a:p>
        </p:txBody>
      </p:sp>
    </p:spTree>
    <p:extLst>
      <p:ext uri="{BB962C8B-B14F-4D97-AF65-F5344CB8AC3E}">
        <p14:creationId xmlns:p14="http://schemas.microsoft.com/office/powerpoint/2010/main" val="163474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Inventories</a:t>
            </a:r>
          </a:p>
          <a:p>
            <a:pPr marL="514350" indent="-514350">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F29E0281-2380-4F96-BB13-51D3028C0F1F}" type="slidenum">
              <a:rPr lang="en-US" smtClean="0"/>
              <a:pPr/>
              <a:t>9</a:t>
            </a:fld>
            <a:endParaRPr lang="en-US"/>
          </a:p>
        </p:txBody>
      </p:sp>
    </p:spTree>
    <p:extLst>
      <p:ext uri="{BB962C8B-B14F-4D97-AF65-F5344CB8AC3E}">
        <p14:creationId xmlns:p14="http://schemas.microsoft.com/office/powerpoint/2010/main" val="177936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Wilson Center’s Project for Emerging Nanotechnology has nearly 2,000 consumer products.</a:t>
            </a:r>
            <a:endParaRPr lang="en-US" dirty="0"/>
          </a:p>
        </p:txBody>
      </p:sp>
      <p:sp>
        <p:nvSpPr>
          <p:cNvPr id="4" name="Slide Number Placeholder 3"/>
          <p:cNvSpPr>
            <a:spLocks noGrp="1"/>
          </p:cNvSpPr>
          <p:nvPr>
            <p:ph type="sldNum" sz="quarter" idx="10"/>
          </p:nvPr>
        </p:nvSpPr>
        <p:spPr/>
        <p:txBody>
          <a:bodyPr/>
          <a:lstStyle/>
          <a:p>
            <a:fld id="{F29E0281-2380-4F96-BB13-51D3028C0F1F}" type="slidenum">
              <a:rPr lang="en-US" smtClean="0"/>
              <a:pPr/>
              <a:t>10</a:t>
            </a:fld>
            <a:endParaRPr lang="en-US"/>
          </a:p>
        </p:txBody>
      </p:sp>
    </p:spTree>
    <p:extLst>
      <p:ext uri="{BB962C8B-B14F-4D97-AF65-F5344CB8AC3E}">
        <p14:creationId xmlns:p14="http://schemas.microsoft.com/office/powerpoint/2010/main" val="3989324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D9164D-280E-48DC-8022-EEC9F5689BAB}" type="slidenum">
              <a:rPr lang="en-US"/>
              <a:pPr/>
              <a:t>‹#›</a:t>
            </a:fld>
            <a:endParaRPr lang="en-US"/>
          </a:p>
        </p:txBody>
      </p:sp>
    </p:spTree>
    <p:extLst>
      <p:ext uri="{BB962C8B-B14F-4D97-AF65-F5344CB8AC3E}">
        <p14:creationId xmlns:p14="http://schemas.microsoft.com/office/powerpoint/2010/main" val="174832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0C6C05-45B1-4C9E-BD21-C36543F634E8}" type="slidenum">
              <a:rPr lang="en-US"/>
              <a:pPr/>
              <a:t>‹#›</a:t>
            </a:fld>
            <a:endParaRPr lang="en-US"/>
          </a:p>
        </p:txBody>
      </p:sp>
    </p:spTree>
    <p:extLst>
      <p:ext uri="{BB962C8B-B14F-4D97-AF65-F5344CB8AC3E}">
        <p14:creationId xmlns:p14="http://schemas.microsoft.com/office/powerpoint/2010/main" val="176404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93F9F47-1FEB-438B-8AF1-A7E8658360B6}" type="slidenum">
              <a:rPr lang="en-US"/>
              <a:pPr/>
              <a:t>‹#›</a:t>
            </a:fld>
            <a:endParaRPr lang="en-US"/>
          </a:p>
        </p:txBody>
      </p:sp>
    </p:spTree>
    <p:extLst>
      <p:ext uri="{BB962C8B-B14F-4D97-AF65-F5344CB8AC3E}">
        <p14:creationId xmlns:p14="http://schemas.microsoft.com/office/powerpoint/2010/main" val="312454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2DFE1E1-2776-4F94-B005-BCD59A2DEAD9}" type="slidenum">
              <a:rPr lang="en-US"/>
              <a:pPr/>
              <a:t>‹#›</a:t>
            </a:fld>
            <a:endParaRPr lang="en-US"/>
          </a:p>
        </p:txBody>
      </p:sp>
    </p:spTree>
    <p:extLst>
      <p:ext uri="{BB962C8B-B14F-4D97-AF65-F5344CB8AC3E}">
        <p14:creationId xmlns:p14="http://schemas.microsoft.com/office/powerpoint/2010/main" val="294092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FCB696D-2AEA-459E-8F30-2FFCC02D2041}" type="slidenum">
              <a:rPr lang="en-US"/>
              <a:pPr/>
              <a:t>‹#›</a:t>
            </a:fld>
            <a:endParaRPr lang="en-US"/>
          </a:p>
        </p:txBody>
      </p:sp>
    </p:spTree>
    <p:extLst>
      <p:ext uri="{BB962C8B-B14F-4D97-AF65-F5344CB8AC3E}">
        <p14:creationId xmlns:p14="http://schemas.microsoft.com/office/powerpoint/2010/main" val="3012844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DA7F24C-82DA-4BB1-A29A-14CD73FDDE06}" type="slidenum">
              <a:rPr lang="en-US"/>
              <a:pPr/>
              <a:t>‹#›</a:t>
            </a:fld>
            <a:endParaRPr lang="en-US"/>
          </a:p>
        </p:txBody>
      </p:sp>
    </p:spTree>
    <p:extLst>
      <p:ext uri="{BB962C8B-B14F-4D97-AF65-F5344CB8AC3E}">
        <p14:creationId xmlns:p14="http://schemas.microsoft.com/office/powerpoint/2010/main" val="24584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0383ED0-AFAB-4DBC-AAA1-A890C1E72DAB}" type="slidenum">
              <a:rPr lang="en-US"/>
              <a:pPr/>
              <a:t>‹#›</a:t>
            </a:fld>
            <a:endParaRPr lang="en-US"/>
          </a:p>
        </p:txBody>
      </p:sp>
    </p:spTree>
    <p:extLst>
      <p:ext uri="{BB962C8B-B14F-4D97-AF65-F5344CB8AC3E}">
        <p14:creationId xmlns:p14="http://schemas.microsoft.com/office/powerpoint/2010/main" val="419589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64076F8-ED98-4663-B288-CAA16A4AE474}" type="slidenum">
              <a:rPr lang="en-US"/>
              <a:pPr/>
              <a:t>‹#›</a:t>
            </a:fld>
            <a:endParaRPr lang="en-US"/>
          </a:p>
        </p:txBody>
      </p:sp>
    </p:spTree>
    <p:extLst>
      <p:ext uri="{BB962C8B-B14F-4D97-AF65-F5344CB8AC3E}">
        <p14:creationId xmlns:p14="http://schemas.microsoft.com/office/powerpoint/2010/main" val="110973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dirty="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DB39528-4F51-4C0E-A3C3-DF81847A1209}" type="slidenum">
              <a:rPr lang="en-US"/>
              <a:pPr/>
              <a:t>‹#›</a:t>
            </a:fld>
            <a:endParaRPr lang="en-US"/>
          </a:p>
        </p:txBody>
      </p:sp>
      <p:sp>
        <p:nvSpPr>
          <p:cNvPr id="1031" name="AutoShape 2" descr="data:image/jpeg;base64,/9j/4AAQSkZJRgABAQAAAQABAAD/2wCEAAkGBxQTERQUExQWFRUXGBsaFxgXGRsgIBwiICEaIBohHCAiHSghHiMlGx0fITckJSorLi4vHiAzODMtNygtLisBCgoKDg0OGxAQGywmHiUsLCw3Nyw1LSwvLS8vNy83LywvLDEsLDUsNzQvLDc1LjcsLCwrNS03NSstLCwwMCwsNP/AABEIAE8AnwMBIgACEQEDEQH/xAAcAAACAwEBAQEAAAAAAAAAAAAABgMEBQcCCAH/xABDEAACAQMCAwUGAwQGCgMAAAABAgMABBESIQUGMRMiQVFxBxQyYYGRQlKhNXOxsiMzYsHR0hVDU1RygpKTwvAWFyT/xAAaAQEAAgMBAAAAAAAAAAAAAAAAAQQCAwUG/8QALREAAgEDAgIHCQAAAAAAAAAAAAECAwQRBSESMRMyNEFhcrEiUXGBkcHR8PH/2gAMAwEAAhEDEQA/AO30UUVBAUUUUAUUUUAUUUUAUUUUAVncf4ylpCZpAxUEDCgZ3OB1IrRpR9qn7Of95H/MKxk8RbLFrTVStCEuTaRV/wDs+1/2c3/Sv+av1fadakgCOcknAAVdyegHerkVdR9mHLAVBdyjLN/VA/hH5vU/w9arwqTk8Heu7CztqbnJPw35sfrWUugYqyEjOlsZHrgkVLRVPinE4rdNczhF+fj8gOpNWuR5tJyliKLlFIN17UoA2I4ZXH5jpXPoNz98VPw32mWznEiSQ/M4K/cbj7Vh0sPeXHpt0lngf74DvRUdvOsih0YMp3DKcg1JWZSaxswJxWVDxtZGKwo0unqwwF+561V51uCtvgfjYKfTBP8AdUvJ8QW1Uj8RJP3/AMBUkEr8cVXWNkdZGIAUgb58Qc4IqFuZEEvZdnJrzjThev3rSvLJZChbqjalI/h6Gk67kC8T1McAOMn6UAxtzBGsnZyK8beGoDHy3BxUY5kTtey7OTXnGO71+9YnH42u7hexVmUKFLYIHUnqR86ObrYxTRSr4gb/ANpMdfUY/WmAMfFeMrb41o+D0Ixj061Ytb7tIu0VGwdwNsn9axeYn94iVY/BO2b08B6nf7VT4DxI+6PGD3wQif8APsPsc/pTANiTmFREspjkCN0OF/xr9Tj6mLtRFIY/zd3w6+Oaq83QhLNVHRSoH0rO4bxiKOxMZbLkONOD+LOM/egGjh3EY511RnOOo8R60ue1T9nP+8j/AJhVrk3hckQd5Bp14wPHbO5+9Vfap+zn/eR/zCsKnVZbse00/Mjk3BLAz3EMI/1jgH06sfooJr6FjQKAoGAAAB5AdK417LotXEFJ/DG5+uw/vNdnrVbr2cnR1yo3VjDuS9f4VeK36wQyTP8ACikn5+QHzJ2rgvHeMSXcxllO/RV8FHkP/d66Z7XLkrZxqOjygH6Bm/iK5HWFeTzguaJbxVN1Xze3yCiiiq53Bl5H5nazmCk5gdhrXyztrHzHj5gV24HO4r5rrvnJtyZLG3ZtyYwCfTb+6rNvJ8jzmuW8Vw1Vzez+xLzJw4zwFV+JTqX5keH2NZnKfElWMwykRuhOA+2QfXxBpnqKa1R/iRW9QDVo88VjxRS4SPEh/EVPdUeJJ6fSlGe5T/SWvUNOsd7O3THWnmOJVGFUAeQAAr87Bfyr9hQHtWyMg5FZPNVn2ls3mnfH06/pmtcCgioBhcoWeiAM3V99/wAo2UfxP1rL4HwnRfSD8MeSPr8P6fwpwVQAABgDoKAgyTgZPU+eOlTkC/ztKvYBcjUWBAzv9qxbbhaz2alMGaPVlR1IyTgj+FPLRg9QD6ihIwOgA9BTIFjlDjWodjIe8PgJ8R5eoqL2qfs5/wB5H/MKa+yXOdIz6ClT2qfs5/3kf8wrCp1WW7HtNPzIQvZncBOIxg/jV0HrjP8A412uvnPh920Mscq/FG6sPoc4+vSvoWwu1mjSRDlXUMD61pt5bYOnrtJqpGp3NY+gse1Dh5lsSwGTEwf6bhv0NcZr6TdAQQRkEYIPiPGuPc5cjyW7NJArSQHfAGWT5EDcgef3qK8G/aRs0a8hGPQzeN9vwJtFfleo0LEBQWJ6ADJPoBVY9ECqSQBuScAfM9K+g+XrHsLWGI9URQfXG/60kchcjMjrcXS4KnMcZ6g+DN8x4D610erdGDW7PLaxeQqyVODyl6hRWbzFxU2tvJP2ZkWNWZwCAcAE7Z6nbH1qjxPmX3cuJYiCsMk3dOchDjGy7Ejfet5xBgorGi47m47AxkHTG2c/nDny8NJ6/Sp04mXlkSOPUInVJCWxuwUnSMb6VYHw8hQGlRS4vNWUkYQuxjIDKpyx/pHj7oIGo5QkY6+tSDmQMnaRIJIjIsYcONy5jC7Y833HUaTQk36KxY+PH3jsGj0vhD8WR3g5G+MbaD1x1FfnLPMK3gYqhUKEOdQYZcE6cjoyjGR4al86A26KXLTmoSEKI++ZDEo1fiDSqcnGw/omO2elR3vOCxDvRHUGkQrqGdSae6n5i+saR45xtQDPSt7SrZ5LBljR5G1odKKWOx32AJrbveI6JIolXVJKGKgnAATGok4P5gMDzrPuOY9AkZojphMazYYZUvj4RjvBQwJ6dds1EllYNlGo6VSM13PJxj/Qd1/utz/2JP8ALTv7O+JXNsewmtrnsWOVbsZO4T1z3fhJ+3WnCHmZWlMXZsJFdl0kjLKATrT86kqV26HY1Xi5s1RJKsWQ0qQsNeGR3MSqrqyhlIMm4IyAPHIrVGjwvKZ1LjVunpuE4LHxGaisCPmT/wDULVoyJO7nDA4yjPnHXSNOknzZfOv2XmUJAs7RkKUdsBgSNJAA8skkelbjjl+74JbynMkMbHzKipbPhsMX9VEif8KgfrVK+4rLEup4BjKDKyD8bKg8Achm3+Qqvc8ydnI0bxEOOwAAYYLTOyIM+ABUkny86YRm6k2uHLwb9FL0/NKxlhJEwCSmKVlIIj7iuJD0JTSwyeo8RgE1scNu+1iWTAAbcYORjJwQfHPWhrMrnjiMUFm7Tx9rGzJGyZAB1sF3JIAG++fCl+75stXsJL54GYBjauusbguFOHDaWQk51Z3FNfMPBI7yEQykhdcbnGN9DBgDkEYJGD8qxn5DhNi1kJphCZRInwao8MHCqSuCoYfiBPzqSSjxXmK3traG9MOTO8aKRMCmFDaGeQErpAzvv1r1xvmKCG2hvZId55EUhJk07ZKMzhtDKNOc1r3PLLtbJB73MNJJLlYSXBzsy9npwM7YA6VSm5AgNlb2iSzIsEgkRxoLFhq3OpCvVicYoCrzFxa3srKK4aBmLkFIkkyck9oSDnBxp1kjyr3zXxy1tUh/oA6XJacYdIxqQI4YliBk7EeZFX7/AJLhuPd/eJJZhAjoAxChi+AWbSB3sDG2BjO29V7n2f28sFtBLJLIlvHJGurTkhwBljp6rpGCMfPNAQXHH4WNrJDbSSz3qdoqatGFjGcyEnA068Drua88R5gtOGOivD2LPas+NYwezxpi3OGbLED61o3fJ4ZbUrcTJNaqUjmGjUVYAMHBXSdlHgOnrXrivJ0dwVaWWR2FvJb6joyQ+Mv8GNYxtjb5UBYtI7c2SylNEWn3jcnKH4y2c7HJJyPnS1Y8ftLjhk141q2IBIskLHvd7SWznYl1Ktk00X/LyS2PuXaSLGY1jLrp1aRgeII3A8qzV5Ct1ju443ljjukRXUEHTp2DKWBOSNtyRsKApcP5stbqGaRY3Is4FmB1d4ZRyyA5yGAUqc9a98rcTtruQxm2eGQRRShXYESJnMbHDEMVb829XbHkaCL30I0gF4miQd3C91lJTu9TqJ3yM1LyvyhHZu0gllmkMaxBpSvdRPhVQqqMfc0BQvr9Fvo7M2TOzCSRHLrjS2Flbc5A726+NUf/AJFae+e4tbsT70q6+0BJkVFdHK6u00gBRq6AgU2z8ERryO7LNrjieILtpIYgknbOdvOsocjwi898WSRZu2MpI04IKqjRnu7oQoPmDnBoCq/FrR+Lm0MR7XCydtnbWoOEH9oRk7eRIqJ+LWqW/EZPdiUtneORCch8hGbSCcKCW6bbirScgQCcXPaTduLjt+01DJ8ChGnGjT3emceNW35QiMV5FrkxdyGRz3cqcIML3cY7o65oDEsuZrOe1vZVid47eOOV9TklsKXVRk5BQr0PjvUnMPMVnCbaSeEn31Fy+fg0aWj1HO2HcYYdCc1o2/I1ukd9GjSBb0YkHd7mVZTo7vjqJ3zvUnFuTILiOKORpNMcEkIxp3DhBq+H4l0Ajwz1BoDJk5mtkgs5UgLSXYeVEZwuBoBleV2OMBMAk58BTRy3KjWsRjRY004CI6MFwSMBkJU4+RrHueRYWt7SJZJEa0UpFKNBYqV0urgqVZWXYjArX5a4IllbR28bMyJnBfGTkknOAB1PlQH/2Q=="/>
          <p:cNvSpPr>
            <a:spLocks noChangeAspect="1" noChangeArrowheads="1"/>
          </p:cNvSpPr>
          <p:nvPr userDrawn="1"/>
        </p:nvSpPr>
        <p:spPr bwMode="auto">
          <a:xfrm>
            <a:off x="6350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4" r:id="rId5"/>
    <p:sldLayoutId id="2147483705" r:id="rId6"/>
    <p:sldLayoutId id="2147483706" r:id="rId7"/>
    <p:sldLayoutId id="2147483707" r:id="rId8"/>
  </p:sldLayoutIdLst>
  <p:txStyles>
    <p:titleStyle>
      <a:lvl1pPr algn="l" rtl="0" eaLnBrk="0" fontAlgn="base" hangingPunct="0">
        <a:spcBef>
          <a:spcPct val="0"/>
        </a:spcBef>
        <a:spcAft>
          <a:spcPct val="0"/>
        </a:spcAft>
        <a:defRPr sz="4000" b="1">
          <a:solidFill>
            <a:srgbClr val="000090"/>
          </a:solidFill>
          <a:latin typeface="Tahoma"/>
          <a:ea typeface="MS PGothic" panose="020B0600070205080204" pitchFamily="34" charset="-128"/>
          <a:cs typeface="Tahoma"/>
        </a:defRPr>
      </a:lvl1pPr>
      <a:lvl2pPr algn="l" rtl="0" eaLnBrk="0" fontAlgn="base" hangingPunct="0">
        <a:spcBef>
          <a:spcPct val="0"/>
        </a:spcBef>
        <a:spcAft>
          <a:spcPct val="0"/>
        </a:spcAft>
        <a:defRPr sz="4000" b="1">
          <a:solidFill>
            <a:srgbClr val="000090"/>
          </a:solidFill>
          <a:latin typeface="Tahoma" pitchFamily="34" charset="0"/>
          <a:ea typeface="MS PGothic" panose="020B0600070205080204" pitchFamily="34" charset="-128"/>
          <a:cs typeface="ＭＳ Ｐゴシック" charset="-128"/>
        </a:defRPr>
      </a:lvl2pPr>
      <a:lvl3pPr algn="l" rtl="0" eaLnBrk="0" fontAlgn="base" hangingPunct="0">
        <a:spcBef>
          <a:spcPct val="0"/>
        </a:spcBef>
        <a:spcAft>
          <a:spcPct val="0"/>
        </a:spcAft>
        <a:defRPr sz="4000" b="1">
          <a:solidFill>
            <a:srgbClr val="000090"/>
          </a:solidFill>
          <a:latin typeface="Tahoma" pitchFamily="34" charset="0"/>
          <a:ea typeface="MS PGothic" panose="020B0600070205080204" pitchFamily="34" charset="-128"/>
          <a:cs typeface="ＭＳ Ｐゴシック" charset="-128"/>
        </a:defRPr>
      </a:lvl3pPr>
      <a:lvl4pPr algn="l" rtl="0" eaLnBrk="0" fontAlgn="base" hangingPunct="0">
        <a:spcBef>
          <a:spcPct val="0"/>
        </a:spcBef>
        <a:spcAft>
          <a:spcPct val="0"/>
        </a:spcAft>
        <a:defRPr sz="4000" b="1">
          <a:solidFill>
            <a:srgbClr val="000090"/>
          </a:solidFill>
          <a:latin typeface="Tahoma" pitchFamily="34" charset="0"/>
          <a:ea typeface="MS PGothic" panose="020B0600070205080204" pitchFamily="34" charset="-128"/>
          <a:cs typeface="ＭＳ Ｐゴシック" charset="-128"/>
        </a:defRPr>
      </a:lvl4pPr>
      <a:lvl5pPr algn="l" rtl="0" eaLnBrk="0" fontAlgn="base" hangingPunct="0">
        <a:spcBef>
          <a:spcPct val="0"/>
        </a:spcBef>
        <a:spcAft>
          <a:spcPct val="0"/>
        </a:spcAft>
        <a:defRPr sz="4000" b="1">
          <a:solidFill>
            <a:srgbClr val="000090"/>
          </a:solidFill>
          <a:latin typeface="Tahoma" pitchFamily="34"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800000"/>
        </a:buClr>
        <a:buFont typeface="Arial" panose="020B0604020202020204" pitchFamily="34" charset="0"/>
        <a:buChar char="•"/>
        <a:defRPr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800000"/>
        </a:buClr>
        <a:buFont typeface="Arial" panose="020B0604020202020204" pitchFamily="34" charset="0"/>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800000"/>
        </a:buClr>
        <a:buFont typeface="Arial" panose="020B0604020202020204" pitchFamily="34" charset="0"/>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800000"/>
        </a:buClr>
        <a:buFont typeface="Arial" panose="020B0604020202020204" pitchFamily="34" charset="0"/>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800000"/>
        </a:buClr>
        <a:buFont typeface="Arial" panose="020B0604020202020204" pitchFamily="34" charset="0"/>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nano.elcosh.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pwrconstructionsolutions.org"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33400" y="304800"/>
            <a:ext cx="7810500" cy="1371600"/>
          </a:xfrm>
          <a:ln>
            <a:miter lim="800000"/>
            <a:headEnd/>
            <a:tailEnd/>
          </a:ln>
        </p:spPr>
        <p:txBody>
          <a:bodyPr/>
          <a:lstStyle/>
          <a:p>
            <a:pPr eaLnBrk="1" hangingPunct="1">
              <a:defRPr/>
            </a:pPr>
            <a:r>
              <a:rPr lang="en-US" sz="3600" spc="50" dirty="0" err="1" smtClean="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Tahoma" pitchFamily="34" charset="0"/>
                <a:ea typeface="Tahoma" pitchFamily="34" charset="0"/>
                <a:cs typeface="Tahoma" pitchFamily="34" charset="0"/>
              </a:rPr>
              <a:t>Nanomaterials</a:t>
            </a:r>
            <a:r>
              <a:rPr lang="en-US" sz="3600" spc="50" dirty="0" smtClean="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latin typeface="Tahoma" pitchFamily="34" charset="0"/>
                <a:ea typeface="Tahoma" pitchFamily="34" charset="0"/>
                <a:cs typeface="Tahoma" pitchFamily="34" charset="0"/>
              </a:rPr>
              <a:t> in Construction</a:t>
            </a:r>
          </a:p>
          <a:p>
            <a:r>
              <a:rPr lang="en-US" dirty="0">
                <a:solidFill>
                  <a:schemeClr val="bg2">
                    <a:lumMod val="75000"/>
                  </a:schemeClr>
                </a:solidFill>
              </a:rPr>
              <a:t>8th US/EU Joint Conference on Occupational Safety and Health</a:t>
            </a:r>
          </a:p>
          <a:p>
            <a:r>
              <a:rPr lang="en-US" dirty="0">
                <a:solidFill>
                  <a:schemeClr val="bg2">
                    <a:lumMod val="75000"/>
                  </a:schemeClr>
                </a:solidFill>
              </a:rPr>
              <a:t>Ft. Worth, TX</a:t>
            </a:r>
          </a:p>
          <a:p>
            <a:r>
              <a:rPr lang="en-US" dirty="0">
                <a:solidFill>
                  <a:schemeClr val="bg2">
                    <a:lumMod val="75000"/>
                  </a:schemeClr>
                </a:solidFill>
              </a:rPr>
              <a:t>September </a:t>
            </a:r>
            <a:r>
              <a:rPr lang="en-US" dirty="0" smtClean="0">
                <a:solidFill>
                  <a:schemeClr val="bg2">
                    <a:lumMod val="75000"/>
                  </a:schemeClr>
                </a:solidFill>
              </a:rPr>
              <a:t>18, </a:t>
            </a:r>
            <a:r>
              <a:rPr lang="en-US" dirty="0">
                <a:solidFill>
                  <a:schemeClr val="bg2">
                    <a:lumMod val="75000"/>
                  </a:schemeClr>
                </a:solidFill>
              </a:rPr>
              <a:t>2015</a:t>
            </a:r>
          </a:p>
        </p:txBody>
      </p:sp>
      <p:sp>
        <p:nvSpPr>
          <p:cNvPr id="17410" name="TextBox 2"/>
          <p:cNvSpPr txBox="1">
            <a:spLocks noChangeArrowheads="1"/>
          </p:cNvSpPr>
          <p:nvPr/>
        </p:nvSpPr>
        <p:spPr bwMode="auto">
          <a:xfrm>
            <a:off x="381000" y="4114800"/>
            <a:ext cx="76200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600">
                <a:solidFill>
                  <a:schemeClr val="tx1"/>
                </a:solidFill>
                <a:latin typeface="Times New Roman" charset="0"/>
                <a:ea typeface="ＭＳ Ｐゴシック" charset="0"/>
              </a:defRPr>
            </a:lvl9pPr>
          </a:lstStyle>
          <a:p>
            <a:pPr>
              <a:spcBef>
                <a:spcPct val="20000"/>
              </a:spcBef>
              <a:defRPr/>
            </a:pPr>
            <a:r>
              <a:rPr lang="en-US" sz="2400" b="1" dirty="0" smtClean="0">
                <a:solidFill>
                  <a:schemeClr val="tx1">
                    <a:lumMod val="85000"/>
                    <a:lumOff val="15000"/>
                  </a:schemeClr>
                </a:solidFill>
                <a:latin typeface="Arial" charset="0"/>
              </a:rPr>
              <a:t>Bruce Lippy, Ph.D., CIH, CSP, FAIA</a:t>
            </a:r>
          </a:p>
          <a:p>
            <a:pPr>
              <a:spcBef>
                <a:spcPct val="20000"/>
              </a:spcBef>
              <a:defRPr/>
            </a:pPr>
            <a:r>
              <a:rPr lang="en-US" sz="2400" b="1" dirty="0" smtClean="0">
                <a:solidFill>
                  <a:schemeClr val="tx1">
                    <a:lumMod val="85000"/>
                    <a:lumOff val="15000"/>
                  </a:schemeClr>
                </a:solidFill>
                <a:latin typeface="Arial" charset="0"/>
              </a:rPr>
              <a:t>Director of Safety Research, CPWR</a:t>
            </a:r>
          </a:p>
          <a:p>
            <a:pPr>
              <a:spcBef>
                <a:spcPct val="20000"/>
              </a:spcBef>
              <a:defRPr/>
            </a:pPr>
            <a:r>
              <a:rPr lang="en-US" sz="2400" b="1" dirty="0" err="1" smtClean="0">
                <a:solidFill>
                  <a:schemeClr val="tx1">
                    <a:lumMod val="85000"/>
                    <a:lumOff val="15000"/>
                  </a:schemeClr>
                </a:solidFill>
                <a:latin typeface="Arial" charset="0"/>
              </a:rPr>
              <a:t>blippy@cpwr.com</a:t>
            </a:r>
            <a:endParaRPr lang="en-US" sz="2400" b="1" dirty="0">
              <a:solidFill>
                <a:schemeClr val="tx1">
                  <a:lumMod val="85000"/>
                  <a:lumOff val="15000"/>
                </a:schemeClr>
              </a:solidFill>
              <a:latin typeface="Arial" charset="0"/>
            </a:endParaRPr>
          </a:p>
        </p:txBody>
      </p:sp>
      <p:pic>
        <p:nvPicPr>
          <p:cNvPr id="4100" name="Picture 12" descr="Vertical2-cmy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5749373"/>
            <a:ext cx="2053270" cy="84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backgroundRemoval t="243" b="99515" l="9942" r="89913">
                        <a14:foregroundMark x1="43977" y1="9339" x2="43977" y2="5640"/>
                        <a14:foregroundMark x1="43614" y1="7156" x2="43614" y2="7156"/>
                        <a14:foregroundMark x1="45065" y1="3820" x2="45065" y2="3820"/>
                        <a14:foregroundMark x1="44702" y1="2608" x2="44702" y2="2608"/>
                        <a14:foregroundMark x1="54209" y1="3214" x2="54209" y2="3214"/>
                        <a14:foregroundMark x1="52395" y1="1698" x2="52395" y2="1698"/>
                        <a14:foregroundMark x1="51669" y1="3820" x2="51669" y2="3820"/>
                        <a14:foregroundMark x1="26851" y1="98059" x2="26851" y2="98059"/>
                        <a14:foregroundMark x1="22424" y1="50819" x2="22424" y2="50819"/>
                        <a14:foregroundMark x1="19521" y1="54760" x2="19521" y2="54760"/>
                        <a14:foregroundMark x1="61103" y1="84961" x2="61103" y2="84961"/>
                        <a14:foregroundMark x1="65167" y1="92298" x2="65167" y2="92298"/>
                        <a14:foregroundMark x1="57983" y1="12371" x2="57983" y2="12371"/>
                        <a14:foregroundMark x1="59144" y1="13341" x2="59144" y2="13341"/>
                        <a14:backgroundMark x1="15167" y1="4124" x2="15167" y2="4124"/>
                        <a14:backgroundMark x1="27213" y1="13887" x2="27213" y2="13887"/>
                        <a14:backgroundMark x1="29390" y1="13584" x2="29390" y2="13584"/>
                        <a14:backgroundMark x1="36647" y1="9036" x2="36647" y2="9036"/>
                        <a14:backgroundMark x1="26488" y1="7156" x2="26488" y2="7156"/>
                        <a14:backgroundMark x1="20972" y1="8429" x2="20972" y2="8429"/>
                        <a14:backgroundMark x1="18070" y1="15100" x2="18070" y2="15100"/>
                        <a14:backgroundMark x1="14078" y1="20619" x2="14078" y2="20619"/>
                        <a14:backgroundMark x1="11103" y1="6549" x2="11103" y2="6549"/>
                        <a14:backgroundMark x1="13353" y1="13887" x2="13353" y2="13887"/>
                        <a14:backgroundMark x1="14441" y1="19102" x2="14441" y2="19102"/>
                        <a14:backgroundMark x1="26488" y1="22741" x2="26488" y2="22741"/>
                        <a14:backgroundMark x1="15167" y1="36143" x2="15167" y2="36143"/>
                        <a14:backgroundMark x1="13716" y1="41358" x2="13716" y2="41358"/>
                        <a14:backgroundMark x1="13353" y1="47119" x2="13353" y2="47119"/>
                        <a14:backgroundMark x1="21698" y1="45300" x2="21698" y2="45300"/>
                        <a14:backgroundMark x1="23149" y1="36750" x2="23149" y2="36750"/>
                        <a14:backgroundMark x1="32293" y1="20922" x2="32293" y2="20922"/>
                        <a14:backgroundMark x1="32656" y1="12978" x2="32656" y2="12978"/>
                        <a14:backgroundMark x1="18795" y1="22135" x2="18795" y2="22135"/>
                        <a14:backgroundMark x1="22787" y1="12068" x2="22787" y2="12068"/>
                        <a14:backgroundMark x1="22424" y1="30079" x2="22424" y2="30079"/>
                        <a14:backgroundMark x1="27939" y1="29169" x2="27939" y2="29169"/>
                        <a14:backgroundMark x1="30116" y1="27289" x2="30116" y2="27289"/>
                        <a14:backgroundMark x1="22061" y1="16313" x2="22061" y2="16313"/>
                        <a14:backgroundMark x1="17707" y1="27289" x2="17707" y2="27289"/>
                        <a14:backgroundMark x1="36647" y1="18132" x2="36647" y2="18132"/>
                        <a14:backgroundMark x1="36284" y1="16313" x2="36284" y2="16313"/>
                        <a14:backgroundMark x1="85269" y1="48999" x2="85269" y2="48999"/>
                        <a14:backgroundMark x1="83091" y1="45967" x2="83091" y2="45967"/>
                        <a14:backgroundMark x1="81640" y1="42329" x2="81640" y2="42329"/>
                        <a14:backgroundMark x1="81277" y1="38023" x2="81277" y2="38023"/>
                        <a14:backgroundMark x1="78665" y1="33778" x2="78665" y2="33778"/>
                        <a14:backgroundMark x1="19956" y1="19709" x2="19956" y2="19709"/>
                        <a14:backgroundMark x1="29390" y1="18799" x2="29390" y2="18799"/>
                        <a14:backgroundMark x1="27213" y1="17283" x2="27213" y2="17283"/>
                        <a14:backgroundMark x1="37155" y1="14554" x2="37155" y2="14554"/>
                        <a14:backgroundMark x1="26052" y1="30261" x2="26052" y2="30261"/>
                        <a14:backgroundMark x1="31232" y1="9984" x2="31232" y2="9984"/>
                        <a14:backgroundMark x1="74224" y1="38601" x2="74224" y2="38601"/>
                      </a14:backgroundRemoval>
                    </a14:imgEffect>
                  </a14:imgLayer>
                </a14:imgProps>
              </a:ext>
              <a:ext uri="{28A0092B-C50C-407E-A947-70E740481C1C}">
                <a14:useLocalDpi xmlns:a14="http://schemas.microsoft.com/office/drawing/2010/main"/>
              </a:ext>
            </a:extLst>
          </a:blip>
          <a:stretch>
            <a:fillRect/>
          </a:stretch>
        </p:blipFill>
        <p:spPr>
          <a:xfrm>
            <a:off x="5867400" y="2209800"/>
            <a:ext cx="3948900" cy="4724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499" y="533400"/>
            <a:ext cx="8229600" cy="1143000"/>
          </a:xfrm>
        </p:spPr>
        <p:txBody>
          <a:bodyPr/>
          <a:lstStyle/>
          <a:p>
            <a:r>
              <a:rPr lang="en-US" sz="3600" dirty="0" smtClean="0"/>
              <a:t>The Wilson Center’s Project for Emerging Nanotechnology has nearly 2,000 </a:t>
            </a:r>
            <a:r>
              <a:rPr lang="en-US" sz="3600" dirty="0" smtClean="0">
                <a:solidFill>
                  <a:srgbClr val="8E3900"/>
                </a:solidFill>
              </a:rPr>
              <a:t>consumer</a:t>
            </a:r>
            <a:r>
              <a:rPr lang="en-US" sz="3600" dirty="0" smtClean="0"/>
              <a:t> products</a:t>
            </a:r>
            <a:endParaRPr lang="en-US" sz="3600" dirty="0"/>
          </a:p>
        </p:txBody>
      </p:sp>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0209" y="2133600"/>
            <a:ext cx="7512781" cy="405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916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1426433" y="2079"/>
            <a:ext cx="5689817" cy="771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304800" y="152400"/>
            <a:ext cx="8686800" cy="1143000"/>
          </a:xfrm>
        </p:spPr>
        <p:txBody>
          <a:bodyPr/>
          <a:lstStyle/>
          <a:p>
            <a:r>
              <a:rPr lang="en-US" sz="3600" dirty="0" smtClean="0"/>
              <a:t>PEN assigns confidence to entries</a:t>
            </a:r>
            <a:endParaRPr lang="en-US" sz="3600" dirty="0"/>
          </a:p>
        </p:txBody>
      </p:sp>
      <p:sp>
        <p:nvSpPr>
          <p:cNvPr id="5" name="TextBox 4"/>
          <p:cNvSpPr txBox="1"/>
          <p:nvPr/>
        </p:nvSpPr>
        <p:spPr>
          <a:xfrm>
            <a:off x="1371600" y="4876800"/>
            <a:ext cx="1752600" cy="646331"/>
          </a:xfrm>
          <a:prstGeom prst="rect">
            <a:avLst/>
          </a:prstGeom>
          <a:noFill/>
        </p:spPr>
        <p:txBody>
          <a:bodyPr wrap="square" rtlCol="0">
            <a:spAutoFit/>
          </a:bodyPr>
          <a:lstStyle/>
          <a:p>
            <a:pPr algn="ctr"/>
            <a:r>
              <a:rPr lang="en-US" sz="1800" b="1" dirty="0" smtClean="0">
                <a:solidFill>
                  <a:srgbClr val="002060"/>
                </a:solidFill>
              </a:rPr>
              <a:t>Extensively verified</a:t>
            </a:r>
            <a:endParaRPr lang="en-US" sz="1800" b="1" dirty="0">
              <a:solidFill>
                <a:srgbClr val="002060"/>
              </a:solidFill>
            </a:endParaRPr>
          </a:p>
        </p:txBody>
      </p:sp>
      <p:sp>
        <p:nvSpPr>
          <p:cNvPr id="9" name="TextBox 8"/>
          <p:cNvSpPr txBox="1"/>
          <p:nvPr/>
        </p:nvSpPr>
        <p:spPr>
          <a:xfrm>
            <a:off x="2518741" y="5137105"/>
            <a:ext cx="1752600" cy="369332"/>
          </a:xfrm>
          <a:prstGeom prst="rect">
            <a:avLst/>
          </a:prstGeom>
          <a:noFill/>
        </p:spPr>
        <p:txBody>
          <a:bodyPr wrap="square" rtlCol="0">
            <a:spAutoFit/>
          </a:bodyPr>
          <a:lstStyle/>
          <a:p>
            <a:pPr algn="ctr"/>
            <a:r>
              <a:rPr lang="en-US" sz="1800" b="1" dirty="0" smtClean="0">
                <a:solidFill>
                  <a:srgbClr val="002060"/>
                </a:solidFill>
              </a:rPr>
              <a:t>verified</a:t>
            </a:r>
            <a:endParaRPr lang="en-US" sz="1800" b="1" dirty="0">
              <a:solidFill>
                <a:srgbClr val="002060"/>
              </a:solidFill>
            </a:endParaRPr>
          </a:p>
        </p:txBody>
      </p:sp>
      <p:sp>
        <p:nvSpPr>
          <p:cNvPr id="10" name="TextBox 9"/>
          <p:cNvSpPr txBox="1"/>
          <p:nvPr/>
        </p:nvSpPr>
        <p:spPr>
          <a:xfrm>
            <a:off x="4876800" y="1447800"/>
            <a:ext cx="1905000" cy="369332"/>
          </a:xfrm>
          <a:prstGeom prst="rect">
            <a:avLst/>
          </a:prstGeom>
          <a:noFill/>
        </p:spPr>
        <p:txBody>
          <a:bodyPr wrap="square" rtlCol="0">
            <a:spAutoFit/>
          </a:bodyPr>
          <a:lstStyle/>
          <a:p>
            <a:pPr algn="ctr"/>
            <a:r>
              <a:rPr lang="en-US" sz="1800" b="1" dirty="0" smtClean="0">
                <a:solidFill>
                  <a:srgbClr val="002060"/>
                </a:solidFill>
              </a:rPr>
              <a:t>Unsupported</a:t>
            </a:r>
            <a:endParaRPr lang="en-US" sz="1800" b="1" dirty="0">
              <a:solidFill>
                <a:srgbClr val="002060"/>
              </a:solidFill>
            </a:endParaRPr>
          </a:p>
        </p:txBody>
      </p:sp>
      <p:sp>
        <p:nvSpPr>
          <p:cNvPr id="11" name="TextBox 10"/>
          <p:cNvSpPr txBox="1"/>
          <p:nvPr/>
        </p:nvSpPr>
        <p:spPr>
          <a:xfrm>
            <a:off x="6019800" y="4038600"/>
            <a:ext cx="2133600" cy="646331"/>
          </a:xfrm>
          <a:prstGeom prst="rect">
            <a:avLst/>
          </a:prstGeom>
          <a:noFill/>
        </p:spPr>
        <p:txBody>
          <a:bodyPr wrap="square" rtlCol="0">
            <a:spAutoFit/>
          </a:bodyPr>
          <a:lstStyle/>
          <a:p>
            <a:pPr algn="ctr"/>
            <a:r>
              <a:rPr lang="en-US" sz="1800" b="1" dirty="0" smtClean="0">
                <a:solidFill>
                  <a:srgbClr val="002060"/>
                </a:solidFill>
              </a:rPr>
              <a:t>Not advertised by manufacturer</a:t>
            </a:r>
            <a:endParaRPr lang="en-US" sz="1800" b="1" dirty="0">
              <a:solidFill>
                <a:srgbClr val="002060"/>
              </a:solidFill>
            </a:endParaRPr>
          </a:p>
        </p:txBody>
      </p:sp>
      <p:sp>
        <p:nvSpPr>
          <p:cNvPr id="12" name="TextBox 11"/>
          <p:cNvSpPr txBox="1"/>
          <p:nvPr/>
        </p:nvSpPr>
        <p:spPr>
          <a:xfrm>
            <a:off x="3733800" y="4191000"/>
            <a:ext cx="1752600" cy="923330"/>
          </a:xfrm>
          <a:prstGeom prst="rect">
            <a:avLst/>
          </a:prstGeom>
          <a:noFill/>
        </p:spPr>
        <p:txBody>
          <a:bodyPr wrap="square" rtlCol="0">
            <a:spAutoFit/>
          </a:bodyPr>
          <a:lstStyle/>
          <a:p>
            <a:pPr algn="ctr"/>
            <a:r>
              <a:rPr lang="en-US" sz="1800" b="1" dirty="0" smtClean="0">
                <a:solidFill>
                  <a:srgbClr val="002060"/>
                </a:solidFill>
              </a:rPr>
              <a:t>Manufacturer-supported claim</a:t>
            </a:r>
            <a:endParaRPr lang="en-US" sz="1800" b="1" dirty="0">
              <a:solidFill>
                <a:srgbClr val="002060"/>
              </a:solidFill>
            </a:endParaRPr>
          </a:p>
        </p:txBody>
      </p:sp>
      <p:sp>
        <p:nvSpPr>
          <p:cNvPr id="13" name="Subtitle 3"/>
          <p:cNvSpPr txBox="1">
            <a:spLocks/>
          </p:cNvSpPr>
          <p:nvPr/>
        </p:nvSpPr>
        <p:spPr>
          <a:xfrm>
            <a:off x="304800" y="6324600"/>
            <a:ext cx="8534400" cy="1752600"/>
          </a:xfrm>
          <a:prstGeom prst="rect">
            <a:avLst/>
          </a:prstGeom>
        </p:spPr>
        <p:txBody>
          <a:bodyPr/>
          <a:lstStyle>
            <a:lvl1pPr marL="342900" indent="-342900" algn="l" rtl="0" eaLnBrk="0" fontAlgn="base" hangingPunct="0">
              <a:spcBef>
                <a:spcPct val="20000"/>
              </a:spcBef>
              <a:spcAft>
                <a:spcPct val="0"/>
              </a:spcAft>
              <a:buClr>
                <a:srgbClr val="800000"/>
              </a:buClr>
              <a:buFont typeface="Arial" panose="020B0604020202020204" pitchFamily="34" charset="0"/>
              <a:buChar char="•"/>
              <a:defRPr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800000"/>
              </a:buClr>
              <a:buFont typeface="Arial" panose="020B0604020202020204" pitchFamily="34" charset="0"/>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800000"/>
              </a:buClr>
              <a:buFont typeface="Arial" panose="020B0604020202020204" pitchFamily="34" charset="0"/>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800000"/>
              </a:buClr>
              <a:buFont typeface="Arial" panose="020B0604020202020204" pitchFamily="34" charset="0"/>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800000"/>
              </a:buClr>
              <a:buFont typeface="Arial" panose="020B0604020202020204" pitchFamily="34" charset="0"/>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2400" kern="0" dirty="0" smtClean="0"/>
              <a:t>From Todd </a:t>
            </a:r>
            <a:r>
              <a:rPr lang="en-US" sz="2400" kern="0" dirty="0" err="1" smtClean="0"/>
              <a:t>Kuiken’s</a:t>
            </a:r>
            <a:r>
              <a:rPr lang="en-US" sz="2400" kern="0" dirty="0" smtClean="0"/>
              <a:t> presentation at NanoSafe2014</a:t>
            </a:r>
            <a:endParaRPr lang="en-US" sz="2400" kern="0" dirty="0"/>
          </a:p>
        </p:txBody>
      </p:sp>
    </p:spTree>
    <p:extLst>
      <p:ext uri="{BB962C8B-B14F-4D97-AF65-F5344CB8AC3E}">
        <p14:creationId xmlns:p14="http://schemas.microsoft.com/office/powerpoint/2010/main" val="3023213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457200"/>
            <a:ext cx="8458200" cy="1470025"/>
          </a:xfrm>
        </p:spPr>
        <p:txBody>
          <a:bodyPr/>
          <a:lstStyle/>
          <a:p>
            <a:r>
              <a:rPr lang="en-US" sz="3600" dirty="0"/>
              <a:t>O</a:t>
            </a:r>
            <a:r>
              <a:rPr lang="en-US" sz="3600" dirty="0" smtClean="0"/>
              <a:t>ur site currently contains 487 </a:t>
            </a:r>
            <a:r>
              <a:rPr lang="en-US" sz="3600" i="1" dirty="0" smtClean="0">
                <a:solidFill>
                  <a:srgbClr val="FF6600"/>
                </a:solidFill>
              </a:rPr>
              <a:t>commercial</a:t>
            </a:r>
            <a:r>
              <a:rPr lang="en-US" sz="3600" i="1" dirty="0" smtClean="0"/>
              <a:t> </a:t>
            </a:r>
            <a:r>
              <a:rPr lang="en-US" sz="3600" dirty="0" smtClean="0"/>
              <a:t>construction </a:t>
            </a:r>
            <a:r>
              <a:rPr lang="en-US" sz="3600" dirty="0" err="1" smtClean="0"/>
              <a:t>nanomaterials</a:t>
            </a:r>
            <a:endParaRPr lang="en-US" sz="3600" dirty="0"/>
          </a:p>
        </p:txBody>
      </p:sp>
      <p:sp>
        <p:nvSpPr>
          <p:cNvPr id="2" name="Subtitle 1"/>
          <p:cNvSpPr>
            <a:spLocks noGrp="1"/>
          </p:cNvSpPr>
          <p:nvPr>
            <p:ph type="subTitle" idx="1"/>
          </p:nvPr>
        </p:nvSpPr>
        <p:spPr>
          <a:xfrm>
            <a:off x="1371600" y="5486400"/>
            <a:ext cx="6400800" cy="1752600"/>
          </a:xfrm>
        </p:spPr>
        <p:txBody>
          <a:bodyPr/>
          <a:lstStyle/>
          <a:p>
            <a:r>
              <a:rPr lang="en-US" sz="4400" dirty="0" smtClean="0">
                <a:solidFill>
                  <a:srgbClr val="FF6600"/>
                </a:solidFill>
                <a:hlinkClick r:id="rId3"/>
              </a:rPr>
              <a:t>www.nano.elcosh.org</a:t>
            </a:r>
            <a:endParaRPr lang="en-US" sz="4400" dirty="0" smtClean="0">
              <a:solidFill>
                <a:srgbClr val="FF6600"/>
              </a:solidFill>
            </a:endParaRPr>
          </a:p>
          <a:p>
            <a:endParaRPr lang="en-US" sz="4400" dirty="0"/>
          </a:p>
        </p:txBody>
      </p:sp>
      <p:pic>
        <p:nvPicPr>
          <p:cNvPr id="6" name="Picture 5" descr="Nano_logo_JPG.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2438400"/>
            <a:ext cx="8305800" cy="2837042"/>
          </a:xfrm>
          <a:prstGeom prst="rect">
            <a:avLst/>
          </a:prstGeom>
        </p:spPr>
      </p:pic>
    </p:spTree>
    <p:extLst>
      <p:ext uri="{BB962C8B-B14F-4D97-AF65-F5344CB8AC3E}">
        <p14:creationId xmlns:p14="http://schemas.microsoft.com/office/powerpoint/2010/main" val="3879864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172660654"/>
              </p:ext>
            </p:extLst>
          </p:nvPr>
        </p:nvGraphicFramePr>
        <p:xfrm>
          <a:off x="35169" y="0"/>
          <a:ext cx="9499600" cy="656907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143000" y="5943600"/>
            <a:ext cx="7696200" cy="1143000"/>
          </a:xfrm>
          <a:prstGeom prst="rect">
            <a:avLst/>
          </a:prstGeom>
        </p:spPr>
        <p:txBody>
          <a:bodyPr/>
          <a:lstStyle>
            <a:lvl1pPr algn="l" rtl="0" eaLnBrk="0" fontAlgn="base" hangingPunct="0">
              <a:spcBef>
                <a:spcPct val="0"/>
              </a:spcBef>
              <a:spcAft>
                <a:spcPct val="0"/>
              </a:spcAft>
              <a:defRPr sz="4000" b="1">
                <a:solidFill>
                  <a:srgbClr val="000090"/>
                </a:solidFill>
                <a:latin typeface="Tahoma"/>
                <a:ea typeface="MS PGothic" panose="020B0600070205080204" pitchFamily="34" charset="-128"/>
                <a:cs typeface="Tahoma"/>
              </a:defRPr>
            </a:lvl1pPr>
            <a:lvl2pPr algn="l" rtl="0" eaLnBrk="0" fontAlgn="base" hangingPunct="0">
              <a:spcBef>
                <a:spcPct val="0"/>
              </a:spcBef>
              <a:spcAft>
                <a:spcPct val="0"/>
              </a:spcAft>
              <a:defRPr sz="4000" b="1">
                <a:solidFill>
                  <a:srgbClr val="000090"/>
                </a:solidFill>
                <a:latin typeface="Tahoma" pitchFamily="34" charset="0"/>
                <a:ea typeface="MS PGothic" panose="020B0600070205080204" pitchFamily="34" charset="-128"/>
                <a:cs typeface="ＭＳ Ｐゴシック" charset="-128"/>
              </a:defRPr>
            </a:lvl2pPr>
            <a:lvl3pPr algn="l" rtl="0" eaLnBrk="0" fontAlgn="base" hangingPunct="0">
              <a:spcBef>
                <a:spcPct val="0"/>
              </a:spcBef>
              <a:spcAft>
                <a:spcPct val="0"/>
              </a:spcAft>
              <a:defRPr sz="4000" b="1">
                <a:solidFill>
                  <a:srgbClr val="000090"/>
                </a:solidFill>
                <a:latin typeface="Tahoma" pitchFamily="34" charset="0"/>
                <a:ea typeface="MS PGothic" panose="020B0600070205080204" pitchFamily="34" charset="-128"/>
                <a:cs typeface="ＭＳ Ｐゴシック" charset="-128"/>
              </a:defRPr>
            </a:lvl3pPr>
            <a:lvl4pPr algn="l" rtl="0" eaLnBrk="0" fontAlgn="base" hangingPunct="0">
              <a:spcBef>
                <a:spcPct val="0"/>
              </a:spcBef>
              <a:spcAft>
                <a:spcPct val="0"/>
              </a:spcAft>
              <a:defRPr sz="4000" b="1">
                <a:solidFill>
                  <a:srgbClr val="000090"/>
                </a:solidFill>
                <a:latin typeface="Tahoma" pitchFamily="34" charset="0"/>
                <a:ea typeface="MS PGothic" panose="020B0600070205080204" pitchFamily="34" charset="-128"/>
                <a:cs typeface="ＭＳ Ｐゴシック" charset="-128"/>
              </a:defRPr>
            </a:lvl4pPr>
            <a:lvl5pPr algn="l" rtl="0" eaLnBrk="0" fontAlgn="base" hangingPunct="0">
              <a:spcBef>
                <a:spcPct val="0"/>
              </a:spcBef>
              <a:spcAft>
                <a:spcPct val="0"/>
              </a:spcAft>
              <a:defRPr sz="4000" b="1">
                <a:solidFill>
                  <a:srgbClr val="000090"/>
                </a:solidFill>
                <a:latin typeface="Tahoma" pitchFamily="34"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sz="3200" dirty="0" smtClean="0"/>
              <a:t>Coatings dominate CPWR’s database</a:t>
            </a:r>
            <a:endParaRPr lang="en-US" sz="3200" dirty="0"/>
          </a:p>
        </p:txBody>
      </p:sp>
    </p:spTree>
    <p:extLst>
      <p:ext uri="{BB962C8B-B14F-4D97-AF65-F5344CB8AC3E}">
        <p14:creationId xmlns:p14="http://schemas.microsoft.com/office/powerpoint/2010/main" val="2754415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17340866"/>
              </p:ext>
            </p:extLst>
          </p:nvPr>
        </p:nvGraphicFramePr>
        <p:xfrm>
          <a:off x="-803276" y="457200"/>
          <a:ext cx="10750551" cy="480536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t>Three-quarters have a U.S. address or export to U.S.</a:t>
            </a:r>
            <a:endParaRPr lang="en-US" dirty="0"/>
          </a:p>
        </p:txBody>
      </p:sp>
    </p:spTree>
    <p:extLst>
      <p:ext uri="{BB962C8B-B14F-4D97-AF65-F5344CB8AC3E}">
        <p14:creationId xmlns:p14="http://schemas.microsoft.com/office/powerpoint/2010/main" val="3101445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t>178 (38.9%) did </a:t>
            </a:r>
            <a:r>
              <a:rPr lang="en-US" dirty="0" smtClean="0">
                <a:solidFill>
                  <a:srgbClr val="C00000"/>
                </a:solidFill>
              </a:rPr>
              <a:t>not </a:t>
            </a:r>
            <a:r>
              <a:rPr lang="en-US" dirty="0" smtClean="0"/>
              <a:t>specify the composition</a:t>
            </a:r>
            <a:endParaRPr lang="en-US" dirty="0"/>
          </a:p>
        </p:txBody>
      </p:sp>
      <p:sp>
        <p:nvSpPr>
          <p:cNvPr id="4" name="Subtitle 3"/>
          <p:cNvSpPr>
            <a:spLocks noGrp="1"/>
          </p:cNvSpPr>
          <p:nvPr>
            <p:ph type="subTitle" idx="1"/>
          </p:nvPr>
        </p:nvSpPr>
        <p:spPr>
          <a:xfrm>
            <a:off x="1371600" y="5791200"/>
            <a:ext cx="6400800" cy="1752600"/>
          </a:xfrm>
        </p:spPr>
        <p:txBody>
          <a:bodyPr/>
          <a:lstStyle/>
          <a:p>
            <a:r>
              <a:rPr lang="en-US" sz="2800" dirty="0" smtClean="0">
                <a:solidFill>
                  <a:srgbClr val="000090"/>
                </a:solidFill>
              </a:rPr>
              <a:t>Safety Data Sheets could not be confirmed for 55% of products</a:t>
            </a:r>
            <a:endParaRPr lang="en-US" sz="2800" dirty="0">
              <a:solidFill>
                <a:srgbClr val="00009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39608285"/>
              </p:ext>
            </p:extLst>
          </p:nvPr>
        </p:nvGraphicFramePr>
        <p:xfrm>
          <a:off x="838200" y="1929384"/>
          <a:ext cx="7772400" cy="3785616"/>
        </p:xfrm>
        <a:graphic>
          <a:graphicData uri="http://schemas.openxmlformats.org/drawingml/2006/table">
            <a:tbl>
              <a:tblPr firstRow="1" firstCol="1" bandRow="1">
                <a:tableStyleId>{93296810-A885-4BE3-A3E7-6D5BEEA58F35}</a:tableStyleId>
              </a:tblPr>
              <a:tblGrid>
                <a:gridCol w="3810000"/>
                <a:gridCol w="1981200"/>
                <a:gridCol w="1981200"/>
              </a:tblGrid>
              <a:tr h="0">
                <a:tc>
                  <a:txBody>
                    <a:bodyPr/>
                    <a:lstStyle/>
                    <a:p>
                      <a:pPr marL="0" marR="0">
                        <a:lnSpc>
                          <a:spcPct val="115000"/>
                        </a:lnSpc>
                        <a:spcBef>
                          <a:spcPts val="0"/>
                        </a:spcBef>
                        <a:spcAft>
                          <a:spcPts val="0"/>
                        </a:spcAft>
                      </a:pPr>
                      <a:r>
                        <a:rPr lang="en-US" sz="2400" dirty="0">
                          <a:effectLst/>
                        </a:rPr>
                        <a:t>Unspecified composition</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178</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38.9</a:t>
                      </a:r>
                      <a:endParaRPr lang="en-US" sz="24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2400">
                          <a:effectLst/>
                        </a:rPr>
                        <a:t>   nanofibers</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1</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0.2</a:t>
                      </a:r>
                      <a:endParaRPr lang="en-US" sz="2400" b="1"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2400" dirty="0">
                          <a:effectLst/>
                        </a:rPr>
                        <a:t>   </a:t>
                      </a:r>
                      <a:r>
                        <a:rPr lang="en-US" sz="2400" dirty="0" err="1">
                          <a:effectLst/>
                        </a:rPr>
                        <a:t>nanomaterials</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15</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3.3</a:t>
                      </a:r>
                      <a:endParaRPr lang="en-US" sz="2400" b="1"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2400" dirty="0">
                          <a:effectLst/>
                        </a:rPr>
                        <a:t>   nanoparticles</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76</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16.6</a:t>
                      </a:r>
                      <a:endParaRPr lang="en-US" sz="2400" b="1"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2400">
                          <a:effectLst/>
                        </a:rPr>
                        <a:t>   nanotechnology</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70</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15.3</a:t>
                      </a:r>
                      <a:endParaRPr lang="en-US" sz="2400" b="1"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2400">
                          <a:effectLst/>
                        </a:rPr>
                        <a:t>   nanotubes</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1</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0.2</a:t>
                      </a:r>
                      <a:endParaRPr lang="en-US" sz="2400" b="1"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2400" dirty="0">
                          <a:effectLst/>
                        </a:rPr>
                        <a:t>   </a:t>
                      </a:r>
                      <a:r>
                        <a:rPr lang="en-US" sz="2400" dirty="0" err="1">
                          <a:effectLst/>
                        </a:rPr>
                        <a:t>photocatalytic</a:t>
                      </a:r>
                      <a:r>
                        <a:rPr lang="en-US" sz="2400" dirty="0">
                          <a:effectLst/>
                        </a:rPr>
                        <a:t> </a:t>
                      </a:r>
                      <a:r>
                        <a:rPr lang="en-US" sz="2400" dirty="0" smtClean="0">
                          <a:effectLst/>
                        </a:rPr>
                        <a:t>  materials</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5</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1.1</a:t>
                      </a:r>
                      <a:endParaRPr lang="en-US" sz="2400" b="1"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2400">
                          <a:effectLst/>
                        </a:rPr>
                        <a:t>   reference to 'nano'</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10</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2.2</a:t>
                      </a:r>
                      <a:endParaRPr lang="en-US" sz="2400" b="1" dirty="0">
                        <a:effectLst/>
                        <a:latin typeface="Calibri"/>
                        <a:ea typeface="Calibri"/>
                        <a:cs typeface="Times New Roman"/>
                      </a:endParaRPr>
                    </a:p>
                  </a:txBody>
                  <a:tcPr marL="68580" marR="68580" marT="0" marB="0"/>
                </a:tc>
              </a:tr>
            </a:tbl>
          </a:graphicData>
        </a:graphic>
      </p:graphicFrame>
      <p:sp>
        <p:nvSpPr>
          <p:cNvPr id="6" name="TextBox 5"/>
          <p:cNvSpPr txBox="1"/>
          <p:nvPr/>
        </p:nvSpPr>
        <p:spPr>
          <a:xfrm>
            <a:off x="609600" y="3581400"/>
            <a:ext cx="8153400" cy="584776"/>
          </a:xfrm>
          <a:prstGeom prst="rect">
            <a:avLst/>
          </a:prstGeom>
          <a:solidFill>
            <a:schemeClr val="bg1"/>
          </a:solidFill>
          <a:ln w="41275">
            <a:solidFill>
              <a:srgbClr val="FF8000"/>
            </a:solidFill>
          </a:ln>
        </p:spPr>
        <p:txBody>
          <a:bodyPr wrap="square" rtlCol="0">
            <a:spAutoFit/>
          </a:bodyPr>
          <a:lstStyle/>
          <a:p>
            <a:r>
              <a:rPr lang="en-US" dirty="0" smtClean="0"/>
              <a:t>Nanotechnology		70		15.3</a:t>
            </a:r>
            <a:endParaRPr lang="en-US" dirty="0"/>
          </a:p>
        </p:txBody>
      </p:sp>
    </p:spTree>
    <p:extLst>
      <p:ext uri="{BB962C8B-B14F-4D97-AF65-F5344CB8AC3E}">
        <p14:creationId xmlns:p14="http://schemas.microsoft.com/office/powerpoint/2010/main" val="28628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4"/>
          <p:cNvSpPr>
            <a:spLocks noGrp="1"/>
          </p:cNvSpPr>
          <p:nvPr>
            <p:ph type="ctrTitle"/>
          </p:nvPr>
        </p:nvSpPr>
        <p:spPr>
          <a:xfrm>
            <a:off x="228600" y="1295400"/>
            <a:ext cx="8686800" cy="1470025"/>
          </a:xfrm>
        </p:spPr>
        <p:txBody>
          <a:bodyPr/>
          <a:lstStyle/>
          <a:p>
            <a:pPr marL="514350" indent="-514350"/>
            <a:r>
              <a:rPr lang="en-US" sz="5400" dirty="0" smtClean="0"/>
              <a:t>	Why worry about construction workers and </a:t>
            </a:r>
            <a:r>
              <a:rPr lang="en-US" sz="5400" dirty="0" err="1" smtClean="0"/>
              <a:t>nano</a:t>
            </a:r>
            <a:r>
              <a:rPr lang="en-US" sz="5400" dirty="0" smtClean="0"/>
              <a:t>?</a:t>
            </a:r>
            <a:endParaRPr lang="en-US" sz="5400" dirty="0"/>
          </a:p>
        </p:txBody>
      </p:sp>
      <p:sp>
        <p:nvSpPr>
          <p:cNvPr id="3" name="Subtitle 2"/>
          <p:cNvSpPr>
            <a:spLocks noGrp="1"/>
          </p:cNvSpPr>
          <p:nvPr>
            <p:ph type="subTitle" idx="1"/>
          </p:nvPr>
        </p:nvSpPr>
        <p:spPr>
          <a:xfrm>
            <a:off x="1371600" y="3505200"/>
            <a:ext cx="6400800" cy="1752600"/>
          </a:xfrm>
          <a:ln>
            <a:miter lim="800000"/>
            <a:headEnd/>
            <a:tailEnd/>
          </a:ln>
        </p:spPr>
        <p:txBody>
          <a:bodyPr/>
          <a:lstStyle/>
          <a:p>
            <a:pPr>
              <a:defRPr/>
            </a:pPr>
            <a:r>
              <a:rPr lang="en-US" sz="6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ＭＳ Ｐゴシック" charset="-128"/>
              </a:rPr>
              <a:t>Question 2</a:t>
            </a:r>
            <a:endParaRPr lang="en-US" sz="66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ＭＳ Ｐゴシック" charset="-128"/>
            </a:endParaRPr>
          </a:p>
          <a:p>
            <a:pPr>
              <a:defRPr/>
            </a:pPr>
            <a:endParaRPr lang="en-US" sz="6600" dirty="0">
              <a:ea typeface="ＭＳ Ｐゴシック" charset="-128"/>
            </a:endParaRPr>
          </a:p>
        </p:txBody>
      </p:sp>
      <p:graphicFrame>
        <p:nvGraphicFramePr>
          <p:cNvPr id="7" name="Diagram 6"/>
          <p:cNvGraphicFramePr/>
          <p:nvPr>
            <p:extLst>
              <p:ext uri="{D42A27DB-BD31-4B8C-83A1-F6EECF244321}">
                <p14:modId xmlns:p14="http://schemas.microsoft.com/office/powerpoint/2010/main" val="3012567244"/>
              </p:ext>
            </p:extLst>
          </p:nvPr>
        </p:nvGraphicFramePr>
        <p:xfrm>
          <a:off x="1637015" y="330899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1417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42900" y="381000"/>
            <a:ext cx="8458200" cy="1143000"/>
          </a:xfrm>
        </p:spPr>
        <p:txBody>
          <a:bodyPr/>
          <a:lstStyle/>
          <a:p>
            <a:r>
              <a:rPr lang="en-US" dirty="0" smtClean="0">
                <a:latin typeface="Tahoma" panose="020B0604030504040204" pitchFamily="34" charset="0"/>
              </a:rPr>
              <a:t>Construction workers apply greater energy to </a:t>
            </a:r>
            <a:r>
              <a:rPr lang="en-US" dirty="0" err="1" smtClean="0">
                <a:latin typeface="Tahoma" panose="020B0604030504040204" pitchFamily="34" charset="0"/>
              </a:rPr>
              <a:t>nanomaterials</a:t>
            </a:r>
            <a:endParaRPr lang="en-US" dirty="0" smtClean="0">
              <a:latin typeface="Tahoma" panose="020B0604030504040204" pitchFamily="34" charset="0"/>
            </a:endParaRPr>
          </a:p>
        </p:txBody>
      </p:sp>
      <p:pic>
        <p:nvPicPr>
          <p:cNvPr id="33794" name="Picture 2" descr="DSC_023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1752600"/>
            <a:ext cx="5087938"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179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cost of dryw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733800"/>
            <a:ext cx="21986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81000"/>
            <a:ext cx="8686800" cy="1143000"/>
          </a:xfrm>
        </p:spPr>
        <p:txBody>
          <a:bodyPr>
            <a:noAutofit/>
          </a:bodyPr>
          <a:lstStyle/>
          <a:p>
            <a:pPr>
              <a:defRPr/>
            </a:pPr>
            <a:r>
              <a:rPr lang="en-US" sz="3200" dirty="0" smtClean="0">
                <a:ea typeface="ＭＳ Ｐゴシック" charset="-128"/>
              </a:rPr>
              <a:t>Construction exposures may be greater when the life cycle is considered</a:t>
            </a:r>
            <a:endParaRPr lang="en-US" sz="3200" dirty="0">
              <a:ea typeface="ＭＳ Ｐゴシック" charset="-128"/>
            </a:endParaRPr>
          </a:p>
        </p:txBody>
      </p:sp>
      <p:pic>
        <p:nvPicPr>
          <p:cNvPr id="32771" name="Picture 2" descr="File:USMC-00157.jpg">
            <a:hlinkClick r:id=""/>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8788" y="2743200"/>
            <a:ext cx="15986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6" descr="http://www.elcosh.org/record/images/4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92400" y="2719387"/>
            <a:ext cx="15890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8"/>
          <p:cNvSpPr txBox="1">
            <a:spLocks noChangeArrowheads="1"/>
          </p:cNvSpPr>
          <p:nvPr/>
        </p:nvSpPr>
        <p:spPr bwMode="auto">
          <a:xfrm>
            <a:off x="381000" y="2133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sz="2800"/>
              <a:t>Production</a:t>
            </a:r>
          </a:p>
        </p:txBody>
      </p:sp>
      <p:sp>
        <p:nvSpPr>
          <p:cNvPr id="32774" name="TextBox 9"/>
          <p:cNvSpPr txBox="1">
            <a:spLocks noChangeArrowheads="1"/>
          </p:cNvSpPr>
          <p:nvPr/>
        </p:nvSpPr>
        <p:spPr bwMode="auto">
          <a:xfrm>
            <a:off x="2590800" y="2133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sz="2800"/>
              <a:t>Installation</a:t>
            </a:r>
          </a:p>
        </p:txBody>
      </p:sp>
      <p:sp>
        <p:nvSpPr>
          <p:cNvPr id="11" name="Right Arrow 10"/>
          <p:cNvSpPr/>
          <p:nvPr/>
        </p:nvSpPr>
        <p:spPr>
          <a:xfrm>
            <a:off x="2133600" y="35052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a:p>
        </p:txBody>
      </p:sp>
      <p:sp>
        <p:nvSpPr>
          <p:cNvPr id="32776" name="TextBox 12"/>
          <p:cNvSpPr txBox="1">
            <a:spLocks noChangeArrowheads="1"/>
          </p:cNvSpPr>
          <p:nvPr/>
        </p:nvSpPr>
        <p:spPr bwMode="auto">
          <a:xfrm>
            <a:off x="4648200" y="21336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sz="2800"/>
              <a:t>Maintenance</a:t>
            </a:r>
          </a:p>
        </p:txBody>
      </p:sp>
      <p:sp>
        <p:nvSpPr>
          <p:cNvPr id="32777" name="AutoShape 10" descr="data:image/jpeg;base64,/9j/4AAQSkZJRgABAQAAAQABAAD/2wCEAAkGBxQSEhUUEhQWFhUXGRgYFxYWGBgXGhwXHRwXGBcWFxgcHiggGBolHRgYITEiJSkrLi4uFyAzODMsNyotLisBCgoKDg0OGxAQGywmICQsLCwsLC0tNC8sNCwsLCwsLCwsLCwsLCwsLCw0LCwsLCwsLywsLCwvLCwsLC0sLCwsLP/AABEIAOEA4QMBIgACEQEDEQH/xAAcAAEAAgMBAQEAAAAAAAAAAAAABQcDBAYCCAH/xABLEAACAQIDBAUGCAoJBQEAAAABAgMAEQQSIQUxQVEGEyJhcQcygZGhsRQVIzNCUpLRFjRTYnJzgqKywSRDY4PC0uHw8TV0k6OzVP/EABkBAQADAQEAAAAAAAAAAAAAAAABAgMEBf/EADMRAAICAQIEBAQEBgMAAAAAAAABAhEDITEEEkFRE4GRoWFxwdEFFCIyQlKx4fDxMzSS/9oADAMBAAIRAxEAPwC8aUpQClKUApSlAKUpQClKUApSlAKUpQClKUApSlAKUpQClKUApSlAKUpQClKUApSlAKUpQClKUApUF01nljwkjwuUYZe0LZrEgHKSCAdRrY1VP4augAkDsV3sZLljxJLA2v3W7rVILyZgN5tWKTFou91HpFUvH5SYl06ph4MPvrKnlHw53xSfun+dKIst07Ui+uPUfurH8dQflB7aq6Hyh4X8nJ6l++tpfKHhOUg/ZH30oWWJ8ew/W9lPj2Hm32W+6uAXygYPnIP2P9ayDp3gvrt9g1NCzu/jyL8/7DfdT48i/P8AsN91cOOm+C/KH7DV+/htgvyp+w/3VFCzuhtmH6x+y33U+OofrH7LfdXB/hjg9flf3H+6n4W4T8r+633UoWd38dw/WP2H/wAtehtmH6/7rfdXB/hfhPyv7rfdXk9McJ+UP2TShZYK7VhP9YnpNvfWVcbGd0iHwYffVbN00wf1z9msbdOMJzc/sj/NShZaKyg7iD4GvdVJL08wn1HP7Kj+dasvlAw2uVZVPNSoP8XvpQsuWlUgfKDI4WOCaYPcHrGMbHTeoW2QA94butVx7IkdoImkILsiliOZANQSblKUoBSlKAUpSgFKUoBSlKAhemYHwOa/Jf4lqk9p7IjbMY3YgW3ZWFyyrwtwa+/hart6Y/ic36I/iFfO+1PO9dSiDLjehjBm+WGnExlQTneO18x1zINOOcW1FjpQ9EJ3dkRoiVZ01LAXQqD9E87+APGwOlgjiHkKwPJmsTZZCmm4/SAO+3prfii2lHfKJxqSbWe5NrnS/wBVfV43q8kU6bRNM9DoViuUY3b3tvYIL3GnaO/d31F4/BSRllZT2DlYi5UNwBbcCeR1qU+ONprbN1xsQ3aw6t2gysGF4zY3VTccqjtoYidsxk6ztlWYFSoZlFgxWwFwByqeZPYUezsLEj+rNrkXzxgXBZTcl9LFG9V+Iv8AqbExJsOqe5LAdpd6kqwPa0OYEa2uRpevR6VTjeyDVzusbuczEa6G+7lX5g+lcsYQBo2yXsXux1YuSTmuTmN+/KL345Xm+HuToYzsvEZc2RgtgblgNGAKkXOtwRYb/Ua8vgJ1do2Vg6rnZSwFk0GYm9rXIG/eayr0mkyZLoR1cce9gbIWKk5XFz2tb6Gw00rHi+kTvJJJdFaSMxHJcWQsrHL2iQSRvJOjHutZPLeqQ0PZ2Tihe8cmgDHXcDmtx/MfwyG9rVmOxcUvnRSC2befqmzceBr0/TCQ5tIQGtmFm11mYnV+LzM3K4W1rVkfplM17mLVWXcdMwUXHb3jLxvqTcHhS8/ZDQwR7LnZioRrq4jIzKLSG9kuWAubH3cRf9XYmJa2WMm9gLOmtwpFu1qLOmo07a8xWX8KXBYjqVzSCVrBjeQNG4Ny5IF4l0BA1Om62CLpTKihFaMBQADbWwSNAL5uUSHxXSwuDN5uyFI05cNIpYMrdkhWOpAJ3AsOyCeGtTuL6EYyO+dFGXKSDIp85nRdx4lG9nOoeTHzys5GY9Y4kdUDZCwN1OQaacKnJukG1JSb9ccwANsMp0XNlteI2tnax3i/cKupUv1EUG6A4oEgmAZVZz238xd7A9XYjUaA3FxcC4r9w3QiRkRjMgzxiQKFZzYiE2sLG464br+afQcbWmJJXEXZWjPYWK6OQWQ6L2SQNNw4WuagJdozkZGmlyjTKZHKi1ha17fRX7I5CpjOMtmhR2WF6KphmR3mLHOFtlVOebTO3gNeIO6r/wACAI0C+blW3hYWr5Z6Oi84J38Sd/rr6l2f81H+gvuFSDYpSlAKUpQClKUApSlAKUpQFf8ATDpHMethWA9RfIZjzB1sL7s4y+iqf2rvP++ddttHas7RuhUBGxErEXuQGnkbfbgTb0VxW1hqf986JhkbsIfKy/qpPeldfsPodLPh45o8WULi+UxAgakWDBweHKuQ2D89J+qk961YnQjpRh1iw+FYyLNfIAY2yli7EAMNOI1NqzSTm0/gdMZzjiTi2tXt8kYvwLx6+bjIm/SEy+4mv09G9rr5s2HP95KPfHXezYhY1Z3YKiglmbQADeSeAqI2p0swww8zwYrDvIsTsiiaMkuFJUBc1zcgD01LwYnvFFPzGTuc18TbZ/sm8JU/xKKhYdu4jtK5yujMjqVQ2ZSQRfLVu7NxqTxRzR+ZIiuvgwBse8XsarPyhbO6jHCUDsYpb+E0YCt3DMuU95vWWXhsfLaijr4PPeVRyJNPTZeXQj8V0iljQuxWwF/MT7qlEwu1yARgRqAdZMKDrzBa4Pcaj+iOyvhmOjRheKC00vIkfNRnxaxtxCtV1iq4uFxuNyRbjs8Y5XHGlS+C39CmtoYzH4bIcVhhCkjZFe8DjNYkL2L2JAO/kaLtyXmv2E+6rQ6WbEGNwkuHNgzC8ZP0ZV7UZ8Lix7iapKDF/JF30K3Dg6EOujKeRv76pm4aEa5Ub/h+XHk5o5UrWuy26nSbMxePxUjphVRzGqly3VoFzXyi5XUnKfVUquw9t8Dh18ZF/wAMZrqPJzsY4bBpnFpZj10vMFrZVP6K5R43roTiV6wRfSKF/BQyrc+JOn6JraPCYq1ijz8nEycm4pJdNF9iuF6M7abzsRhl/blPuiFeMR0M2sFuMVBIfqB5kv3BiLX8bCrLxmLSFGkldURRdnY2AG65Pia1Nl7cw+KzfBp45cls2RgbXva/cbHXuNX/AC2FfwoouIyLVP2RTGz5pvhSJL1iOkqLJG7ElWzDQ663GoI0IN64mbzm8T76uvp9gFXHYKcaGQ9U/fkZHjPiAzjwtyqkr3qmOChkkl2X1NeKzeLCEnvrZMdGh8stfQnR7pfBOYoVEiuVAGZbAkKSRfwU+qvn3o4wWVS3mjU25Df7KuY9KYESArG/ZkivZRe1iNN2uvv31s2cZYdK8RSBlDKbggEHmDqDXupApSlAKUpQClKUApSlAVh012UsWINyVSZXkituMynPJEw71JdbfVYcqrfb8fHkbeiru8oeB6zDo43xSK3oN4z/AB+yqdxy5mKkb71STo0gr0OZ2F89J+qk/lU1sQ/0vC/9xF/FUPsdCs8ineI5R7L1LbIP9Kwv/cQ/xisn/wAy8j0OF/6uTz/oWb0y/wCn4v8AUSfwmqrOHQgXRdw4CrU6Y/8AT8X+ol/hNVcu4eAq3EPYv+ExTcr+H1O+8lO0bxS4Vt8LZk/VSEkD9l84/aWprp/sg4rBSBBeSK00XPMlyVHeyll8SKrTYW0vgmMhnJsl+pl/VSEDMe5Wyt6Ku4VrjlzROLi8Xg5ml80cx5N9jHD4QPILS4g9dJzAI+TTustjbmzVu9MOlcez0haTXrJVS190YIM0nflUj0stTq1S3TPaIxuNlN7wwg4ePkSPnXHi2gPJVqZyUI2Z4cUs+TlW7LvBvu1qudtdCmk2ujBf6LN/SJt9s8ds6HS3bYxm3HO/1alfJZtkzYTqXN5cMeqa+8pvhfwyjL/dmuzBq2jM9YtrZ7HsVXvQnbPwza20JQbosccUXLq0dluOYZg7ftVOeUHbJwuBkZDaWS0MVt+d9Mw71XM/7Irj/I9CExOJUblhgH70lQ5fqossbcHPoqXqd50z2bJicFPBDl6xwoXMcq6OjG5sbaA1A+T/AKIz4SSWbEGIMyCNUhLMLZszM5ZRc6AADvrr9o46OCJpZmyRoLsxBNhcDcoJOpG4Vxe0/KhhwCMJHJO/AlWhiB5szgNbuC+qkuVasQ8SS5I27PHT7FhsdgoQRePNK3dmZET15JPVVHw6geArvtmzPJihLK2eWSTM7bhe1gqjgqgAAchXA4fzV8B7qwxz5skn8vqdPF4HhjCMt6t+bJvYEeaQA8QR6xVofg9M8seCcqHKLK7J2hHEGyksTbtN2lUC+oJ3A1WfRgXmXvvX0Ps5QdoYlh9GOCMnv7b29TA+mtWjiJxEAAA0AFgO6vVKVIFKUoBSlKAUpSgFKUoDR25+LT/qpP4TVDbTkCZieF/T3Vfu1UvDKOcbj90183bdxBY2PAn3m3sqso8xeMuUhNn4wLiC0hIDB1ZrE2zKQDYbwNNBwqdw+GkzJLhzHN1bpIMrXF1IazAdoXtyrl4sM0suRLZmJtc2GgJOvDQGs8mxsTEcxikFtzIC3pDJe1Z5IrmtSpmuLiJQi41ae53+1unBlw08E2FkjeSKRFKMsi3ZSAWBCsoueRrnY9w8B7qio+kmJj7LPn/MmUN7xm9tb8fSKNvnMMP0onZPUpuPbVMkcrWqv5f3o6uD4rFhbdPXz+xmmiDqVO5gRVr9ANrnE4OMubyx3hl1ucyWAY/pLlbxY1VcW0sG39ZNGf7SMOPXGTW3gjkZmwm0VjL2zKsvVZiNAWjYWJ8ariyeH+5P0NeNyYeJScJK1300LN6ebcOEwcjoflXtFDz6x9Mw/RXM3ioHGqkwkAjRUHAW+81LY/AY7ENG00pxKx5sluqsC1rm6WzHQbwTWnPh3jNnUqeRFv8Amq5s8Zuos6fwvDHHcm1b+KehvdENqfBMfG5No57QS8gSbxOfBgBfgL1doqhJNkyToVEbkMN4U27jep559rEfKYx0WwF7YeI6fnAZr99XxcTCMakzl4/hbzOUGtd9Vue/KRtPr8cIgexhV15GaQAnxyqFHcS1e/JntCKDE4x55Y4l6uAZpHVBvl0BYi51HrrnxDBHm6zGwlmZnchjO5ZjdmbKLkk1pYjG7PDZj107c1jVB/7Df1CoWVufMk35Cfgx4ZYudXdssHp701wU2Dmw8E3XSyBQoiR3GjoTdwMu4HjXFQxM5sisx5KC3uqPfpSi6QYSNeRlZpf3eyBXn44xOICg4hlDkhY4lyLobWPV2Nr6ak1OSOTJ0r5v7fcz4bjIcMmoXJvvpt6nQwYQwMHlZEKgkRlx1jGxCgKOZI1Nqr6NMtgd40Porp5NjYllY9RII7FtQE6t1vc9sqSDqdLk3rnZpy7Zja5te3Hv8avggo3UrfU5uJ4meeXNMn+hX41FoTq2gF79k2Fq+iOjeCeOItL89Kxll7ma1kHcqhV/Zr5/8m4vtDDW/KD1cfZX0tW3U5hSlKkClKUApSlAKUpQClKUBr7R+ak/Qb3GvmfbA7R8a+msat43A4qw9hr5o20bmgIfY342ni//AM3rtdi7LR1js0kTGPOzI+hvK0aGxGgCo7Gx1A4bzweFxJinVwubKfNva9wRa9jbfyqcwm3IdQJJ4Lrka/bXLrdewc1tTw495rDKv1XVqvudnDZYxi4t1Z0seHlZQRNmAw/XsJY1IFxmWMG5uSFc300WtOXZ1y2bDYVysSzOcgUhGAYXNxdrMNBevOG2scrpHicOwkUIQxCNlEfVKADa1lJt3m5vc1l2ph5p5Ot6kC4APVtmUkAAEXY20Ciw00rml4a+Hsd8PCnLVxry/t8fY14tjxyoZFwIKDNcpM62ygM+ma+gYHdx40fo7CodmwmIVYzlciRmCtpcEkEaXF+V6m9g7XbCx5Hw8rHM7XCmxuqAKe7Mik9w3VjTbSDDrG6SGQkiUlRYq8wmmIJNyWAVbWG461dctaTfqyHw8HLSCq+/TvuQTdGcOGW2Hxqs4ullGZhvJTsXbTiL1sT6ImGjWclWY/LdqXMdMgAGgHK3Kull6S4Z5mLSOq5JgHyG+eZwWsoJIyxqFBPHlaonCbej+Gy4t9PnWiXXVipSJWt5vZtc7hbfUSgnVyvU14fByPnWNppWt9+i/wA2MeKiE7HOmPDKqhooWYIumhKZbre3EcK0fwfwpAk+D4tgxAEhIsxOgAcJ2iTpYHfpXS7K6XIqyPIwErHshQ3ZSOIrAqsSdesJ1YtxJ3i3lNqwl8GscpCwIBmEbZg6ISCc7ZXUuToFva+u6xQSX6ZP1KPho27x/wBa2t++iIZei8RcouAxBdQGZWlkUhTezEaWBsde41sYHo4jBGXAIBIPk2kmZw3ZL7me4ugZtQN1S2KxsUseLVVkHXEKgaMSqqRoQosz/JDrHZlC3K6W7t6bbnbhZMPMyQl7R5Cl7xLCgJAIsAHNz9awo1D+Kb/9Mp4MUtMa877X3rfQhsDstoxIww2DhyPHFn6sErI+QhbjMTYOt7br8TUtBBOXMYxShQZQxSOwBiMQmZT2dAZbXtr1ZIvetT4xxRjVWwyi0iTM7sFzSLI0rFgSOyxyi3ALvN9IeXaZUFZMXhkukqMEbrHKyv1ktwt9SbDS2gtVLwvbX3LVCO7ivR9N+r3Mm0YhHIvbd36h5HzuGKs0DNksB2CAdQSSbg6VWyV2O0+k0LBmMs2IkMbxqxQRooKso0btWGYnQVx6V04FTbqlp9Tg4zLHJKPK7pV7+R13k0UnaGGA39YD6BqfYK+k6+cvJapO0cPY27RJ1toAdPTu9NfRtdBxilKUApSlAKUpQClKUApSlAeJvNPga+aNsxceH+9DX0xL5p8DXzrtJSpOl1PDj/rVZOgcdGF63tuyDU5kF2Bt2bAd9hw37xvroAiy6gYWckgsbtDIQDdwV17TAHtFhY92+MxOyWcs0XaFwCvEE93GomSAqbMCDyI/lUxmnsDosZseK0hEWJjkUG0dlkXMRJ1YumZrFktc6c7XBrWbZUGcmDFRproJrwvuY77WN8o35dHXjXrZG1o4lUSRMStgGjcpcZmYhwCMwykAXvax5mttNvBs79cyOQihZU64MoYEjOALWzO2u+1uIIsD8wuzMZmKxYkNYm+TEtYW3kg2NvRxtv0rK52mlvlHykoA2aJtXbIvna6sCN2ljWy0qSDtts2axZhnV4ydCTdr5lJJGltSuvOvGw8CHACYaB2VySyYl4ycryFWC5R2QENt5sBuBqrxxe6XoLEMu1WAKSB1OQXHwYi7qrIDdQRcOn214msZ2ntQMy5WLL5wWGJ7XJG9UI3q32Tyrci2Q2UH4Ibgm6RYsJ2WOdL2YLdQY0FjrkXSwFSBwARJI4osR82gcLiIwqKVdInY59VDKwOtuyTbXSjwY/5V6E8z7kZh8RtZmy5WU6atFEo13G5Xw8Li9bceM2kCiWlBdTZ+qjDBwucrbJpYW0OuvOtl1ZHVOoxRdF6wucScxVw0V2PWEDM6XtlJAQaW0rTxWGkWRVGHksUlsHxTWOsTZswclHWNurN21vobAU8DH/KvRDmfcxHHbUkVGjaSzosl80GUgqrBkXzge0Li2hYDiL6WI2ZtBnCSYkhyGbK2JfcHVPo3BJLXAF9AeOlZhs9HH4tDEisATJiXYgRyZHjubplJR15DNf6SBssk8CSIgTZ8aqAz5QZbt8p2FfKMh7A1N2BZNdcosscFsl6CyH+JI2a0uNhdzu6rNibmym30WJ1O4HzT3itzA7AjZhkixMy2PaKdTETdcpu1jksSdDfd6Nw7aiiLKmMcpdyow+HWMWdmZgeszXtnYDUW5jeed2vj1bKsT4gxqoW00mYWFguVRoosALW+iONXIOhOFjiBXLg4GKkgvI2Jk1Q3ynQITqRYneBbXXjkr8hjJICgkmwAUXOpAAAHeQPTWaXDtG5R1Ksu9ToRoCL+giotbA7LyUqDtKC/AtbvOVv+fRX0XXzz5Iv+pQ6X0k47uw1z36X9dfQ1AKUpQClKUApSlAKUpQClKUB+EV897SW5NtCN1fQtfPG2cyS24Ekj+YrPIXhXUh12l1bgMLAuhY2v2Rv4XB3buRrfSZZTGBlkWzXHybqrWJ+bPbLL7QD9KxrTxkQcnn/v11FYjDWN/NbgTpf9FtNfGubljL4MtOEofInviqEuEZEVurZiFkYNmDBd7DKF7+NtQKwy9GUZrK5W5sCVzEkdfcWuOEP71RK4+ZFy5mC2IsdRY77Xvb0Vu4fpBLmW6q1nd7AEElw4I0P55OgqXjyr9rKWjWl2AchdXBF2srK6MctgwsRo2vmnUgEi9fkfRicrnyqFyO9y25RZWB7zfcL3F6l0xMXVSo8bLmvcFy2/LllYst2dSLKQdb2O64249vxxx9TMJCREYmK2BJJYiRTfS6tYnfdd3Gr82VLbr7eQ0IlOjEy5V6gHMPlDmjzLfQEHN5ul7b+dYJdn4klgsBzkKGYMpDK2YIQpNhmsT6OFTON6TwSuWOdTlxCAEXuHtkNwO46cL7zXrAdIcOgjJdr5cOjDI3Z6oPmYkXBvcAAXP8qvNnS/b7P7ionMLsTFF+r6pi+TNlzKR1YIW4OaxFyBYGtTE4NlCM62Ei50JIOZT9Lfp6bGuzwfSPDrke5DZYUKorKFyyM72BBAXzbganX0Q3STEYeVIxE5vGvVhOrYDLmYg5ju0IFrVbHlyOVSjS+QaRr/AIKzgm6otmKklhYFY+tOovpk4+itj8EpRq8kaqoYyEZnKZVVipWwzNZ13G2p1qQx/SuN4HjCvneELmsthKUaORj2r2ykAacDu314xfTBWLWgJWTP1qs9jdljWyMFNgBGNSCTc7qpz8Q+n+epNRNXa3Rf4PBJI0uZ0+iEsuUS9T52a9+O7u131LYDo/AsoUwu5TqldpCTG5dsKGZQCCCiyvpuF0Op3QO1uk0mIjaNkRQ5JYjNmIMhlC3JsAGPK5tvrRxO2MQ9s0z6KUGU5OybAg5LZr5VuTcmw5VPh5pL9T7/AE7eYtHa4GWLCM7OUiVvgzKoIDMnVKCwRe0wEmZjpwzd9cXtPELJMzoLKclha1rIikAHcAQQByArQFe461x4VB812yHKywPI2p+MYyPqyX04ZT6tbV9BV8/+RtR8YR3P0ZLd5yN/K9fQFbFRSlKAUpSgFKUoBSlKAUpSgFUV0mw4d5FIPnNrbcbmr1qk9ur8tKDvDtff9Y8hWGfRJmuLc4qSaz5JdG+i3A8r1mw2IQllbgcpNvaRuNSG0cEsoysPA7rH0momHCnDsc5zoSLlQb6X47vRz9dcvNCSae51W4rujcGBQOL2Ci+muW/C9uHjXv4uXMXzXyixATKMp0sGG866VKdF8LDip2DHMoQtlDFdcyKL5SDaxOgNq6XE9Fo382SReQurL6rA+2tsccvJZzz8JvqiusahUjqb6C19N3BQvC1vbUPJhmGtrj1699WXP0KY7pEbxVo/aC1RWI6D4n6LRn9o39ZUVrFz6oxcUtmV+a/Q2m4V2M3QvGHfGpHNWjvf0uK0m6EY38h6ni/z1on3KnOKfCmWuiHQvHf/AJz6Xh/z1mj6DY0/1ajxkj/kTUknLEVjtXbR+TvFt5zQr+2x9yVtweTB9M+JUcwsZb2lxb1VIK9r8ruelvQiLCYYzJLIxVlBDhbEMculgCCCb7zxrhqkH5WSGsdZIagFk+RP8e3a9W/q7N/TfL7avmqL8hsd8a5+rC3rLJ9xq9KAUpSgFKUoBSlKAUpSgFKUoBVL9IkvipRzlcfvmroql+kf41L+tff+mawz/tNcW5CJICbqbgDXgy6cV32792u+td4ediDz3Ee+seJw4zBtQ3Ajs62Ivz4mv2PEt9MCQ6ar2X7+1YgnxB8a4eVW+VnYkzc6KpHhcQZCTldChABIW5Rs3Mjs205132G2jE5sksZP1cy5vs3v7KrpJoyR2yhIByyKx36WzKDc+gVlbA9avmLIPzSsuh3EKhNgR4VvDiMkFUlaMp4YSdp0WYVI31+VUj4N4dIZZYLfQDuo8AFIt7a9LtfaCj5+S3M5X9JLKa6I8RBlPys+hbNKq2DpxivNLZuGYLGPYV19lScfSrEHcw8DGt/WNKmWaMdyv5efTU7+lV1iemWITTMn2BUTiunOM4SgeEcf81NWjNS2MWmnTLbr9Aqk36X41t+JceGRf4VFacuNxM9x1s8pIN1DyPod4ygnTurQgsPyn7RjGEMOdTI7oQgIJAU5ixA3DS2vE1VFb67ElAGdFhB/LMkP7jkMfQCa/BBAmrytIdezChVb98koBHojagI+pJNmMoJkIRgpYRkXc2se0v8AVrbi1juspGoyNiZI7dVF8HDC4ezdYQRv659Rex+bCA66VvzYJYYj2crlWzGQkSkm17JayICTv7RuL2tcgdj5Cx/TZuXUn1547e81eFUp5Ch/Spj/AGP+NPuq66gClKUApSlAKUpQClKUApSlAKpbpFdcTLfQiV/VnJB9RB9NW/NNrauF6f7IuROoOtlktwI81/8ACf2e6s8keaOheEqZWWLmsTfhod+niK8lg6mxNiCLg2tpa9+dbWKj7Sh1JsNHB7QHCzHRh3G/orUOCJN17fHsaP33Q7+8ryPhXC4qzuT0MEokH1X3WFtdxBIzG+8jW+4VjZsvnoVAN+zoNC1tDoL5Fsut8wFZoJ+GYG178Dw3jwufRWRcV+ay+IPs50bl2LUu5lwO0G7XVzyiwy2YtYHUA5SbE6X9PfWwcTOdT1RW4uHijJy6XGYpc8dTasCOgJ1UtxNwBz3+nhzraV7nTtEeoH/fprKWSX+yygjHNK+pEEB32JUqT9W2Rx/KtnAm5YSQxKojkYWaYG6xs4uOtNhdfSDWEnXiT32AHhyHfWbCsbtc69VP/wDKS/8AzRZG6TS9CeWldkfO8LuQ2HzEFQOrE5GqyGzHr9CSFtofNbmLeSsZWyYCQSPpHnjBXMSQucyNu0O+3DmK0dmlXeXMge0i6HESQDRTbRRY+Y124X4DWv3acoTI+SB1VlzAYh5SzWlF3D2KqSQxGg1HM29XHGopHmZHcmyUweJQhXiwkILXtnOFjbQHtDKgYD07762GuzitqTMrLnh3XyAyYpr3zKioBZuAsRuJJ00rnsJtixOTD4ZL3Gi5zx+lmJuA/rB5WGfFbdmZTeUqLHSNQNDvF9CdwOpPDjVyh42zPGWtIcRKUZCiNGIQEYpcHTPqiAA/nKQNDfQ+NMnzUcUR4Mo62W+lyHOgvYaDLpfnrHmXOQO07GwF2LE20CgDXQaAcB6hnlwM6qrNG6hzlXs5Sxa5yhfObzTwNAfj4i7hpS7m/aLNdyN9lvcKOV/RW5idqtN1mmVMpYKCWJJeMZnc6u1jbMeFhWt8XZPxhur/ALMDNMeNuruBH/eFTyDbqzYXNMOriURx6FtbkkfSlkIGY9wAUcFGpIFieQuM/CZW+iIip5XzoR7vbV11w/k72B8Dw92FnksSDe4Ubgw4MSST4gHdXYQS8KgGxSlKAUpSgFKUoBSlKAUpSgIuXQkGsbEEEHUHQg6gjiCKksThw45Hgaip4mTePTwoCuumHQV7mXBXI1LQ5gCDvJjLaEHijeg8K4RXOYpIpR1NmBBFj3rvU+On51X3nqO2tsbD4kfLRKxG5tzjwcagd17VSWOMty8Mko7FSdZfzwJeXWC59DecPAGhSPd8oh10Rg67huR7choWPdXW4/yfsuuHmuPqS6H/AMij3rUHjNgzw6mGUDmqiUeOaMkgeIFc0sE+js6I549UR/xfm/rIzyDI6H0suYA7+NefixjfKkbfoTJY6qSAMwOtgd30a/SlzbNGT9UuEPpD2v4Vs9TORpDIRxMaF/UVvYd/urJwyLp6GiyQfX1NMYCZTfqZybW7Izi2mpynU+311t4DDSlnvDMPkptWjYb4pABu33OgqOldVNnR1/SjYW8Ozvr8xeOQREI2tjYWI17yeN7VCT5lcWXc0oupIhcN0ellzsyTIc2inDzG4IJvcLputuPo0vuL0VJHnyg8jhZkt33fKCPTwO+oEYWRtLX8SD/OtzDdGpnPZi17gCfZevStI80lMPsmGPR3bN2gSZsIqnVspCly40CkixPaO62uziGwa33MRu+ekvoN65YkJ7s9qzbF8nOKluXtCo+lIkgHo7IB9dTI8nkIBzYwysOEEV9eRylz7BS10By34RCNVWJXOVFW7FYr5dxYRgyXvrpMBex4CtT4xxM1xHdQbBuqGS/c8l87+Dua73Zvk+Um/VG31pSEHiFOdj4FU8a67AdE4UAzEm31Lxj13LjwDWPKlsFTbG6HSSMEKsW0+TQbhzcmwUeJHiatfon0MTDWeQKzixVF1RCOJJt1j34kADgAda6DDQpGuWNVVeSgAePj31lz0Bs56zYTVh3Vgw+HZ+4cz/LnUpDCFFhQGSlKUApSlAKUpQClKUApSlAK/CK/aUBqTbPRt3ZPd91aUuy3HmkH2GpilAc7Jh3Xep9/urDnrqK8sgO8A+IoDlpo1cWdVYcmAYeo1FydGsITcQqh5xlov4CK7dsFGfoD0ae6sZ2ZHy9poDhpOi0B3vifD4ViCPUzmsJ6G4f6+IH98/vNd4dkx/nev/SvPxOnNvWPuoDhB0NgG6TEf+Yn3ityLo9EugfEW5DEzqPUriuv+J05t6x91ehsmP8AO9dActHseAa9WGPN2aQ+tya31sNAAByGlTo2ZH9X2n76yrg4x9BfVegOeDX3VsR4WRtyn06e+p9VA3C1ftARMWy2+kQPDWt2HAovC55nX/StmlAKUpQClKUApSlAKUpQClKUApSlAKUpQClKUApSlAKUpQClKUApSlAKUpQClKUApSlAKUpQClKUApSlAKUpQH//2Q=="/>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eaLnBrk="1" hangingPunct="1"/>
            <a:endParaRPr lang="en-US"/>
          </a:p>
        </p:txBody>
      </p:sp>
      <p:sp>
        <p:nvSpPr>
          <p:cNvPr id="32778" name="AutoShape 12" descr="data:image/jpeg;base64,/9j/4AAQSkZJRgABAQAAAQABAAD/2wCEAAkGBxQSEhUUEhQWFhUXGRgYFxYWGBgXGhwXHRwXGBcWFxgcHiggGBolHRgYITEiJSkrLi4uFyAzODMsNyotLisBCgoKDg0OGxAQGywmICQsLCwsLC0tNC8sNCwsLCwsLCwsLCwsLCwsLCw0LCwsLCwsLywsLCwvLCwsLC0sLCwsLP/AABEIAOEA4QMBIgACEQEDEQH/xAAcAAEAAgMBAQEAAAAAAAAAAAAABQcDBAYCCAH/xABLEAACAQIDBAUGCAoJBQEAAAABAgMAEQQSIQUxQVEGEyJhcQcygZGhsRQVIzNCUpLRFjRTYnJzgqKywSRDY4PC0uHw8TV0k6OzVP/EABkBAQADAQEAAAAAAAAAAAAAAAABAgMEBf/EADMRAAICAQIEBAQEBgMAAAAAAAABAhEDITEEEkFRE4GRoWFxwdEFFCIyQlKx4fDxMzSS/9oADAMBAAIRAxEAPwC8aUpQClKUApSlAKUpQClKUApSlAKUpQClKUApSlAKUpQClKUApSlAKUpQClKUApSlAKUpQClKUApUF01nljwkjwuUYZe0LZrEgHKSCAdRrY1VP4augAkDsV3sZLljxJLA2v3W7rVILyZgN5tWKTFou91HpFUvH5SYl06ph4MPvrKnlHw53xSfun+dKIst07Ui+uPUfurH8dQflB7aq6Hyh4X8nJ6l++tpfKHhOUg/ZH30oWWJ8ew/W9lPj2Hm32W+6uAXygYPnIP2P9ayDp3gvrt9g1NCzu/jyL8/7DfdT48i/P8AsN91cOOm+C/KH7DV+/htgvyp+w/3VFCzuhtmH6x+y33U+OofrH7LfdXB/hjg9flf3H+6n4W4T8r+633UoWd38dw/WP2H/wAtehtmH6/7rfdXB/hfhPyv7rfdXk9McJ+UP2TShZYK7VhP9YnpNvfWVcbGd0iHwYffVbN00wf1z9msbdOMJzc/sj/NShZaKyg7iD4GvdVJL08wn1HP7Kj+dasvlAw2uVZVPNSoP8XvpQsuWlUgfKDI4WOCaYPcHrGMbHTeoW2QA94butVx7IkdoImkILsiliOZANQSblKUoBSlKAUpSgFKUoBSlKAhemYHwOa/Jf4lqk9p7IjbMY3YgW3ZWFyyrwtwa+/hart6Y/ic36I/iFfO+1PO9dSiDLjehjBm+WGnExlQTneO18x1zINOOcW1FjpQ9EJ3dkRoiVZ01LAXQqD9E87+APGwOlgjiHkKwPJmsTZZCmm4/SAO+3prfii2lHfKJxqSbWe5NrnS/wBVfV43q8kU6bRNM9DoViuUY3b3tvYIL3GnaO/d31F4/BSRllZT2DlYi5UNwBbcCeR1qU+ONprbN1xsQ3aw6t2gysGF4zY3VTccqjtoYidsxk6ztlWYFSoZlFgxWwFwByqeZPYUezsLEj+rNrkXzxgXBZTcl9LFG9V+Iv8AqbExJsOqe5LAdpd6kqwPa0OYEa2uRpevR6VTjeyDVzusbuczEa6G+7lX5g+lcsYQBo2yXsXux1YuSTmuTmN+/KL345Xm+HuToYzsvEZc2RgtgblgNGAKkXOtwRYb/Ua8vgJ1do2Vg6rnZSwFk0GYm9rXIG/eayr0mkyZLoR1cce9gbIWKk5XFz2tb6Gw00rHi+kTvJJJdFaSMxHJcWQsrHL2iQSRvJOjHutZPLeqQ0PZ2Tihe8cmgDHXcDmtx/MfwyG9rVmOxcUvnRSC2befqmzceBr0/TCQ5tIQGtmFm11mYnV+LzM3K4W1rVkfplM17mLVWXcdMwUXHb3jLxvqTcHhS8/ZDQwR7LnZioRrq4jIzKLSG9kuWAubH3cRf9XYmJa2WMm9gLOmtwpFu1qLOmo07a8xWX8KXBYjqVzSCVrBjeQNG4Ny5IF4l0BA1Om62CLpTKihFaMBQADbWwSNAL5uUSHxXSwuDN5uyFI05cNIpYMrdkhWOpAJ3AsOyCeGtTuL6EYyO+dFGXKSDIp85nRdx4lG9nOoeTHzys5GY9Y4kdUDZCwN1OQaacKnJukG1JSb9ccwANsMp0XNlteI2tnax3i/cKupUv1EUG6A4oEgmAZVZz238xd7A9XYjUaA3FxcC4r9w3QiRkRjMgzxiQKFZzYiE2sLG464br+afQcbWmJJXEXZWjPYWK6OQWQ6L2SQNNw4WuagJdozkZGmlyjTKZHKi1ha17fRX7I5CpjOMtmhR2WF6KphmR3mLHOFtlVOebTO3gNeIO6r/wACAI0C+blW3hYWr5Z6Oi84J38Sd/rr6l2f81H+gvuFSDYpSlAKUpQClKUApSlAKUpQFf8ATDpHMethWA9RfIZjzB1sL7s4y+iqf2rvP++ddttHas7RuhUBGxErEXuQGnkbfbgTb0VxW1hqf986JhkbsIfKy/qpPeldfsPodLPh45o8WULi+UxAgakWDBweHKuQ2D89J+qk961YnQjpRh1iw+FYyLNfIAY2yli7EAMNOI1NqzSTm0/gdMZzjiTi2tXt8kYvwLx6+bjIm/SEy+4mv09G9rr5s2HP95KPfHXezYhY1Z3YKiglmbQADeSeAqI2p0swww8zwYrDvIsTsiiaMkuFJUBc1zcgD01LwYnvFFPzGTuc18TbZ/sm8JU/xKKhYdu4jtK5yujMjqVQ2ZSQRfLVu7NxqTxRzR+ZIiuvgwBse8XsarPyhbO6jHCUDsYpb+E0YCt3DMuU95vWWXhsfLaijr4PPeVRyJNPTZeXQj8V0iljQuxWwF/MT7qlEwu1yARgRqAdZMKDrzBa4Pcaj+iOyvhmOjRheKC00vIkfNRnxaxtxCtV1iq4uFxuNyRbjs8Y5XHGlS+C39CmtoYzH4bIcVhhCkjZFe8DjNYkL2L2JAO/kaLtyXmv2E+6rQ6WbEGNwkuHNgzC8ZP0ZV7UZ8Lix7iapKDF/JF30K3Dg6EOujKeRv76pm4aEa5Ub/h+XHk5o5UrWuy26nSbMxePxUjphVRzGqly3VoFzXyi5XUnKfVUquw9t8Dh18ZF/wAMZrqPJzsY4bBpnFpZj10vMFrZVP6K5R43roTiV6wRfSKF/BQyrc+JOn6JraPCYq1ijz8nEycm4pJdNF9iuF6M7abzsRhl/blPuiFeMR0M2sFuMVBIfqB5kv3BiLX8bCrLxmLSFGkldURRdnY2AG65Pia1Nl7cw+KzfBp45cls2RgbXva/cbHXuNX/AC2FfwoouIyLVP2RTGz5pvhSJL1iOkqLJG7ElWzDQ663GoI0IN64mbzm8T76uvp9gFXHYKcaGQ9U/fkZHjPiAzjwtyqkr3qmOChkkl2X1NeKzeLCEnvrZMdGh8stfQnR7pfBOYoVEiuVAGZbAkKSRfwU+qvn3o4wWVS3mjU25Df7KuY9KYESArG/ZkivZRe1iNN2uvv31s2cZYdK8RSBlDKbggEHmDqDXupApSlAKUpQClKUApSlAVh012UsWINyVSZXkituMynPJEw71JdbfVYcqrfb8fHkbeiru8oeB6zDo43xSK3oN4z/AB+yqdxy5mKkb71STo0gr0OZ2F89J+qk/lU1sQ/0vC/9xF/FUPsdCs8ineI5R7L1LbIP9Kwv/cQ/xisn/wAy8j0OF/6uTz/oWb0y/wCn4v8AUSfwmqrOHQgXRdw4CrU6Y/8AT8X+ol/hNVcu4eAq3EPYv+ExTcr+H1O+8lO0bxS4Vt8LZk/VSEkD9l84/aWprp/sg4rBSBBeSK00XPMlyVHeyll8SKrTYW0vgmMhnJsl+pl/VSEDMe5Wyt6Ku4VrjlzROLi8Xg5ml80cx5N9jHD4QPILS4g9dJzAI+TTustjbmzVu9MOlcez0haTXrJVS190YIM0nflUj0stTq1S3TPaIxuNlN7wwg4ePkSPnXHi2gPJVqZyUI2Z4cUs+TlW7LvBvu1qudtdCmk2ujBf6LN/SJt9s8ds6HS3bYxm3HO/1alfJZtkzYTqXN5cMeqa+8pvhfwyjL/dmuzBq2jM9YtrZ7HsVXvQnbPwza20JQbosccUXLq0dluOYZg7ftVOeUHbJwuBkZDaWS0MVt+d9Mw71XM/7Irj/I9CExOJUblhgH70lQ5fqossbcHPoqXqd50z2bJicFPBDl6xwoXMcq6OjG5sbaA1A+T/AKIz4SSWbEGIMyCNUhLMLZszM5ZRc6AADvrr9o46OCJpZmyRoLsxBNhcDcoJOpG4Vxe0/KhhwCMJHJO/AlWhiB5szgNbuC+qkuVasQ8SS5I27PHT7FhsdgoQRePNK3dmZET15JPVVHw6geArvtmzPJihLK2eWSTM7bhe1gqjgqgAAchXA4fzV8B7qwxz5skn8vqdPF4HhjCMt6t+bJvYEeaQA8QR6xVofg9M8seCcqHKLK7J2hHEGyksTbtN2lUC+oJ3A1WfRgXmXvvX0Ps5QdoYlh9GOCMnv7b29TA+mtWjiJxEAAA0AFgO6vVKVIFKUoBSlKAUpSgFKUoDR25+LT/qpP4TVDbTkCZieF/T3Vfu1UvDKOcbj90183bdxBY2PAn3m3sqso8xeMuUhNn4wLiC0hIDB1ZrE2zKQDYbwNNBwqdw+GkzJLhzHN1bpIMrXF1IazAdoXtyrl4sM0suRLZmJtc2GgJOvDQGs8mxsTEcxikFtzIC3pDJe1Z5IrmtSpmuLiJQi41ae53+1unBlw08E2FkjeSKRFKMsi3ZSAWBCsoueRrnY9w8B7qio+kmJj7LPn/MmUN7xm9tb8fSKNvnMMP0onZPUpuPbVMkcrWqv5f3o6uD4rFhbdPXz+xmmiDqVO5gRVr9ANrnE4OMubyx3hl1ucyWAY/pLlbxY1VcW0sG39ZNGf7SMOPXGTW3gjkZmwm0VjL2zKsvVZiNAWjYWJ8ariyeH+5P0NeNyYeJScJK1300LN6ebcOEwcjoflXtFDz6x9Mw/RXM3ioHGqkwkAjRUHAW+81LY/AY7ENG00pxKx5sluqsC1rm6WzHQbwTWnPh3jNnUqeRFv8Amq5s8Zuos6fwvDHHcm1b+KehvdENqfBMfG5No57QS8gSbxOfBgBfgL1doqhJNkyToVEbkMN4U27jep559rEfKYx0WwF7YeI6fnAZr99XxcTCMakzl4/hbzOUGtd9Vue/KRtPr8cIgexhV15GaQAnxyqFHcS1e/JntCKDE4x55Y4l6uAZpHVBvl0BYi51HrrnxDBHm6zGwlmZnchjO5ZjdmbKLkk1pYjG7PDZj107c1jVB/7Df1CoWVufMk35Cfgx4ZYudXdssHp701wU2Dmw8E3XSyBQoiR3GjoTdwMu4HjXFQxM5sisx5KC3uqPfpSi6QYSNeRlZpf3eyBXn44xOICg4hlDkhY4lyLobWPV2Nr6ak1OSOTJ0r5v7fcz4bjIcMmoXJvvpt6nQwYQwMHlZEKgkRlx1jGxCgKOZI1Nqr6NMtgd40Porp5NjYllY9RII7FtQE6t1vc9sqSDqdLk3rnZpy7Zja5te3Hv8avggo3UrfU5uJ4meeXNMn+hX41FoTq2gF79k2Fq+iOjeCeOItL89Kxll7ma1kHcqhV/Zr5/8m4vtDDW/KD1cfZX0tW3U5hSlKkClKUApSlAKUpQClKUBr7R+ak/Qb3GvmfbA7R8a+msat43A4qw9hr5o20bmgIfY342ni//AM3rtdi7LR1js0kTGPOzI+hvK0aGxGgCo7Gx1A4bzweFxJinVwubKfNva9wRa9jbfyqcwm3IdQJJ4Lrka/bXLrdewc1tTw495rDKv1XVqvudnDZYxi4t1Z0seHlZQRNmAw/XsJY1IFxmWMG5uSFc300WtOXZ1y2bDYVysSzOcgUhGAYXNxdrMNBevOG2scrpHicOwkUIQxCNlEfVKADa1lJt3m5vc1l2ph5p5Ot6kC4APVtmUkAAEXY20Ciw00rml4a+Hsd8PCnLVxry/t8fY14tjxyoZFwIKDNcpM62ygM+ma+gYHdx40fo7CodmwmIVYzlciRmCtpcEkEaXF+V6m9g7XbCx5Hw8rHM7XCmxuqAKe7Mik9w3VjTbSDDrG6SGQkiUlRYq8wmmIJNyWAVbWG461dctaTfqyHw8HLSCq+/TvuQTdGcOGW2Hxqs4ullGZhvJTsXbTiL1sT6ImGjWclWY/LdqXMdMgAGgHK3Kull6S4Z5mLSOq5JgHyG+eZwWsoJIyxqFBPHlaonCbej+Gy4t9PnWiXXVipSJWt5vZtc7hbfUSgnVyvU14fByPnWNppWt9+i/wA2MeKiE7HOmPDKqhooWYIumhKZbre3EcK0fwfwpAk+D4tgxAEhIsxOgAcJ2iTpYHfpXS7K6XIqyPIwErHshQ3ZSOIrAqsSdesJ1YtxJ3i3lNqwl8GscpCwIBmEbZg6ISCc7ZXUuToFva+u6xQSX6ZP1KPho27x/wBa2t++iIZei8RcouAxBdQGZWlkUhTezEaWBsde41sYHo4jBGXAIBIPk2kmZw3ZL7me4ugZtQN1S2KxsUseLVVkHXEKgaMSqqRoQosz/JDrHZlC3K6W7t6bbnbhZMPMyQl7R5Cl7xLCgJAIsAHNz9awo1D+Kb/9Mp4MUtMa877X3rfQhsDstoxIww2DhyPHFn6sErI+QhbjMTYOt7br8TUtBBOXMYxShQZQxSOwBiMQmZT2dAZbXtr1ZIvetT4xxRjVWwyi0iTM7sFzSLI0rFgSOyxyi3ALvN9IeXaZUFZMXhkukqMEbrHKyv1ktwt9SbDS2gtVLwvbX3LVCO7ivR9N+r3Mm0YhHIvbd36h5HzuGKs0DNksB2CAdQSSbg6VWyV2O0+k0LBmMs2IkMbxqxQRooKso0btWGYnQVx6V04FTbqlp9Tg4zLHJKPK7pV7+R13k0UnaGGA39YD6BqfYK+k6+cvJapO0cPY27RJ1toAdPTu9NfRtdBxilKUApSlAKUpQClKUApSlAeJvNPga+aNsxceH+9DX0xL5p8DXzrtJSpOl1PDj/rVZOgcdGF63tuyDU5kF2Bt2bAd9hw37xvroAiy6gYWckgsbtDIQDdwV17TAHtFhY92+MxOyWcs0XaFwCvEE93GomSAqbMCDyI/lUxmnsDosZseK0hEWJjkUG0dlkXMRJ1YumZrFktc6c7XBrWbZUGcmDFRproJrwvuY77WN8o35dHXjXrZG1o4lUSRMStgGjcpcZmYhwCMwykAXvax5mttNvBs79cyOQihZU64MoYEjOALWzO2u+1uIIsD8wuzMZmKxYkNYm+TEtYW3kg2NvRxtv0rK52mlvlHykoA2aJtXbIvna6sCN2ljWy0qSDtts2axZhnV4ydCTdr5lJJGltSuvOvGw8CHACYaB2VySyYl4ycryFWC5R2QENt5sBuBqrxxe6XoLEMu1WAKSB1OQXHwYi7qrIDdQRcOn214msZ2ntQMy5WLL5wWGJ7XJG9UI3q32Tyrci2Q2UH4Ibgm6RYsJ2WOdL2YLdQY0FjrkXSwFSBwARJI4osR82gcLiIwqKVdInY59VDKwOtuyTbXSjwY/5V6E8z7kZh8RtZmy5WU6atFEo13G5Xw8Li9bceM2kCiWlBdTZ+qjDBwucrbJpYW0OuvOtl1ZHVOoxRdF6wucScxVw0V2PWEDM6XtlJAQaW0rTxWGkWRVGHksUlsHxTWOsTZswclHWNurN21vobAU8DH/KvRDmfcxHHbUkVGjaSzosl80GUgqrBkXzge0Li2hYDiL6WI2ZtBnCSYkhyGbK2JfcHVPo3BJLXAF9AeOlZhs9HH4tDEisATJiXYgRyZHjubplJR15DNf6SBssk8CSIgTZ8aqAz5QZbt8p2FfKMh7A1N2BZNdcosscFsl6CyH+JI2a0uNhdzu6rNibmym30WJ1O4HzT3itzA7AjZhkixMy2PaKdTETdcpu1jksSdDfd6Nw7aiiLKmMcpdyow+HWMWdmZgeszXtnYDUW5jeed2vj1bKsT4gxqoW00mYWFguVRoosALW+iONXIOhOFjiBXLg4GKkgvI2Jk1Q3ynQITqRYneBbXXjkr8hjJICgkmwAUXOpAAAHeQPTWaXDtG5R1Ksu9ToRoCL+giotbA7LyUqDtKC/AtbvOVv+fRX0XXzz5Iv+pQ6X0k47uw1z36X9dfQ1AKUpQClKUApSlAKUpQClKUB+EV897SW5NtCN1fQtfPG2cyS24Ekj+YrPIXhXUh12l1bgMLAuhY2v2Rv4XB3buRrfSZZTGBlkWzXHybqrWJ+bPbLL7QD9KxrTxkQcnn/v11FYjDWN/NbgTpf9FtNfGubljL4MtOEofInviqEuEZEVurZiFkYNmDBd7DKF7+NtQKwy9GUZrK5W5sCVzEkdfcWuOEP71RK4+ZFy5mC2IsdRY77Xvb0Vu4fpBLmW6q1nd7AEElw4I0P55OgqXjyr9rKWjWl2AchdXBF2srK6MctgwsRo2vmnUgEi9fkfRicrnyqFyO9y25RZWB7zfcL3F6l0xMXVSo8bLmvcFy2/LllYst2dSLKQdb2O64249vxxx9TMJCREYmK2BJJYiRTfS6tYnfdd3Gr82VLbr7eQ0IlOjEy5V6gHMPlDmjzLfQEHN5ul7b+dYJdn4klgsBzkKGYMpDK2YIQpNhmsT6OFTON6TwSuWOdTlxCAEXuHtkNwO46cL7zXrAdIcOgjJdr5cOjDI3Z6oPmYkXBvcAAXP8qvNnS/b7P7ionMLsTFF+r6pi+TNlzKR1YIW4OaxFyBYGtTE4NlCM62Ei50JIOZT9Lfp6bGuzwfSPDrke5DZYUKorKFyyM72BBAXzbganX0Q3STEYeVIxE5vGvVhOrYDLmYg5ju0IFrVbHlyOVSjS+QaRr/AIKzgm6otmKklhYFY+tOovpk4+itj8EpRq8kaqoYyEZnKZVVipWwzNZ13G2p1qQx/SuN4HjCvneELmsthKUaORj2r2ykAacDu314xfTBWLWgJWTP1qs9jdljWyMFNgBGNSCTc7qpz8Q+n+epNRNXa3Rf4PBJI0uZ0+iEsuUS9T52a9+O7u131LYDo/AsoUwu5TqldpCTG5dsKGZQCCCiyvpuF0Op3QO1uk0mIjaNkRQ5JYjNmIMhlC3JsAGPK5tvrRxO2MQ9s0z6KUGU5OybAg5LZr5VuTcmw5VPh5pL9T7/AE7eYtHa4GWLCM7OUiVvgzKoIDMnVKCwRe0wEmZjpwzd9cXtPELJMzoLKclha1rIikAHcAQQByArQFe461x4VB812yHKywPI2p+MYyPqyX04ZT6tbV9BV8/+RtR8YR3P0ZLd5yN/K9fQFbFRSlKAUpSgFKUoBSlKAUpSgFUV0mw4d5FIPnNrbcbmr1qk9ur8tKDvDtff9Y8hWGfRJmuLc4qSaz5JdG+i3A8r1mw2IQllbgcpNvaRuNSG0cEsoysPA7rH0momHCnDsc5zoSLlQb6X47vRz9dcvNCSae51W4rujcGBQOL2Ci+muW/C9uHjXv4uXMXzXyixATKMp0sGG866VKdF8LDip2DHMoQtlDFdcyKL5SDaxOgNq6XE9Fo382SReQurL6rA+2tsccvJZzz8JvqiusahUjqb6C19N3BQvC1vbUPJhmGtrj1699WXP0KY7pEbxVo/aC1RWI6D4n6LRn9o39ZUVrFz6oxcUtmV+a/Q2m4V2M3QvGHfGpHNWjvf0uK0m6EY38h6ni/z1on3KnOKfCmWuiHQvHf/AJz6Xh/z1mj6DY0/1ajxkj/kTUknLEVjtXbR+TvFt5zQr+2x9yVtweTB9M+JUcwsZb2lxb1VIK9r8ruelvQiLCYYzJLIxVlBDhbEMculgCCCb7zxrhqkH5WSGsdZIagFk+RP8e3a9W/q7N/TfL7avmqL8hsd8a5+rC3rLJ9xq9KAUpSgFKUoBSlKAUpSgFKUoBVL9IkvipRzlcfvmroql+kf41L+tff+mawz/tNcW5CJICbqbgDXgy6cV32792u+td4ediDz3Ee+seJw4zBtQ3Ajs62Ivz4mv2PEt9MCQ6ar2X7+1YgnxB8a4eVW+VnYkzc6KpHhcQZCTldChABIW5Rs3Mjs205132G2jE5sksZP1cy5vs3v7KrpJoyR2yhIByyKx36WzKDc+gVlbA9avmLIPzSsuh3EKhNgR4VvDiMkFUlaMp4YSdp0WYVI31+VUj4N4dIZZYLfQDuo8AFIt7a9LtfaCj5+S3M5X9JLKa6I8RBlPys+hbNKq2DpxivNLZuGYLGPYV19lScfSrEHcw8DGt/WNKmWaMdyv5efTU7+lV1iemWITTMn2BUTiunOM4SgeEcf81NWjNS2MWmnTLbr9Aqk36X41t+JceGRf4VFacuNxM9x1s8pIN1DyPod4ygnTurQgsPyn7RjGEMOdTI7oQgIJAU5ixA3DS2vE1VFb67ElAGdFhB/LMkP7jkMfQCa/BBAmrytIdezChVb98koBHojagI+pJNmMoJkIRgpYRkXc2se0v8AVrbi1juspGoyNiZI7dVF8HDC4ezdYQRv659Rex+bCA66VvzYJYYj2crlWzGQkSkm17JayICTv7RuL2tcgdj5Cx/TZuXUn1547e81eFUp5Ch/Spj/AGP+NPuq66gClKUApSlAKUpQClKUApSlAKpbpFdcTLfQiV/VnJB9RB9NW/NNrauF6f7IuROoOtlktwI81/8ACf2e6s8keaOheEqZWWLmsTfhod+niK8lg6mxNiCLg2tpa9+dbWKj7Sh1JsNHB7QHCzHRh3G/orUOCJN17fHsaP33Q7+8ryPhXC4qzuT0MEokH1X3WFtdxBIzG+8jW+4VjZsvnoVAN+zoNC1tDoL5Fsut8wFZoJ+GYG178Dw3jwufRWRcV+ay+IPs50bl2LUu5lwO0G7XVzyiwy2YtYHUA5SbE6X9PfWwcTOdT1RW4uHijJy6XGYpc8dTasCOgJ1UtxNwBz3+nhzraV7nTtEeoH/fprKWSX+yygjHNK+pEEB32JUqT9W2Rx/KtnAm5YSQxKojkYWaYG6xs4uOtNhdfSDWEnXiT32AHhyHfWbCsbtc69VP/wDKS/8AzRZG6TS9CeWldkfO8LuQ2HzEFQOrE5GqyGzHr9CSFtofNbmLeSsZWyYCQSPpHnjBXMSQucyNu0O+3DmK0dmlXeXMge0i6HESQDRTbRRY+Y124X4DWv3acoTI+SB1VlzAYh5SzWlF3D2KqSQxGg1HM29XHGopHmZHcmyUweJQhXiwkILXtnOFjbQHtDKgYD07762GuzitqTMrLnh3XyAyYpr3zKioBZuAsRuJJ00rnsJtixOTD4ZL3Gi5zx+lmJuA/rB5WGfFbdmZTeUqLHSNQNDvF9CdwOpPDjVyh42zPGWtIcRKUZCiNGIQEYpcHTPqiAA/nKQNDfQ+NMnzUcUR4Mo62W+lyHOgvYaDLpfnrHmXOQO07GwF2LE20CgDXQaAcB6hnlwM6qrNG6hzlXs5Sxa5yhfObzTwNAfj4i7hpS7m/aLNdyN9lvcKOV/RW5idqtN1mmVMpYKCWJJeMZnc6u1jbMeFhWt8XZPxhur/ALMDNMeNuruBH/eFTyDbqzYXNMOriURx6FtbkkfSlkIGY9wAUcFGpIFieQuM/CZW+iIip5XzoR7vbV11w/k72B8Dw92FnksSDe4Ubgw4MSST4gHdXYQS8KgGxSlKAUpSgFKUoBSlKAUpSgIuXQkGsbEEEHUHQg6gjiCKksThw45Hgaip4mTePTwoCuumHQV7mXBXI1LQ5gCDvJjLaEHijeg8K4RXOYpIpR1NmBBFj3rvU+On51X3nqO2tsbD4kfLRKxG5tzjwcagd17VSWOMty8Mko7FSdZfzwJeXWC59DecPAGhSPd8oh10Rg67huR7choWPdXW4/yfsuuHmuPqS6H/AMij3rUHjNgzw6mGUDmqiUeOaMkgeIFc0sE+js6I549UR/xfm/rIzyDI6H0suYA7+NefixjfKkbfoTJY6qSAMwOtgd30a/SlzbNGT9UuEPpD2v4Vs9TORpDIRxMaF/UVvYd/urJwyLp6GiyQfX1NMYCZTfqZybW7Izi2mpynU+311t4DDSlnvDMPkptWjYb4pABu33OgqOldVNnR1/SjYW8Ozvr8xeOQREI2tjYWI17yeN7VCT5lcWXc0oupIhcN0ellzsyTIc2inDzG4IJvcLputuPo0vuL0VJHnyg8jhZkt33fKCPTwO+oEYWRtLX8SD/OtzDdGpnPZi17gCfZevStI80lMPsmGPR3bN2gSZsIqnVspCly40CkixPaO62uziGwa33MRu+ekvoN65YkJ7s9qzbF8nOKluXtCo+lIkgHo7IB9dTI8nkIBzYwysOEEV9eRylz7BS10By34RCNVWJXOVFW7FYr5dxYRgyXvrpMBex4CtT4xxM1xHdQbBuqGS/c8l87+Dua73Zvk+Um/VG31pSEHiFOdj4FU8a67AdE4UAzEm31Lxj13LjwDWPKlsFTbG6HSSMEKsW0+TQbhzcmwUeJHiatfon0MTDWeQKzixVF1RCOJJt1j34kADgAda6DDQpGuWNVVeSgAePj31lz0Bs56zYTVh3Vgw+HZ+4cz/LnUpDCFFhQGSlKUApSlAKUpQClKUApSlAK/CK/aUBqTbPRt3ZPd91aUuy3HmkH2GpilAc7Jh3Xep9/urDnrqK8sgO8A+IoDlpo1cWdVYcmAYeo1FydGsITcQqh5xlov4CK7dsFGfoD0ae6sZ2ZHy9poDhpOi0B3vifD4ViCPUzmsJ6G4f6+IH98/vNd4dkx/nev/SvPxOnNvWPuoDhB0NgG6TEf+Yn3ityLo9EugfEW5DEzqPUriuv+J05t6x91ehsmP8AO9dActHseAa9WGPN2aQ+tya31sNAAByGlTo2ZH9X2n76yrg4x9BfVegOeDX3VsR4WRtyn06e+p9VA3C1ftARMWy2+kQPDWt2HAovC55nX/StmlAKUpQClKUApSlAKUpQClKUApSlAKUpQClKUApSlAKUpQClKUApSlAKUpQClKUApSlAKUpQClKUApSlAKUpQH//2Q=="/>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eaLnBrk="1" hangingPunct="1"/>
            <a:endParaRPr lang="en-US"/>
          </a:p>
        </p:txBody>
      </p:sp>
      <p:grpSp>
        <p:nvGrpSpPr>
          <p:cNvPr id="32779" name="Group 21"/>
          <p:cNvGrpSpPr>
            <a:grpSpLocks/>
          </p:cNvGrpSpPr>
          <p:nvPr/>
        </p:nvGrpSpPr>
        <p:grpSpPr bwMode="auto">
          <a:xfrm>
            <a:off x="381000" y="4876800"/>
            <a:ext cx="979488" cy="1143000"/>
            <a:chOff x="533400" y="5029200"/>
            <a:chExt cx="979714" cy="1143000"/>
          </a:xfrm>
        </p:grpSpPr>
        <p:pic>
          <p:nvPicPr>
            <p:cNvPr id="32785" name="Picture 14" descr="http://t0.gstatic.com/images?q=tbn:ANd9GcRRvYvHJf9ygRtAje9PYGF1WNh495OyU91fFpp4zgqmF6TxJ2Q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400" y="5029200"/>
              <a:ext cx="9797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609600" y="5105400"/>
              <a:ext cx="838200" cy="381000"/>
            </a:xfrm>
            <a:prstGeom prst="rect">
              <a:avLst/>
            </a:prstGeom>
            <a:gradFill flip="none" rotWithShape="1">
              <a:gsLst>
                <a:gs pos="0">
                  <a:srgbClr val="3BD1AA">
                    <a:alpha val="17000"/>
                  </a:srgbClr>
                </a:gs>
                <a:gs pos="50000">
                  <a:schemeClr val="accent1">
                    <a:tint val="44500"/>
                    <a:satMod val="160000"/>
                  </a:schemeClr>
                </a:gs>
                <a:gs pos="50000">
                  <a:srgbClr val="3BD1AA"/>
                </a:gs>
                <a:gs pos="50000">
                  <a:srgbClr val="3BD1AA"/>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a:p>
          </p:txBody>
        </p:sp>
      </p:grpSp>
      <p:pic>
        <p:nvPicPr>
          <p:cNvPr id="32780" name="Picture 16" descr="http://www.elcosh.org/record/images/11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47615" y="2743200"/>
            <a:ext cx="168178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ight Arrow 19"/>
          <p:cNvSpPr/>
          <p:nvPr/>
        </p:nvSpPr>
        <p:spPr>
          <a:xfrm>
            <a:off x="4343400" y="35052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a:p>
        </p:txBody>
      </p:sp>
      <p:sp>
        <p:nvSpPr>
          <p:cNvPr id="32782" name="TextBox 20"/>
          <p:cNvSpPr txBox="1">
            <a:spLocks noChangeArrowheads="1"/>
          </p:cNvSpPr>
          <p:nvPr/>
        </p:nvSpPr>
        <p:spPr bwMode="auto">
          <a:xfrm>
            <a:off x="7162800" y="1676400"/>
            <a:ext cx="25146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sz="2800" dirty="0" smtClean="0"/>
              <a:t>Recycling/</a:t>
            </a:r>
          </a:p>
          <a:p>
            <a:pPr eaLnBrk="1" hangingPunct="1">
              <a:buFontTx/>
              <a:buNone/>
            </a:pPr>
            <a:r>
              <a:rPr lang="en-US" sz="2800" dirty="0" smtClean="0"/>
              <a:t>Demolition/</a:t>
            </a:r>
            <a:endParaRPr lang="en-US" sz="2800" dirty="0"/>
          </a:p>
        </p:txBody>
      </p:sp>
      <p:sp>
        <p:nvSpPr>
          <p:cNvPr id="23" name="Right Arrow 22"/>
          <p:cNvSpPr/>
          <p:nvPr/>
        </p:nvSpPr>
        <p:spPr>
          <a:xfrm>
            <a:off x="6705600" y="35052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a:p>
        </p:txBody>
      </p:sp>
      <p:pic>
        <p:nvPicPr>
          <p:cNvPr id="32784" name="Picture 18" descr="http://www.elcosh.org/record/images/709.jpg"/>
          <p:cNvPicPr>
            <a:picLocks noChangeAspect="1" noChangeArrowheads="1"/>
          </p:cNvPicPr>
          <p:nvPr/>
        </p:nvPicPr>
        <p:blipFill>
          <a:blip r:embed="rId8" cstate="email">
            <a:lum bright="10000"/>
            <a:extLst>
              <a:ext uri="{28A0092B-C50C-407E-A947-70E740481C1C}">
                <a14:useLocalDpi xmlns:a14="http://schemas.microsoft.com/office/drawing/2010/main"/>
              </a:ext>
            </a:extLst>
          </a:blip>
          <a:srcRect/>
          <a:stretch>
            <a:fillRect/>
          </a:stretch>
        </p:blipFill>
        <p:spPr bwMode="auto">
          <a:xfrm>
            <a:off x="7239000" y="2743200"/>
            <a:ext cx="164941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133600" y="5155912"/>
            <a:ext cx="7086600" cy="584775"/>
            <a:chOff x="2133600" y="5155912"/>
            <a:chExt cx="7086600" cy="584775"/>
          </a:xfrm>
        </p:grpSpPr>
        <p:sp>
          <p:nvSpPr>
            <p:cNvPr id="4" name="TextBox 3"/>
            <p:cNvSpPr txBox="1"/>
            <p:nvPr/>
          </p:nvSpPr>
          <p:spPr>
            <a:xfrm>
              <a:off x="2133600" y="5155912"/>
              <a:ext cx="7086600" cy="584775"/>
            </a:xfrm>
            <a:prstGeom prst="rect">
              <a:avLst/>
            </a:prstGeom>
            <a:noFill/>
          </p:spPr>
          <p:txBody>
            <a:bodyPr wrap="square" rtlCol="0">
              <a:spAutoFit/>
            </a:bodyPr>
            <a:lstStyle/>
            <a:p>
              <a:r>
                <a:rPr lang="en-US" dirty="0" smtClean="0">
                  <a:solidFill>
                    <a:srgbClr val="FF0000"/>
                  </a:solidFill>
                </a:rPr>
                <a:t>What happens with </a:t>
              </a:r>
              <a:r>
                <a:rPr lang="en-US" dirty="0" err="1" smtClean="0">
                  <a:solidFill>
                    <a:srgbClr val="FF0000"/>
                  </a:solidFill>
                </a:rPr>
                <a:t>Hazcom</a:t>
              </a:r>
              <a:r>
                <a:rPr lang="en-US" dirty="0" smtClean="0">
                  <a:solidFill>
                    <a:srgbClr val="FF0000"/>
                  </a:solidFill>
                </a:rPr>
                <a:t>?</a:t>
              </a:r>
              <a:endParaRPr lang="en-US" dirty="0">
                <a:solidFill>
                  <a:srgbClr val="FF0000"/>
                </a:solidFill>
              </a:endParaRPr>
            </a:p>
          </p:txBody>
        </p:sp>
        <p:sp>
          <p:nvSpPr>
            <p:cNvPr id="5" name="Right Arrow 4"/>
            <p:cNvSpPr/>
            <p:nvPr/>
          </p:nvSpPr>
          <p:spPr bwMode="auto">
            <a:xfrm>
              <a:off x="7590183" y="5334000"/>
              <a:ext cx="1268413" cy="327991"/>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lang="en-US"/>
            </a:p>
          </p:txBody>
        </p:sp>
      </p:grpSp>
    </p:spTree>
    <p:extLst>
      <p:ext uri="{BB962C8B-B14F-4D97-AF65-F5344CB8AC3E}">
        <p14:creationId xmlns:p14="http://schemas.microsoft.com/office/powerpoint/2010/main" val="15203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ctrTitle"/>
          </p:nvPr>
        </p:nvSpPr>
        <p:spPr>
          <a:xfrm>
            <a:off x="762000" y="1600200"/>
            <a:ext cx="7772400" cy="1470025"/>
          </a:xfrm>
        </p:spPr>
        <p:txBody>
          <a:bodyPr/>
          <a:lstStyle/>
          <a:p>
            <a:r>
              <a:rPr lang="en-US" altLang="en-US" sz="3200" dirty="0" smtClean="0">
                <a:latin typeface="Tahoma" panose="020B0604030504040204" pitchFamily="34" charset="0"/>
              </a:rPr>
              <a:t>“</a:t>
            </a:r>
            <a:r>
              <a:rPr lang="en-US" sz="3200" dirty="0" smtClean="0">
                <a:latin typeface="Tahoma" panose="020B0604030504040204" pitchFamily="34" charset="0"/>
              </a:rPr>
              <a:t>80% of the workers</a:t>
            </a:r>
            <a:r>
              <a:rPr lang="en-US" altLang="en-US" sz="3200" dirty="0" smtClean="0">
                <a:latin typeface="Tahoma" panose="020B0604030504040204" pitchFamily="34" charset="0"/>
              </a:rPr>
              <a:t>’</a:t>
            </a:r>
            <a:r>
              <a:rPr lang="en-US" sz="3200" dirty="0" smtClean="0">
                <a:latin typeface="Tahoma" panose="020B0604030504040204" pitchFamily="34" charset="0"/>
              </a:rPr>
              <a:t> reps and 71% of the employers</a:t>
            </a:r>
            <a:r>
              <a:rPr lang="en-US" altLang="en-US" sz="3200" dirty="0" smtClean="0">
                <a:latin typeface="Tahoma" panose="020B0604030504040204" pitchFamily="34" charset="0"/>
              </a:rPr>
              <a:t>’</a:t>
            </a:r>
            <a:r>
              <a:rPr lang="en-US" sz="3200" dirty="0" smtClean="0">
                <a:latin typeface="Tahoma" panose="020B0604030504040204" pitchFamily="34" charset="0"/>
              </a:rPr>
              <a:t> reps were not aware of the availability of </a:t>
            </a:r>
            <a:r>
              <a:rPr lang="en-US" sz="3200" dirty="0" err="1" smtClean="0">
                <a:latin typeface="Tahoma" panose="020B0604030504040204" pitchFamily="34" charset="0"/>
              </a:rPr>
              <a:t>nanomaterials</a:t>
            </a:r>
            <a:r>
              <a:rPr lang="en-US" sz="3200" dirty="0" smtClean="0">
                <a:latin typeface="Tahoma" panose="020B0604030504040204" pitchFamily="34" charset="0"/>
              </a:rPr>
              <a:t> and were ignorant as to whether they actually use </a:t>
            </a:r>
            <a:r>
              <a:rPr lang="en-US" sz="3200" dirty="0" err="1" smtClean="0">
                <a:latin typeface="Tahoma" panose="020B0604030504040204" pitchFamily="34" charset="0"/>
              </a:rPr>
              <a:t>nanomaterials</a:t>
            </a:r>
            <a:r>
              <a:rPr lang="en-US" sz="3200" dirty="0" smtClean="0">
                <a:latin typeface="Tahoma" panose="020B0604030504040204" pitchFamily="34" charset="0"/>
              </a:rPr>
              <a:t> at their workplace.</a:t>
            </a:r>
            <a:r>
              <a:rPr lang="en-US" altLang="en-US" sz="3200" dirty="0" smtClean="0">
                <a:latin typeface="Tahoma" panose="020B0604030504040204" pitchFamily="34" charset="0"/>
              </a:rPr>
              <a:t>”</a:t>
            </a:r>
            <a:endParaRPr lang="en-US" sz="3200" dirty="0" smtClean="0">
              <a:latin typeface="Tahoma" panose="020B0604030504040204" pitchFamily="34" charset="0"/>
            </a:endParaRPr>
          </a:p>
        </p:txBody>
      </p:sp>
      <p:sp>
        <p:nvSpPr>
          <p:cNvPr id="50178" name="Subtitle 2"/>
          <p:cNvSpPr>
            <a:spLocks noGrp="1"/>
          </p:cNvSpPr>
          <p:nvPr>
            <p:ph type="subTitle" idx="1"/>
          </p:nvPr>
        </p:nvSpPr>
        <p:spPr>
          <a:xfrm>
            <a:off x="1000125" y="4495800"/>
            <a:ext cx="7229475" cy="1752600"/>
          </a:xfrm>
        </p:spPr>
        <p:txBody>
          <a:bodyPr/>
          <a:lstStyle/>
          <a:p>
            <a:r>
              <a:rPr lang="en-US" dirty="0" smtClean="0"/>
              <a:t>2009 Survey of workers and employers in 14 countries in Europe</a:t>
            </a:r>
          </a:p>
          <a:p>
            <a:r>
              <a:rPr lang="en-US" sz="2800" dirty="0" err="1" smtClean="0">
                <a:solidFill>
                  <a:srgbClr val="9E3611"/>
                </a:solidFill>
              </a:rPr>
              <a:t>Broekhuizen</a:t>
            </a:r>
            <a:r>
              <a:rPr lang="en-US" sz="2800" dirty="0" smtClean="0">
                <a:solidFill>
                  <a:srgbClr val="9E3611"/>
                </a:solidFill>
              </a:rPr>
              <a:t> et al. 2011</a:t>
            </a:r>
          </a:p>
        </p:txBody>
      </p:sp>
    </p:spTree>
    <p:extLst>
      <p:ext uri="{BB962C8B-B14F-4D97-AF65-F5344CB8AC3E}">
        <p14:creationId xmlns:p14="http://schemas.microsoft.com/office/powerpoint/2010/main" val="4200517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81000"/>
            <a:ext cx="8458200" cy="1470025"/>
          </a:xfrm>
        </p:spPr>
        <p:txBody>
          <a:bodyPr/>
          <a:lstStyle/>
          <a:p>
            <a:r>
              <a:rPr lang="en-US" sz="4400" dirty="0" smtClean="0"/>
              <a:t>EU Colleagues: Texas isn’t so different from Europe, is it? </a:t>
            </a: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5913" y="2057400"/>
            <a:ext cx="2912173" cy="4429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09600" y="5943600"/>
            <a:ext cx="3352800" cy="738664"/>
          </a:xfrm>
          <a:prstGeom prst="rect">
            <a:avLst/>
          </a:prstGeom>
          <a:noFill/>
        </p:spPr>
        <p:txBody>
          <a:bodyPr wrap="square" rtlCol="0">
            <a:spAutoFit/>
          </a:bodyPr>
          <a:lstStyle/>
          <a:p>
            <a:r>
              <a:rPr lang="en-US" sz="2400" dirty="0" smtClean="0">
                <a:solidFill>
                  <a:schemeClr val="bg2">
                    <a:lumMod val="75000"/>
                  </a:schemeClr>
                </a:solidFill>
              </a:rPr>
              <a:t>Paris, Texas</a:t>
            </a:r>
          </a:p>
          <a:p>
            <a:r>
              <a:rPr lang="en-US" sz="1800" dirty="0" smtClean="0">
                <a:solidFill>
                  <a:schemeClr val="bg2">
                    <a:lumMod val="75000"/>
                  </a:schemeClr>
                </a:solidFill>
              </a:rPr>
              <a:t>Roadsideamerica.com</a:t>
            </a:r>
          </a:p>
        </p:txBody>
      </p:sp>
    </p:spTree>
    <p:extLst>
      <p:ext uri="{BB962C8B-B14F-4D97-AF65-F5344CB8AC3E}">
        <p14:creationId xmlns:p14="http://schemas.microsoft.com/office/powerpoint/2010/main" val="1331705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336" y="838200"/>
            <a:ext cx="8690264" cy="1143000"/>
          </a:xfrm>
        </p:spPr>
        <p:txBody>
          <a:bodyPr/>
          <a:lstStyle/>
          <a:p>
            <a:r>
              <a:rPr lang="en-US" dirty="0" smtClean="0"/>
              <a:t>CPWR surveyed 79 worker-trainers from 22 trades with an average of </a:t>
            </a:r>
            <a:r>
              <a:rPr lang="en-US" dirty="0" smtClean="0">
                <a:solidFill>
                  <a:srgbClr val="800000"/>
                </a:solidFill>
              </a:rPr>
              <a:t>30 years in the trade</a:t>
            </a:r>
            <a:r>
              <a:rPr lang="en-US" dirty="0" smtClean="0">
                <a:solidFill>
                  <a:srgbClr val="C00000"/>
                </a:solidFill>
              </a:rPr>
              <a:t> </a:t>
            </a:r>
            <a:r>
              <a:rPr lang="en-US" sz="2400" dirty="0" smtClean="0"/>
              <a:t>(2013</a:t>
            </a:r>
            <a:r>
              <a:rPr lang="en-US" sz="2400" dirty="0"/>
              <a:t>-</a:t>
            </a:r>
            <a:r>
              <a:rPr lang="en-US" sz="2400" dirty="0" smtClean="0"/>
              <a:t>2014)</a:t>
            </a:r>
            <a:r>
              <a:rPr lang="en-US" dirty="0" smtClean="0"/>
              <a:t> </a:t>
            </a:r>
            <a:endParaRPr lang="en-US"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32835477"/>
              </p:ext>
            </p:extLst>
          </p:nvPr>
        </p:nvGraphicFramePr>
        <p:xfrm>
          <a:off x="533400" y="2895600"/>
          <a:ext cx="7772398" cy="2667000"/>
        </p:xfrm>
        <a:graphic>
          <a:graphicData uri="http://schemas.openxmlformats.org/drawingml/2006/table">
            <a:tbl>
              <a:tblPr>
                <a:tableStyleId>{5C22544A-7EE6-4342-B048-85BDC9FD1C3A}</a:tableStyleId>
              </a:tblPr>
              <a:tblGrid>
                <a:gridCol w="3636770"/>
                <a:gridCol w="1033907"/>
                <a:gridCol w="1033907"/>
                <a:gridCol w="1033907"/>
                <a:gridCol w="1033907"/>
              </a:tblGrid>
              <a:tr h="1248384">
                <a:tc>
                  <a:txBody>
                    <a:bodyPr/>
                    <a:lstStyle/>
                    <a:p>
                      <a:pPr algn="ctr" fontAlgn="t"/>
                      <a:r>
                        <a:rPr lang="en-US" sz="2400" b="1" u="none" strike="noStrike" dirty="0">
                          <a:solidFill>
                            <a:schemeClr val="accent6">
                              <a:lumMod val="75000"/>
                            </a:schemeClr>
                          </a:solidFill>
                          <a:effectLst/>
                        </a:rPr>
                        <a:t>Survey Respondent Characteristics</a:t>
                      </a:r>
                      <a:endParaRPr lang="en-US" sz="2400" b="1" i="0" u="none" strike="noStrike" dirty="0">
                        <a:solidFill>
                          <a:schemeClr val="accent6">
                            <a:lumMod val="75000"/>
                          </a:schemeClr>
                        </a:solidFill>
                        <a:effectLst/>
                        <a:latin typeface="Calibri" panose="020F0502020204030204" pitchFamily="34" charset="0"/>
                      </a:endParaRPr>
                    </a:p>
                  </a:txBody>
                  <a:tcPr marL="0" marR="0" marT="0" marB="0"/>
                </a:tc>
                <a:tc>
                  <a:txBody>
                    <a:bodyPr/>
                    <a:lstStyle/>
                    <a:p>
                      <a:pPr algn="ctr" fontAlgn="t"/>
                      <a:r>
                        <a:rPr lang="en-US" sz="2800" b="1" u="none" strike="noStrike">
                          <a:solidFill>
                            <a:schemeClr val="accent6">
                              <a:lumMod val="75000"/>
                            </a:schemeClr>
                          </a:solidFill>
                          <a:effectLst/>
                        </a:rPr>
                        <a:t>N</a:t>
                      </a:r>
                      <a:endParaRPr lang="en-US" sz="2800" b="1" i="0" u="none" strike="noStrike">
                        <a:solidFill>
                          <a:schemeClr val="accent6">
                            <a:lumMod val="75000"/>
                          </a:schemeClr>
                        </a:solidFill>
                        <a:effectLst/>
                        <a:latin typeface="Calibri" panose="020F0502020204030204" pitchFamily="34" charset="0"/>
                      </a:endParaRPr>
                    </a:p>
                  </a:txBody>
                  <a:tcPr marL="0" marR="0" marT="0" marB="0"/>
                </a:tc>
                <a:tc>
                  <a:txBody>
                    <a:bodyPr/>
                    <a:lstStyle/>
                    <a:p>
                      <a:pPr algn="ctr" fontAlgn="t"/>
                      <a:r>
                        <a:rPr lang="en-US" sz="2800" b="1" u="none" strike="noStrike">
                          <a:solidFill>
                            <a:schemeClr val="accent6">
                              <a:lumMod val="75000"/>
                            </a:schemeClr>
                          </a:solidFill>
                          <a:effectLst/>
                        </a:rPr>
                        <a:t>Mean</a:t>
                      </a:r>
                      <a:endParaRPr lang="en-US" sz="2800" b="1" i="0" u="none" strike="noStrike">
                        <a:solidFill>
                          <a:schemeClr val="accent6">
                            <a:lumMod val="75000"/>
                          </a:schemeClr>
                        </a:solidFill>
                        <a:effectLst/>
                        <a:latin typeface="Calibri" panose="020F0502020204030204" pitchFamily="34" charset="0"/>
                      </a:endParaRPr>
                    </a:p>
                  </a:txBody>
                  <a:tcPr marL="0" marR="0" marT="0" marB="0"/>
                </a:tc>
                <a:tc>
                  <a:txBody>
                    <a:bodyPr/>
                    <a:lstStyle/>
                    <a:p>
                      <a:pPr algn="ctr" fontAlgn="t"/>
                      <a:r>
                        <a:rPr lang="en-US" sz="2800" b="1" u="none" strike="noStrike">
                          <a:solidFill>
                            <a:schemeClr val="accent6">
                              <a:lumMod val="75000"/>
                            </a:schemeClr>
                          </a:solidFill>
                          <a:effectLst/>
                        </a:rPr>
                        <a:t>SD</a:t>
                      </a:r>
                      <a:endParaRPr lang="en-US" sz="2800" b="1" i="0" u="none" strike="noStrike">
                        <a:solidFill>
                          <a:schemeClr val="accent6">
                            <a:lumMod val="75000"/>
                          </a:schemeClr>
                        </a:solidFill>
                        <a:effectLst/>
                        <a:latin typeface="Calibri" panose="020F0502020204030204" pitchFamily="34" charset="0"/>
                      </a:endParaRPr>
                    </a:p>
                  </a:txBody>
                  <a:tcPr marL="0" marR="0" marT="0" marB="0"/>
                </a:tc>
                <a:tc>
                  <a:txBody>
                    <a:bodyPr/>
                    <a:lstStyle/>
                    <a:p>
                      <a:pPr algn="ctr" fontAlgn="t"/>
                      <a:r>
                        <a:rPr lang="en-US" sz="2800" b="1" i="0" u="none" strike="noStrike" dirty="0" smtClean="0">
                          <a:solidFill>
                            <a:schemeClr val="accent6">
                              <a:lumMod val="75000"/>
                            </a:schemeClr>
                          </a:solidFill>
                          <a:effectLst/>
                          <a:latin typeface="Calibri" panose="020F0502020204030204" pitchFamily="34" charset="0"/>
                        </a:rPr>
                        <a:t>Range</a:t>
                      </a:r>
                      <a:endParaRPr lang="en-US" sz="2800" b="1" i="0" u="none" strike="noStrike" dirty="0">
                        <a:solidFill>
                          <a:schemeClr val="accent6">
                            <a:lumMod val="75000"/>
                          </a:schemeClr>
                        </a:solidFill>
                        <a:effectLst/>
                        <a:latin typeface="Calibri" panose="020F0502020204030204" pitchFamily="34" charset="0"/>
                      </a:endParaRPr>
                    </a:p>
                  </a:txBody>
                  <a:tcPr marL="0" marR="0" marT="0" marB="0"/>
                </a:tc>
              </a:tr>
              <a:tr h="709308">
                <a:tc>
                  <a:txBody>
                    <a:bodyPr/>
                    <a:lstStyle/>
                    <a:p>
                      <a:pPr algn="ctr" fontAlgn="t"/>
                      <a:r>
                        <a:rPr lang="en-US" sz="2800" b="1" u="none" strike="noStrike" dirty="0">
                          <a:effectLst/>
                        </a:rPr>
                        <a:t>Years </a:t>
                      </a:r>
                      <a:r>
                        <a:rPr lang="en-US" sz="2800" b="1" u="none" strike="noStrike" dirty="0" smtClean="0">
                          <a:effectLst/>
                        </a:rPr>
                        <a:t>in </a:t>
                      </a:r>
                      <a:r>
                        <a:rPr lang="en-US" sz="2800" b="1" u="none" strike="noStrike" dirty="0">
                          <a:effectLst/>
                        </a:rPr>
                        <a:t>trade</a:t>
                      </a:r>
                      <a:endParaRPr lang="en-US" sz="28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2800" b="1" u="none" strike="noStrike" dirty="0">
                          <a:effectLst/>
                        </a:rPr>
                        <a:t>78</a:t>
                      </a:r>
                      <a:endParaRPr lang="en-US" sz="28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2800" b="1" u="none" strike="noStrike" dirty="0">
                          <a:solidFill>
                            <a:srgbClr val="800000"/>
                          </a:solidFill>
                          <a:effectLst/>
                        </a:rPr>
                        <a:t>30.5</a:t>
                      </a:r>
                      <a:endParaRPr lang="en-US" sz="2800" b="1" i="0" u="none" strike="noStrike" dirty="0">
                        <a:solidFill>
                          <a:srgbClr val="800000"/>
                        </a:solidFill>
                        <a:effectLst/>
                        <a:latin typeface="Calibri" panose="020F0502020204030204" pitchFamily="34" charset="0"/>
                      </a:endParaRPr>
                    </a:p>
                  </a:txBody>
                  <a:tcPr marL="0" marR="0" marT="0" marB="0"/>
                </a:tc>
                <a:tc>
                  <a:txBody>
                    <a:bodyPr/>
                    <a:lstStyle/>
                    <a:p>
                      <a:pPr algn="ctr" fontAlgn="t"/>
                      <a:r>
                        <a:rPr lang="en-US" sz="2800" b="1" u="none" strike="noStrike" dirty="0">
                          <a:effectLst/>
                        </a:rPr>
                        <a:t>9.4</a:t>
                      </a:r>
                      <a:endParaRPr lang="en-US" sz="28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2800" b="1" i="0" u="none" strike="noStrike" dirty="0" smtClean="0">
                          <a:solidFill>
                            <a:srgbClr val="000000"/>
                          </a:solidFill>
                          <a:effectLst/>
                          <a:latin typeface="Calibri" panose="020F0502020204030204" pitchFamily="34" charset="0"/>
                        </a:rPr>
                        <a:t>9-55</a:t>
                      </a:r>
                      <a:endParaRPr lang="en-US" sz="2800" b="1" i="0" u="none" strike="noStrike" dirty="0">
                        <a:solidFill>
                          <a:srgbClr val="000000"/>
                        </a:solidFill>
                        <a:effectLst/>
                        <a:latin typeface="Calibri" panose="020F0502020204030204" pitchFamily="34" charset="0"/>
                      </a:endParaRPr>
                    </a:p>
                  </a:txBody>
                  <a:tcPr marL="0" marR="0" marT="0" marB="0"/>
                </a:tc>
              </a:tr>
              <a:tr h="709308">
                <a:tc>
                  <a:txBody>
                    <a:bodyPr/>
                    <a:lstStyle/>
                    <a:p>
                      <a:pPr algn="ctr" fontAlgn="t"/>
                      <a:r>
                        <a:rPr lang="en-US" sz="2800" b="1" u="none" strike="noStrike" dirty="0" smtClean="0">
                          <a:effectLst/>
                        </a:rPr>
                        <a:t>Years as a </a:t>
                      </a:r>
                      <a:r>
                        <a:rPr lang="en-US" sz="2800" b="1" u="none" strike="noStrike" dirty="0">
                          <a:effectLst/>
                        </a:rPr>
                        <a:t>trainer</a:t>
                      </a:r>
                      <a:endParaRPr lang="en-US" sz="28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2800" b="1" u="none" strike="noStrike" dirty="0">
                          <a:effectLst/>
                        </a:rPr>
                        <a:t>79</a:t>
                      </a:r>
                      <a:endParaRPr lang="en-US" sz="28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2800" b="1" u="none" strike="noStrike" dirty="0">
                          <a:solidFill>
                            <a:srgbClr val="800000"/>
                          </a:solidFill>
                          <a:effectLst/>
                        </a:rPr>
                        <a:t>13.3</a:t>
                      </a:r>
                      <a:endParaRPr lang="en-US" sz="2800" b="1" i="0" u="none" strike="noStrike" dirty="0">
                        <a:solidFill>
                          <a:srgbClr val="800000"/>
                        </a:solidFill>
                        <a:effectLst/>
                        <a:latin typeface="Calibri" panose="020F0502020204030204" pitchFamily="34" charset="0"/>
                      </a:endParaRPr>
                    </a:p>
                  </a:txBody>
                  <a:tcPr marL="0" marR="0" marT="0" marB="0"/>
                </a:tc>
                <a:tc>
                  <a:txBody>
                    <a:bodyPr/>
                    <a:lstStyle/>
                    <a:p>
                      <a:pPr algn="ctr" fontAlgn="t"/>
                      <a:r>
                        <a:rPr lang="en-US" sz="2800" b="1" u="none" strike="noStrike" dirty="0">
                          <a:effectLst/>
                        </a:rPr>
                        <a:t>7.8</a:t>
                      </a:r>
                      <a:endParaRPr lang="en-US" sz="28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2800" b="1" i="0" u="none" strike="noStrike" dirty="0" smtClean="0">
                          <a:solidFill>
                            <a:srgbClr val="000000"/>
                          </a:solidFill>
                          <a:effectLst/>
                          <a:latin typeface="Calibri" panose="020F0502020204030204" pitchFamily="34" charset="0"/>
                        </a:rPr>
                        <a:t>1-34</a:t>
                      </a:r>
                      <a:endParaRPr lang="en-US" sz="2800" b="1" i="0" u="none" strike="noStrike" dirty="0">
                        <a:solidFill>
                          <a:srgbClr val="000000"/>
                        </a:solidFill>
                        <a:effectLst/>
                        <a:latin typeface="Calibri" panose="020F0502020204030204" pitchFamily="34" charset="0"/>
                      </a:endParaRPr>
                    </a:p>
                  </a:txBody>
                  <a:tcPr marL="0" marR="0" marT="0" marB="0"/>
                </a:tc>
              </a:tr>
            </a:tbl>
          </a:graphicData>
        </a:graphic>
      </p:graphicFrame>
    </p:spTree>
    <p:extLst>
      <p:ext uri="{BB962C8B-B14F-4D97-AF65-F5344CB8AC3E}">
        <p14:creationId xmlns:p14="http://schemas.microsoft.com/office/powerpoint/2010/main" val="1730824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solidFill>
                  <a:srgbClr val="800000"/>
                </a:solidFill>
              </a:rPr>
              <a:t>Nearly half</a:t>
            </a:r>
            <a:r>
              <a:rPr lang="en-US" dirty="0" smtClean="0"/>
              <a:t> were not aware that </a:t>
            </a:r>
            <a:r>
              <a:rPr lang="en-US" dirty="0" err="1" smtClean="0"/>
              <a:t>nano</a:t>
            </a:r>
            <a:r>
              <a:rPr lang="en-US" dirty="0" smtClean="0"/>
              <a:t> had been applied to construction materials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46706465"/>
              </p:ext>
            </p:extLst>
          </p:nvPr>
        </p:nvGraphicFramePr>
        <p:xfrm>
          <a:off x="685800" y="2971800"/>
          <a:ext cx="8001001" cy="2918294"/>
        </p:xfrm>
        <a:graphic>
          <a:graphicData uri="http://schemas.openxmlformats.org/drawingml/2006/table">
            <a:tbl>
              <a:tblPr>
                <a:tableStyleId>{5C22544A-7EE6-4342-B048-85BDC9FD1C3A}</a:tableStyleId>
              </a:tblPr>
              <a:tblGrid>
                <a:gridCol w="5690524"/>
                <a:gridCol w="1237526"/>
                <a:gridCol w="1006625"/>
                <a:gridCol w="66326"/>
              </a:tblGrid>
              <a:tr h="426649">
                <a:tc>
                  <a:txBody>
                    <a:bodyPr/>
                    <a:lstStyle/>
                    <a:p>
                      <a:pPr algn="l"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2400" b="1" u="none" strike="noStrike" dirty="0">
                          <a:solidFill>
                            <a:schemeClr val="accent6">
                              <a:lumMod val="75000"/>
                            </a:schemeClr>
                          </a:solidFill>
                          <a:effectLst/>
                        </a:rPr>
                        <a:t>Yes</a:t>
                      </a:r>
                      <a:endParaRPr lang="en-US" sz="2400" b="1" i="0" u="none" strike="noStrike" dirty="0">
                        <a:solidFill>
                          <a:schemeClr val="accent6">
                            <a:lumMod val="75000"/>
                          </a:schemeClr>
                        </a:solidFill>
                        <a:effectLst/>
                        <a:latin typeface="Arial" panose="020B0604020202020204" pitchFamily="34" charset="0"/>
                      </a:endParaRPr>
                    </a:p>
                  </a:txBody>
                  <a:tcPr marL="0" marR="0" marT="0" marB="0" anchor="b"/>
                </a:tc>
                <a:tc>
                  <a:txBody>
                    <a:bodyPr/>
                    <a:lstStyle/>
                    <a:p>
                      <a:pPr algn="ctr" fontAlgn="b"/>
                      <a:r>
                        <a:rPr lang="en-US" sz="2400" b="1" u="none" strike="noStrike" dirty="0">
                          <a:solidFill>
                            <a:schemeClr val="accent6">
                              <a:lumMod val="75000"/>
                            </a:schemeClr>
                          </a:solidFill>
                          <a:effectLst/>
                        </a:rPr>
                        <a:t>No</a:t>
                      </a:r>
                      <a:endParaRPr lang="en-US" sz="2400" b="1" i="0" u="none" strike="noStrike" dirty="0">
                        <a:solidFill>
                          <a:schemeClr val="accent6">
                            <a:lumMod val="75000"/>
                          </a:schemeClr>
                        </a:solidFill>
                        <a:effectLst/>
                        <a:latin typeface="Arial" panose="020B0604020202020204" pitchFamily="34" charset="0"/>
                      </a:endParaRPr>
                    </a:p>
                  </a:txBody>
                  <a:tcPr marL="0" marR="0" marT="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r>
              <a:tr h="1028605">
                <a:tc>
                  <a:txBody>
                    <a:bodyPr/>
                    <a:lstStyle/>
                    <a:p>
                      <a:pPr algn="l" fontAlgn="t"/>
                      <a:r>
                        <a:rPr lang="en-US" sz="2400" u="none" strike="noStrike" dirty="0" smtClean="0">
                          <a:effectLst/>
                        </a:rPr>
                        <a:t>Aware </a:t>
                      </a:r>
                      <a:r>
                        <a:rPr lang="en-US" sz="2400" u="none" strike="noStrike" dirty="0">
                          <a:effectLst/>
                        </a:rPr>
                        <a:t>that </a:t>
                      </a:r>
                      <a:r>
                        <a:rPr lang="en-US" sz="2400" u="none" strike="noStrike" dirty="0">
                          <a:solidFill>
                            <a:schemeClr val="tx1"/>
                          </a:solidFill>
                          <a:effectLst/>
                        </a:rPr>
                        <a:t>nanotechnology has been </a:t>
                      </a:r>
                      <a:r>
                        <a:rPr lang="en-US" sz="2400" u="none" strike="noStrike" dirty="0">
                          <a:solidFill>
                            <a:srgbClr val="C00000"/>
                          </a:solidFill>
                          <a:effectLst/>
                        </a:rPr>
                        <a:t>applied to construction materials</a:t>
                      </a:r>
                      <a:r>
                        <a:rPr lang="en-US" sz="2400" u="none" strike="noStrike" dirty="0">
                          <a:effectLst/>
                        </a:rPr>
                        <a:t>?</a:t>
                      </a:r>
                      <a:endParaRPr lang="en-US" sz="2400" b="0" i="0" u="none" strike="noStrike" dirty="0">
                        <a:solidFill>
                          <a:srgbClr val="000000"/>
                        </a:solidFill>
                        <a:effectLst/>
                        <a:latin typeface="Arial" panose="020B0604020202020204" pitchFamily="34" charset="0"/>
                      </a:endParaRPr>
                    </a:p>
                  </a:txBody>
                  <a:tcPr marL="0" marR="0" marT="0" marB="0"/>
                </a:tc>
                <a:tc>
                  <a:txBody>
                    <a:bodyPr/>
                    <a:lstStyle/>
                    <a:p>
                      <a:pPr algn="ctr" fontAlgn="ctr"/>
                      <a:r>
                        <a:rPr lang="en-US" sz="2400" b="1" u="none" strike="noStrike" dirty="0">
                          <a:effectLst/>
                        </a:rPr>
                        <a:t>41 </a:t>
                      </a:r>
                      <a:endParaRPr lang="en-US" sz="2400" b="1" u="none" strike="noStrike" dirty="0" smtClean="0">
                        <a:effectLst/>
                      </a:endParaRPr>
                    </a:p>
                    <a:p>
                      <a:pPr algn="ctr" fontAlgn="ctr"/>
                      <a:r>
                        <a:rPr lang="en-US" sz="2400" b="1" u="none" strike="noStrike" dirty="0" smtClean="0">
                          <a:effectLst/>
                        </a:rPr>
                        <a:t>(</a:t>
                      </a:r>
                      <a:r>
                        <a:rPr lang="en-US" sz="2400" b="1" u="none" strike="noStrike" dirty="0">
                          <a:effectLst/>
                        </a:rPr>
                        <a:t>52%)</a:t>
                      </a:r>
                      <a:endParaRPr lang="en-US" sz="2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400" b="1" u="none" strike="noStrike" dirty="0">
                          <a:effectLst/>
                        </a:rPr>
                        <a:t>38 </a:t>
                      </a:r>
                      <a:r>
                        <a:rPr lang="en-US" sz="2400" b="1" u="none" strike="noStrike" dirty="0">
                          <a:solidFill>
                            <a:srgbClr val="FF0000"/>
                          </a:solidFill>
                          <a:effectLst/>
                        </a:rPr>
                        <a:t>(48%)</a:t>
                      </a:r>
                      <a:endParaRPr lang="en-US" sz="2400" b="1" i="0" u="none" strike="noStrike" dirty="0">
                        <a:solidFill>
                          <a:srgbClr val="FF0000"/>
                        </a:solidFill>
                        <a:effectLst/>
                        <a:latin typeface="Arial" panose="020B0604020202020204" pitchFamily="34" charset="0"/>
                      </a:endParaRPr>
                    </a:p>
                  </a:txBody>
                  <a:tcPr marL="0" marR="0" marT="0" marB="0" anchor="ct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r>
              <a:tr h="1028605">
                <a:tc>
                  <a:txBody>
                    <a:bodyPr/>
                    <a:lstStyle/>
                    <a:p>
                      <a:pPr algn="l" fontAlgn="t"/>
                      <a:r>
                        <a:rPr lang="en-US" sz="2400" u="none" strike="noStrike" dirty="0" smtClean="0">
                          <a:effectLst/>
                        </a:rPr>
                        <a:t>Aware </a:t>
                      </a:r>
                      <a:r>
                        <a:rPr lang="en-US" sz="2400" u="none" strike="noStrike" dirty="0">
                          <a:effectLst/>
                        </a:rPr>
                        <a:t>that construction products containing nanomaterials are </a:t>
                      </a:r>
                      <a:r>
                        <a:rPr lang="en-US" sz="2400" u="none" strike="noStrike" dirty="0">
                          <a:solidFill>
                            <a:srgbClr val="C00000"/>
                          </a:solidFill>
                          <a:effectLst/>
                        </a:rPr>
                        <a:t>commercially available in the USA</a:t>
                      </a:r>
                      <a:r>
                        <a:rPr lang="en-US" sz="2400" u="none" strike="noStrike" dirty="0" smtClean="0">
                          <a:effectLst/>
                        </a:rPr>
                        <a:t>?</a:t>
                      </a:r>
                    </a:p>
                    <a:p>
                      <a:pPr algn="l" fontAlgn="t"/>
                      <a:endParaRPr lang="en-US" sz="2400" b="0" i="0" u="none" strike="noStrike" dirty="0">
                        <a:solidFill>
                          <a:srgbClr val="000000"/>
                        </a:solidFill>
                        <a:effectLst/>
                        <a:latin typeface="Arial" panose="020B0604020202020204" pitchFamily="34" charset="0"/>
                      </a:endParaRPr>
                    </a:p>
                  </a:txBody>
                  <a:tcPr marL="0" marR="0" marT="0" marB="0"/>
                </a:tc>
                <a:tc>
                  <a:txBody>
                    <a:bodyPr/>
                    <a:lstStyle/>
                    <a:p>
                      <a:pPr algn="ctr" fontAlgn="ctr"/>
                      <a:r>
                        <a:rPr lang="en-US" sz="2400" b="1" u="none" strike="noStrike" dirty="0">
                          <a:effectLst/>
                        </a:rPr>
                        <a:t>38 </a:t>
                      </a:r>
                      <a:endParaRPr lang="en-US" sz="2400" b="1" u="none" strike="noStrike" dirty="0" smtClean="0">
                        <a:effectLst/>
                      </a:endParaRPr>
                    </a:p>
                    <a:p>
                      <a:pPr algn="ctr" fontAlgn="ctr"/>
                      <a:r>
                        <a:rPr lang="en-US" sz="2400" b="1" u="none" strike="noStrike" dirty="0" smtClean="0">
                          <a:effectLst/>
                        </a:rPr>
                        <a:t>(</a:t>
                      </a:r>
                      <a:r>
                        <a:rPr lang="en-US" sz="2400" b="1" u="none" strike="noStrike" dirty="0">
                          <a:effectLst/>
                        </a:rPr>
                        <a:t>48%)</a:t>
                      </a:r>
                      <a:endParaRPr lang="en-US" sz="2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2400" b="1" u="none" strike="noStrike" dirty="0">
                          <a:effectLst/>
                        </a:rPr>
                        <a:t>41 </a:t>
                      </a:r>
                      <a:r>
                        <a:rPr lang="en-US" sz="2400" b="1" u="none" strike="noStrike" dirty="0">
                          <a:solidFill>
                            <a:srgbClr val="FF0000"/>
                          </a:solidFill>
                          <a:effectLst/>
                        </a:rPr>
                        <a:t>(52%)</a:t>
                      </a:r>
                      <a:endParaRPr lang="en-US" sz="2400" b="1" i="0" u="none" strike="noStrike" dirty="0">
                        <a:solidFill>
                          <a:srgbClr val="FF0000"/>
                        </a:solidFill>
                        <a:effectLst/>
                        <a:latin typeface="Arial" panose="020B0604020202020204" pitchFamily="34" charset="0"/>
                      </a:endParaRPr>
                    </a:p>
                  </a:txBody>
                  <a:tcPr marL="0" marR="0" marT="0" marB="0" anchor="ct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2583856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457200" y="685800"/>
            <a:ext cx="8229600" cy="1143000"/>
          </a:xfrm>
        </p:spPr>
        <p:txBody>
          <a:bodyPr/>
          <a:lstStyle/>
          <a:p>
            <a:r>
              <a:rPr lang="en-US" altLang="en-US" dirty="0" smtClean="0">
                <a:latin typeface="Tahoma" panose="020B0604030504040204" pitchFamily="34" charset="0"/>
                <a:cs typeface="Tahoma" panose="020B0604030504040204" pitchFamily="34" charset="0"/>
              </a:rPr>
              <a:t>Only 3 out of 79 had heard of NIOSH’s Nano RELs</a:t>
            </a:r>
          </a:p>
        </p:txBody>
      </p:sp>
      <p:graphicFrame>
        <p:nvGraphicFramePr>
          <p:cNvPr id="7" name="Table 6"/>
          <p:cNvGraphicFramePr>
            <a:graphicFrameLocks noGrp="1"/>
          </p:cNvGraphicFramePr>
          <p:nvPr>
            <p:extLst>
              <p:ext uri="{D42A27DB-BD31-4B8C-83A1-F6EECF244321}">
                <p14:modId xmlns:p14="http://schemas.microsoft.com/office/powerpoint/2010/main" val="985913663"/>
              </p:ext>
            </p:extLst>
          </p:nvPr>
        </p:nvGraphicFramePr>
        <p:xfrm>
          <a:off x="685800" y="2667000"/>
          <a:ext cx="7391400" cy="2680366"/>
        </p:xfrm>
        <a:graphic>
          <a:graphicData uri="http://schemas.openxmlformats.org/drawingml/2006/table">
            <a:tbl>
              <a:tblPr firstRow="1" bandRow="1">
                <a:tableStyleId>{9DCAF9ED-07DC-4A11-8D7F-57B35C25682E}</a:tableStyleId>
              </a:tblPr>
              <a:tblGrid>
                <a:gridCol w="2743200"/>
                <a:gridCol w="2286000"/>
                <a:gridCol w="2362200"/>
              </a:tblGrid>
              <a:tr h="536369">
                <a:tc>
                  <a:txBody>
                    <a:bodyPr/>
                    <a:lstStyle/>
                    <a:p>
                      <a:pPr algn="ctr"/>
                      <a:r>
                        <a:rPr lang="en-US" sz="2000" dirty="0" smtClean="0"/>
                        <a:t>Nanomaterial</a:t>
                      </a:r>
                      <a:endParaRPr lang="en-US" sz="2000" dirty="0"/>
                    </a:p>
                  </a:txBody>
                  <a:tcPr marT="45712" marB="45712"/>
                </a:tc>
                <a:tc>
                  <a:txBody>
                    <a:bodyPr/>
                    <a:lstStyle/>
                    <a:p>
                      <a:pPr algn="ctr"/>
                      <a:r>
                        <a:rPr lang="en-US" sz="2000" dirty="0" smtClean="0"/>
                        <a:t>OEL (mg/m</a:t>
                      </a:r>
                      <a:r>
                        <a:rPr lang="en-US" sz="2000" baseline="30000" dirty="0" smtClean="0"/>
                        <a:t>3</a:t>
                      </a:r>
                      <a:r>
                        <a:rPr lang="en-US" sz="2000" baseline="0" dirty="0" smtClean="0"/>
                        <a:t>)</a:t>
                      </a:r>
                      <a:r>
                        <a:rPr lang="en-US" sz="2000" dirty="0" smtClean="0"/>
                        <a:t> </a:t>
                      </a:r>
                      <a:endParaRPr lang="en-US" sz="2000" dirty="0"/>
                    </a:p>
                  </a:txBody>
                  <a:tcPr marT="45712" marB="45712"/>
                </a:tc>
                <a:tc>
                  <a:txBody>
                    <a:bodyPr/>
                    <a:lstStyle/>
                    <a:p>
                      <a:pPr algn="ctr"/>
                      <a:r>
                        <a:rPr lang="en-US" sz="2000" dirty="0" smtClean="0"/>
                        <a:t>Year</a:t>
                      </a:r>
                      <a:endParaRPr lang="en-US" sz="2000" dirty="0"/>
                    </a:p>
                  </a:txBody>
                  <a:tcPr marT="45712" marB="45712"/>
                </a:tc>
              </a:tr>
              <a:tr h="1063831">
                <a:tc>
                  <a:txBody>
                    <a:bodyPr/>
                    <a:lstStyle/>
                    <a:p>
                      <a:r>
                        <a:rPr lang="en-US" sz="2800" b="1" dirty="0" smtClean="0"/>
                        <a:t>Titanium dioxide</a:t>
                      </a:r>
                      <a:endParaRPr lang="en-US" sz="2800" b="1" dirty="0"/>
                    </a:p>
                  </a:txBody>
                  <a:tcPr marT="45712" marB="45712"/>
                </a:tc>
                <a:tc>
                  <a:txBody>
                    <a:bodyPr/>
                    <a:lstStyle/>
                    <a:p>
                      <a:r>
                        <a:rPr lang="en-US" sz="2800" b="1" dirty="0" smtClean="0"/>
                        <a:t>0.3 </a:t>
                      </a:r>
                      <a:r>
                        <a:rPr lang="en-US" sz="2800" b="1" baseline="0" dirty="0" smtClean="0"/>
                        <a:t>ultrafine</a:t>
                      </a:r>
                    </a:p>
                    <a:p>
                      <a:r>
                        <a:rPr lang="en-US" sz="2800" b="1" baseline="0" dirty="0" smtClean="0"/>
                        <a:t>2.4 fine</a:t>
                      </a:r>
                      <a:endParaRPr lang="en-US" sz="2800" b="1" baseline="30000" dirty="0"/>
                    </a:p>
                  </a:txBody>
                  <a:tcPr marT="45712" marB="45712"/>
                </a:tc>
                <a:tc>
                  <a:txBody>
                    <a:bodyPr/>
                    <a:lstStyle/>
                    <a:p>
                      <a:pPr algn="ctr"/>
                      <a:r>
                        <a:rPr lang="en-US" sz="2800" b="1" dirty="0" smtClean="0"/>
                        <a:t>2011</a:t>
                      </a:r>
                      <a:endParaRPr lang="en-US" sz="2800" b="1" dirty="0"/>
                    </a:p>
                  </a:txBody>
                  <a:tcPr marT="45712" marB="45712"/>
                </a:tc>
              </a:tr>
              <a:tr h="1080166">
                <a:tc>
                  <a:txBody>
                    <a:bodyPr/>
                    <a:lstStyle/>
                    <a:p>
                      <a:r>
                        <a:rPr lang="en-US" sz="2800" b="1" dirty="0" smtClean="0"/>
                        <a:t>CNTs and </a:t>
                      </a:r>
                      <a:r>
                        <a:rPr lang="en-US" sz="2800" b="1" dirty="0" err="1" smtClean="0"/>
                        <a:t>nanofibers</a:t>
                      </a:r>
                      <a:endParaRPr lang="en-US" sz="2800" b="1"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0.001</a:t>
                      </a:r>
                      <a:endParaRPr lang="en-US" sz="2800" b="1" dirty="0"/>
                    </a:p>
                  </a:txBody>
                  <a:tcPr marT="45712" marB="45712"/>
                </a:tc>
                <a:tc>
                  <a:txBody>
                    <a:bodyPr/>
                    <a:lstStyle/>
                    <a:p>
                      <a:pPr algn="ctr"/>
                      <a:r>
                        <a:rPr lang="en-US" sz="2800" b="1" dirty="0" smtClean="0"/>
                        <a:t>2013</a:t>
                      </a:r>
                      <a:endParaRPr lang="en-US" sz="2800" b="1" dirty="0"/>
                    </a:p>
                  </a:txBody>
                  <a:tcPr marT="45712" marB="45712"/>
                </a:tc>
              </a:tr>
            </a:tbl>
          </a:graphicData>
        </a:graphic>
      </p:graphicFrame>
    </p:spTree>
    <p:extLst>
      <p:ext uri="{BB962C8B-B14F-4D97-AF65-F5344CB8AC3E}">
        <p14:creationId xmlns:p14="http://schemas.microsoft.com/office/powerpoint/2010/main" val="1516985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4"/>
          <p:cNvSpPr>
            <a:spLocks noGrp="1"/>
          </p:cNvSpPr>
          <p:nvPr>
            <p:ph type="ctrTitle"/>
          </p:nvPr>
        </p:nvSpPr>
        <p:spPr>
          <a:xfrm>
            <a:off x="228600" y="1295400"/>
            <a:ext cx="8686800" cy="1470025"/>
          </a:xfrm>
        </p:spPr>
        <p:txBody>
          <a:bodyPr/>
          <a:lstStyle/>
          <a:p>
            <a:pPr marL="514350" indent="-514350"/>
            <a:r>
              <a:rPr lang="en-US" dirty="0" smtClean="0"/>
              <a:t>	</a:t>
            </a:r>
            <a:r>
              <a:rPr lang="en-US" dirty="0"/>
              <a:t>What are </a:t>
            </a:r>
            <a:r>
              <a:rPr lang="en-US" dirty="0" smtClean="0"/>
              <a:t>the findings </a:t>
            </a:r>
            <a:r>
              <a:rPr lang="en-US" dirty="0"/>
              <a:t>on assessing and controlling worker exposures to </a:t>
            </a:r>
            <a:r>
              <a:rPr lang="en-US" dirty="0" err="1"/>
              <a:t>nano</a:t>
            </a:r>
            <a:r>
              <a:rPr lang="en-US" dirty="0"/>
              <a:t> in construction?</a:t>
            </a:r>
          </a:p>
        </p:txBody>
      </p:sp>
      <p:sp>
        <p:nvSpPr>
          <p:cNvPr id="3" name="Subtitle 2"/>
          <p:cNvSpPr>
            <a:spLocks noGrp="1"/>
          </p:cNvSpPr>
          <p:nvPr>
            <p:ph type="subTitle" idx="1"/>
          </p:nvPr>
        </p:nvSpPr>
        <p:spPr>
          <a:xfrm>
            <a:off x="1371600" y="3505200"/>
            <a:ext cx="6400800" cy="1752600"/>
          </a:xfrm>
          <a:ln>
            <a:miter lim="800000"/>
            <a:headEnd/>
            <a:tailEnd/>
          </a:ln>
        </p:spPr>
        <p:txBody>
          <a:bodyPr/>
          <a:lstStyle/>
          <a:p>
            <a:pPr>
              <a:defRPr/>
            </a:pPr>
            <a:r>
              <a:rPr lang="en-US" sz="6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ＭＳ Ｐゴシック" charset="-128"/>
              </a:rPr>
              <a:t>Question 3</a:t>
            </a:r>
            <a:endParaRPr lang="en-US" sz="66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ＭＳ Ｐゴシック" charset="-128"/>
            </a:endParaRPr>
          </a:p>
          <a:p>
            <a:pPr>
              <a:defRPr/>
            </a:pPr>
            <a:endParaRPr lang="en-US" sz="6600" dirty="0">
              <a:ea typeface="ＭＳ Ｐゴシック" charset="-128"/>
            </a:endParaRPr>
          </a:p>
        </p:txBody>
      </p:sp>
      <p:graphicFrame>
        <p:nvGraphicFramePr>
          <p:cNvPr id="7" name="Diagram 6"/>
          <p:cNvGraphicFramePr/>
          <p:nvPr>
            <p:extLst>
              <p:ext uri="{D42A27DB-BD31-4B8C-83A1-F6EECF244321}">
                <p14:modId xmlns:p14="http://schemas.microsoft.com/office/powerpoint/2010/main" val="1091225067"/>
              </p:ext>
            </p:extLst>
          </p:nvPr>
        </p:nvGraphicFramePr>
        <p:xfrm>
          <a:off x="1600200" y="3200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2872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1" b="-1111"/>
          <a:stretch/>
        </p:blipFill>
        <p:spPr>
          <a:xfrm>
            <a:off x="0" y="0"/>
            <a:ext cx="9144000" cy="6934200"/>
          </a:xfrm>
          <a:prstGeom prst="rect">
            <a:avLst/>
          </a:prstGeom>
        </p:spPr>
      </p:pic>
      <p:sp>
        <p:nvSpPr>
          <p:cNvPr id="4" name="Title 3"/>
          <p:cNvSpPr>
            <a:spLocks noGrp="1"/>
          </p:cNvSpPr>
          <p:nvPr>
            <p:ph type="ctrTitle"/>
          </p:nvPr>
        </p:nvSpPr>
        <p:spPr>
          <a:xfrm>
            <a:off x="685800" y="76200"/>
            <a:ext cx="7772400" cy="1470025"/>
          </a:xfrm>
        </p:spPr>
        <p:txBody>
          <a:bodyPr/>
          <a:lstStyle/>
          <a:p>
            <a:r>
              <a:rPr lang="en-US" sz="3600" dirty="0" smtClean="0"/>
              <a:t>Europeans have been leading on </a:t>
            </a:r>
            <a:r>
              <a:rPr lang="en-US" sz="3600" dirty="0" err="1" smtClean="0"/>
              <a:t>nano</a:t>
            </a:r>
            <a:r>
              <a:rPr lang="en-US" sz="3600" dirty="0" smtClean="0"/>
              <a:t> release research</a:t>
            </a:r>
            <a:endParaRPr lang="en-US" sz="3600" dirty="0"/>
          </a:p>
        </p:txBody>
      </p:sp>
      <p:sp>
        <p:nvSpPr>
          <p:cNvPr id="2" name="Subtitle 1"/>
          <p:cNvSpPr>
            <a:spLocks noGrp="1"/>
          </p:cNvSpPr>
          <p:nvPr>
            <p:ph type="subTitle" idx="1"/>
          </p:nvPr>
        </p:nvSpPr>
        <p:spPr>
          <a:xfrm>
            <a:off x="1295400" y="5638800"/>
            <a:ext cx="6400800" cy="1752600"/>
          </a:xfrm>
        </p:spPr>
        <p:txBody>
          <a:bodyPr/>
          <a:lstStyle/>
          <a:p>
            <a:r>
              <a:rPr lang="en-US" dirty="0">
                <a:solidFill>
                  <a:schemeClr val="bg1"/>
                </a:solidFill>
              </a:rPr>
              <a:t>NanoSafe2014 at </a:t>
            </a:r>
            <a:r>
              <a:rPr lang="en-US" dirty="0" err="1">
                <a:solidFill>
                  <a:schemeClr val="bg1"/>
                </a:solidFill>
              </a:rPr>
              <a:t>Minatec</a:t>
            </a:r>
            <a:r>
              <a:rPr lang="en-US" dirty="0">
                <a:solidFill>
                  <a:schemeClr val="bg1"/>
                </a:solidFill>
              </a:rPr>
              <a:t> in Grenoble, France</a:t>
            </a:r>
          </a:p>
        </p:txBody>
      </p:sp>
    </p:spTree>
    <p:extLst>
      <p:ext uri="{BB962C8B-B14F-4D97-AF65-F5344CB8AC3E}">
        <p14:creationId xmlns:p14="http://schemas.microsoft.com/office/powerpoint/2010/main" val="3783399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6400" y="1752600"/>
            <a:ext cx="5638800" cy="5119991"/>
          </a:xfrm>
          <a:prstGeom prst="rect">
            <a:avLst/>
          </a:prstGeom>
        </p:spPr>
      </p:pic>
      <p:sp>
        <p:nvSpPr>
          <p:cNvPr id="4" name="Title 3"/>
          <p:cNvSpPr>
            <a:spLocks noGrp="1"/>
          </p:cNvSpPr>
          <p:nvPr>
            <p:ph type="title"/>
          </p:nvPr>
        </p:nvSpPr>
        <p:spPr>
          <a:xfrm>
            <a:off x="457200" y="381000"/>
            <a:ext cx="8229600" cy="1143000"/>
          </a:xfrm>
        </p:spPr>
        <p:txBody>
          <a:bodyPr/>
          <a:lstStyle/>
          <a:p>
            <a:r>
              <a:rPr lang="en-US" sz="2800" dirty="0" err="1" smtClean="0"/>
              <a:t>Vaquera</a:t>
            </a:r>
            <a:r>
              <a:rPr lang="en-US" sz="2800" dirty="0" smtClean="0"/>
              <a:t> et al. conducted </a:t>
            </a:r>
            <a:r>
              <a:rPr lang="en-US" sz="2800" dirty="0" smtClean="0">
                <a:solidFill>
                  <a:srgbClr val="D69819"/>
                </a:solidFill>
              </a:rPr>
              <a:t>worker exposure monitoring </a:t>
            </a:r>
            <a:r>
              <a:rPr lang="en-US" sz="2800" dirty="0" smtClean="0"/>
              <a:t>for TiO2 during full lifecycle</a:t>
            </a:r>
            <a:endParaRPr lang="en-US" sz="2800"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590800"/>
            <a:ext cx="3962400" cy="838200"/>
          </a:xfrm>
          <a:prstGeom prst="rect">
            <a:avLst/>
          </a:prstGeom>
        </p:spPr>
      </p:pic>
      <p:sp>
        <p:nvSpPr>
          <p:cNvPr id="7" name="TextBox 6"/>
          <p:cNvSpPr txBox="1"/>
          <p:nvPr/>
        </p:nvSpPr>
        <p:spPr>
          <a:xfrm>
            <a:off x="1066800" y="6336323"/>
            <a:ext cx="7696200" cy="369332"/>
          </a:xfrm>
          <a:prstGeom prst="rect">
            <a:avLst/>
          </a:prstGeom>
          <a:noFill/>
        </p:spPr>
        <p:txBody>
          <a:bodyPr wrap="square" rtlCol="0">
            <a:spAutoFit/>
          </a:bodyPr>
          <a:lstStyle/>
          <a:p>
            <a:r>
              <a:rPr lang="en-US" sz="1800" dirty="0" smtClean="0">
                <a:solidFill>
                  <a:srgbClr val="8E3900"/>
                </a:solidFill>
              </a:rPr>
              <a:t>Graphic from </a:t>
            </a:r>
            <a:r>
              <a:rPr lang="en-US" sz="1800" dirty="0" err="1" smtClean="0">
                <a:solidFill>
                  <a:srgbClr val="8E3900"/>
                </a:solidFill>
              </a:rPr>
              <a:t>Vaquera</a:t>
            </a:r>
            <a:r>
              <a:rPr lang="en-US" sz="1800" dirty="0" smtClean="0">
                <a:solidFill>
                  <a:srgbClr val="8E3900"/>
                </a:solidFill>
              </a:rPr>
              <a:t> et al. </a:t>
            </a:r>
            <a:r>
              <a:rPr lang="en-US" sz="1800" dirty="0" err="1" smtClean="0">
                <a:solidFill>
                  <a:srgbClr val="8E3900"/>
                </a:solidFill>
              </a:rPr>
              <a:t>Nanosafe</a:t>
            </a:r>
            <a:r>
              <a:rPr lang="en-US" sz="1800" dirty="0" smtClean="0">
                <a:solidFill>
                  <a:srgbClr val="8E3900"/>
                </a:solidFill>
              </a:rPr>
              <a:t> 2014 presentation</a:t>
            </a:r>
            <a:endParaRPr lang="en-US" sz="1800" dirty="0">
              <a:solidFill>
                <a:srgbClr val="8E3900"/>
              </a:solidFill>
            </a:endParaRPr>
          </a:p>
        </p:txBody>
      </p:sp>
    </p:spTree>
    <p:extLst>
      <p:ext uri="{BB962C8B-B14F-4D97-AF65-F5344CB8AC3E}">
        <p14:creationId xmlns:p14="http://schemas.microsoft.com/office/powerpoint/2010/main" val="2014207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319"/>
            <a:ext cx="8229600" cy="1143000"/>
          </a:xfrm>
        </p:spPr>
        <p:txBody>
          <a:bodyPr/>
          <a:lstStyle/>
          <a:p>
            <a:r>
              <a:rPr lang="en-US" dirty="0" smtClean="0"/>
              <a:t>Sampled during manufacturing of </a:t>
            </a:r>
            <a:r>
              <a:rPr lang="en-US" dirty="0" smtClean="0">
                <a:solidFill>
                  <a:srgbClr val="C00000"/>
                </a:solidFill>
              </a:rPr>
              <a:t>1 ton of each of 3 types </a:t>
            </a:r>
            <a:r>
              <a:rPr lang="en-US" dirty="0" smtClean="0"/>
              <a:t>of mortar</a:t>
            </a:r>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3677" y="2286000"/>
            <a:ext cx="7239723" cy="3429000"/>
          </a:xfrm>
          <a:prstGeom prst="rect">
            <a:avLst/>
          </a:prstGeom>
        </p:spPr>
      </p:pic>
      <p:sp>
        <p:nvSpPr>
          <p:cNvPr id="4" name="TextBox 3"/>
          <p:cNvSpPr txBox="1"/>
          <p:nvPr/>
        </p:nvSpPr>
        <p:spPr>
          <a:xfrm>
            <a:off x="1905000" y="6278562"/>
            <a:ext cx="7696200" cy="369332"/>
          </a:xfrm>
          <a:prstGeom prst="rect">
            <a:avLst/>
          </a:prstGeom>
          <a:noFill/>
        </p:spPr>
        <p:txBody>
          <a:bodyPr wrap="square" rtlCol="0">
            <a:spAutoFit/>
          </a:bodyPr>
          <a:lstStyle/>
          <a:p>
            <a:r>
              <a:rPr lang="en-US" sz="1800" dirty="0" smtClean="0">
                <a:solidFill>
                  <a:srgbClr val="8E3900"/>
                </a:solidFill>
              </a:rPr>
              <a:t>Photos from </a:t>
            </a:r>
            <a:r>
              <a:rPr lang="en-US" sz="1800" dirty="0" err="1" smtClean="0">
                <a:solidFill>
                  <a:srgbClr val="8E3900"/>
                </a:solidFill>
              </a:rPr>
              <a:t>Vaquera</a:t>
            </a:r>
            <a:r>
              <a:rPr lang="en-US" sz="1800" dirty="0" smtClean="0">
                <a:solidFill>
                  <a:srgbClr val="8E3900"/>
                </a:solidFill>
              </a:rPr>
              <a:t> et al. </a:t>
            </a:r>
            <a:r>
              <a:rPr lang="en-US" sz="1800" dirty="0" err="1" smtClean="0">
                <a:solidFill>
                  <a:srgbClr val="8E3900"/>
                </a:solidFill>
              </a:rPr>
              <a:t>Nanosafe</a:t>
            </a:r>
            <a:r>
              <a:rPr lang="en-US" sz="1800" dirty="0" smtClean="0">
                <a:solidFill>
                  <a:srgbClr val="8E3900"/>
                </a:solidFill>
              </a:rPr>
              <a:t> 2014 presentation</a:t>
            </a:r>
            <a:endParaRPr lang="en-US" sz="1800" dirty="0">
              <a:solidFill>
                <a:srgbClr val="8E3900"/>
              </a:solidFill>
            </a:endParaRPr>
          </a:p>
        </p:txBody>
      </p:sp>
    </p:spTree>
    <p:extLst>
      <p:ext uri="{BB962C8B-B14F-4D97-AF65-F5344CB8AC3E}">
        <p14:creationId xmlns:p14="http://schemas.microsoft.com/office/powerpoint/2010/main" val="4086471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Sampled during application, drilling and demo</a:t>
            </a:r>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9282" y="1436688"/>
            <a:ext cx="7705436" cy="3581400"/>
          </a:xfrm>
          <a:prstGeom prst="rect">
            <a:avLst/>
          </a:prstGeom>
        </p:spPr>
      </p:pic>
      <p:sp>
        <p:nvSpPr>
          <p:cNvPr id="4" name="TextBox 3"/>
          <p:cNvSpPr txBox="1"/>
          <p:nvPr/>
        </p:nvSpPr>
        <p:spPr>
          <a:xfrm>
            <a:off x="609600" y="6324600"/>
            <a:ext cx="7696200" cy="369332"/>
          </a:xfrm>
          <a:prstGeom prst="rect">
            <a:avLst/>
          </a:prstGeom>
          <a:noFill/>
        </p:spPr>
        <p:txBody>
          <a:bodyPr wrap="square" rtlCol="0">
            <a:spAutoFit/>
          </a:bodyPr>
          <a:lstStyle/>
          <a:p>
            <a:r>
              <a:rPr lang="en-US" sz="1800" dirty="0" smtClean="0">
                <a:solidFill>
                  <a:srgbClr val="8E3900"/>
                </a:solidFill>
              </a:rPr>
              <a:t>Photos from </a:t>
            </a:r>
            <a:r>
              <a:rPr lang="en-US" sz="1800" dirty="0" err="1" smtClean="0">
                <a:solidFill>
                  <a:srgbClr val="8E3900"/>
                </a:solidFill>
              </a:rPr>
              <a:t>Vaquera</a:t>
            </a:r>
            <a:r>
              <a:rPr lang="en-US" sz="1800" dirty="0" smtClean="0">
                <a:solidFill>
                  <a:srgbClr val="8E3900"/>
                </a:solidFill>
              </a:rPr>
              <a:t> </a:t>
            </a:r>
            <a:r>
              <a:rPr lang="en-US" sz="1800" dirty="0" err="1" smtClean="0">
                <a:solidFill>
                  <a:srgbClr val="8E3900"/>
                </a:solidFill>
              </a:rPr>
              <a:t>Nanosafe</a:t>
            </a:r>
            <a:r>
              <a:rPr lang="en-US" sz="1800" dirty="0" smtClean="0">
                <a:solidFill>
                  <a:srgbClr val="8E3900"/>
                </a:solidFill>
              </a:rPr>
              <a:t> 2014</a:t>
            </a:r>
            <a:endParaRPr lang="en-US" sz="1800" dirty="0">
              <a:solidFill>
                <a:srgbClr val="8E3900"/>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9282" y="3932238"/>
            <a:ext cx="2971800"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72000" y="4495800"/>
            <a:ext cx="4343400" cy="2101334"/>
          </a:xfrm>
          <a:prstGeom prst="rect">
            <a:avLst/>
          </a:prstGeom>
        </p:spPr>
      </p:pic>
      <p:sp>
        <p:nvSpPr>
          <p:cNvPr id="7" name="Oval 6"/>
          <p:cNvSpPr/>
          <p:nvPr/>
        </p:nvSpPr>
        <p:spPr bwMode="auto">
          <a:xfrm>
            <a:off x="-3124200" y="1828800"/>
            <a:ext cx="1600200" cy="139858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7067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04800"/>
            <a:ext cx="8229600" cy="1143000"/>
          </a:xfrm>
        </p:spPr>
        <p:txBody>
          <a:bodyPr/>
          <a:lstStyle/>
          <a:p>
            <a:r>
              <a:rPr lang="en-US" dirty="0" err="1" smtClean="0"/>
              <a:t>Vaquera</a:t>
            </a:r>
            <a:r>
              <a:rPr lang="en-US" dirty="0" smtClean="0"/>
              <a:t> and colleagues concluded:</a:t>
            </a:r>
            <a:endParaRPr lang="en-US" dirty="0"/>
          </a:p>
        </p:txBody>
      </p:sp>
      <p:sp>
        <p:nvSpPr>
          <p:cNvPr id="4" name="Content Placeholder 3"/>
          <p:cNvSpPr>
            <a:spLocks noGrp="1"/>
          </p:cNvSpPr>
          <p:nvPr>
            <p:ph idx="1"/>
          </p:nvPr>
        </p:nvSpPr>
        <p:spPr/>
        <p:txBody>
          <a:bodyPr/>
          <a:lstStyle/>
          <a:p>
            <a:r>
              <a:rPr lang="en-US" b="1" dirty="0" smtClean="0"/>
              <a:t>TiO</a:t>
            </a:r>
            <a:r>
              <a:rPr lang="en-US" sz="2800" b="1" dirty="0" smtClean="0"/>
              <a:t>2</a:t>
            </a:r>
            <a:r>
              <a:rPr lang="en-US" b="1" dirty="0"/>
              <a:t> </a:t>
            </a:r>
            <a:r>
              <a:rPr lang="en-US" b="1" dirty="0" smtClean="0"/>
              <a:t>exposures were </a:t>
            </a:r>
            <a:r>
              <a:rPr lang="en-US" b="1" dirty="0" smtClean="0">
                <a:solidFill>
                  <a:srgbClr val="800000"/>
                </a:solidFill>
              </a:rPr>
              <a:t>well below the OELs </a:t>
            </a:r>
            <a:r>
              <a:rPr lang="en-US" b="1" dirty="0" smtClean="0"/>
              <a:t>for all scenarios (0.1 mg/m3 Scaffold, 0.3 mg/m3 NIOSH)</a:t>
            </a:r>
          </a:p>
          <a:p>
            <a:r>
              <a:rPr lang="en-US" b="1" dirty="0" smtClean="0"/>
              <a:t>Highest mass concentrations</a:t>
            </a:r>
          </a:p>
          <a:p>
            <a:pPr lvl="1"/>
            <a:r>
              <a:rPr lang="en-US" b="1" dirty="0"/>
              <a:t>C</a:t>
            </a:r>
            <a:r>
              <a:rPr lang="en-US" b="1" dirty="0" smtClean="0"/>
              <a:t>leaning during manufacturing</a:t>
            </a:r>
          </a:p>
          <a:p>
            <a:pPr lvl="1"/>
            <a:r>
              <a:rPr lang="en-US" b="1" dirty="0" smtClean="0"/>
              <a:t>Sol-gel spraying of </a:t>
            </a:r>
            <a:r>
              <a:rPr lang="en-US" b="1" dirty="0" err="1" smtClean="0"/>
              <a:t>depollutant</a:t>
            </a:r>
            <a:r>
              <a:rPr lang="en-US" b="1" dirty="0" smtClean="0"/>
              <a:t> on wall</a:t>
            </a:r>
            <a:endParaRPr lang="en-US" b="1" dirty="0"/>
          </a:p>
        </p:txBody>
      </p:sp>
    </p:spTree>
    <p:extLst>
      <p:ext uri="{BB962C8B-B14F-4D97-AF65-F5344CB8AC3E}">
        <p14:creationId xmlns:p14="http://schemas.microsoft.com/office/powerpoint/2010/main" val="3061565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305800" cy="1470025"/>
          </a:xfrm>
        </p:spPr>
        <p:txBody>
          <a:bodyPr/>
          <a:lstStyle/>
          <a:p>
            <a:r>
              <a:rPr lang="en-US" sz="3200" dirty="0" err="1" smtClean="0"/>
              <a:t>Froggett</a:t>
            </a:r>
            <a:r>
              <a:rPr lang="en-US" sz="3200" dirty="0" smtClean="0"/>
              <a:t> et al. presented a review of 54 studies on </a:t>
            </a:r>
            <a:r>
              <a:rPr lang="en-US" sz="3200" dirty="0" smtClean="0">
                <a:solidFill>
                  <a:srgbClr val="FF0000"/>
                </a:solidFill>
              </a:rPr>
              <a:t>release </a:t>
            </a:r>
            <a:r>
              <a:rPr lang="en-US" sz="3200" dirty="0" smtClean="0"/>
              <a:t>of nanomaterials from solid </a:t>
            </a:r>
            <a:r>
              <a:rPr lang="en-US" sz="3200" dirty="0" err="1" smtClean="0"/>
              <a:t>nanocomposites</a:t>
            </a:r>
            <a:endParaRPr lang="en-US" sz="3200" dirty="0"/>
          </a:p>
        </p:txBody>
      </p:sp>
      <p:sp>
        <p:nvSpPr>
          <p:cNvPr id="4" name="Subtitle 3"/>
          <p:cNvSpPr>
            <a:spLocks noGrp="1"/>
          </p:cNvSpPr>
          <p:nvPr>
            <p:ph type="subTitle" idx="1"/>
          </p:nvPr>
        </p:nvSpPr>
        <p:spPr>
          <a:xfrm>
            <a:off x="152400" y="5867400"/>
            <a:ext cx="8763000" cy="488710"/>
          </a:xfrm>
        </p:spPr>
        <p:txBody>
          <a:bodyPr/>
          <a:lstStyle/>
          <a:p>
            <a:r>
              <a:rPr lang="en-US" sz="1600" dirty="0" err="1" smtClean="0"/>
              <a:t>Froggett</a:t>
            </a:r>
            <a:r>
              <a:rPr lang="en-US" sz="1600" dirty="0"/>
              <a:t> </a:t>
            </a:r>
            <a:r>
              <a:rPr lang="en-US" sz="1600" dirty="0" smtClean="0"/>
              <a:t>S, Clancy S, </a:t>
            </a:r>
            <a:r>
              <a:rPr lang="en-US" sz="1600" dirty="0" err="1" smtClean="0"/>
              <a:t>Boverhof</a:t>
            </a:r>
            <a:r>
              <a:rPr lang="en-US" sz="1600" dirty="0" smtClean="0"/>
              <a:t> D and Canady R (2014) </a:t>
            </a:r>
            <a:r>
              <a:rPr lang="en-US" sz="1600" i="1" dirty="0" smtClean="0"/>
              <a:t>Particle and Fiber Toxicology</a:t>
            </a:r>
          </a:p>
          <a:p>
            <a:r>
              <a:rPr lang="en-US" sz="1600" i="1" dirty="0" smtClean="0"/>
              <a:t>Graphic from </a:t>
            </a:r>
            <a:r>
              <a:rPr lang="en-US" sz="1600" i="1" dirty="0" err="1" smtClean="0"/>
              <a:t>Froggett</a:t>
            </a:r>
            <a:r>
              <a:rPr lang="en-US" sz="1600" i="1" dirty="0" smtClean="0"/>
              <a:t> presentation </a:t>
            </a:r>
            <a:r>
              <a:rPr lang="en-US" sz="1600" i="1" dirty="0" err="1" smtClean="0"/>
              <a:t>NanoSafe</a:t>
            </a:r>
            <a:r>
              <a:rPr lang="en-US" sz="1600" i="1" dirty="0" smtClean="0"/>
              <a:t> 2014</a:t>
            </a:r>
            <a:endParaRPr lang="en-US" sz="1600" i="1"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5400" y="2203903"/>
            <a:ext cx="6400800" cy="3739697"/>
          </a:xfrm>
          <a:prstGeom prst="rect">
            <a:avLst/>
          </a:prstGeom>
        </p:spPr>
      </p:pic>
    </p:spTree>
    <p:extLst>
      <p:ext uri="{BB962C8B-B14F-4D97-AF65-F5344CB8AC3E}">
        <p14:creationId xmlns:p14="http://schemas.microsoft.com/office/powerpoint/2010/main" val="3303397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304800"/>
            <a:ext cx="8382000" cy="1470025"/>
          </a:xfrm>
        </p:spPr>
        <p:txBody>
          <a:bodyPr/>
          <a:lstStyle/>
          <a:p>
            <a:r>
              <a:rPr lang="en-US" sz="3200" dirty="0" smtClean="0"/>
              <a:t>CPWR is a U.S. nonprofit funded by NIOSH and NIEHS</a:t>
            </a:r>
            <a:br>
              <a:rPr lang="en-US" sz="3200" dirty="0" smtClean="0"/>
            </a:br>
            <a:endParaRPr lang="en-US" sz="3200" dirty="0"/>
          </a:p>
        </p:txBody>
      </p:sp>
      <p:sp>
        <p:nvSpPr>
          <p:cNvPr id="4" name="Subtitle 3"/>
          <p:cNvSpPr>
            <a:spLocks noGrp="1"/>
          </p:cNvSpPr>
          <p:nvPr>
            <p:ph type="subTitle" idx="1"/>
          </p:nvPr>
        </p:nvSpPr>
        <p:spPr>
          <a:xfrm>
            <a:off x="762000" y="6248400"/>
            <a:ext cx="7772400" cy="1752600"/>
          </a:xfrm>
        </p:spPr>
        <p:txBody>
          <a:bodyPr/>
          <a:lstStyle/>
          <a:p>
            <a:pPr algn="l"/>
            <a:r>
              <a:rPr lang="en-US" dirty="0" smtClean="0">
                <a:solidFill>
                  <a:srgbClr val="5476A1"/>
                </a:solidFill>
              </a:rPr>
              <a:t>“Promote joint databases on controls”</a:t>
            </a:r>
            <a:endParaRPr lang="en-US" dirty="0">
              <a:solidFill>
                <a:srgbClr val="5476A1"/>
              </a:solidFill>
            </a:endParaRPr>
          </a:p>
        </p:txBody>
      </p:sp>
      <p:pic>
        <p:nvPicPr>
          <p:cNvPr id="5" name="Picture 4" descr="Picture 3.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0100" y="1524000"/>
            <a:ext cx="7543800" cy="4647234"/>
          </a:xfrm>
          <a:prstGeom prst="rect">
            <a:avLst/>
          </a:prstGeom>
          <a:ln w="38100" cap="sq">
            <a:solidFill>
              <a:srgbClr val="5476A1"/>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52400" y="2590800"/>
            <a:ext cx="8991600" cy="646331"/>
          </a:xfrm>
          <a:prstGeom prst="rect">
            <a:avLst/>
          </a:prstGeom>
          <a:solidFill>
            <a:schemeClr val="bg1"/>
          </a:solidFill>
          <a:ln>
            <a:solidFill>
              <a:srgbClr val="000090"/>
            </a:solidFill>
          </a:ln>
        </p:spPr>
        <p:txBody>
          <a:bodyPr wrap="square" rtlCol="0">
            <a:spAutoFit/>
          </a:bodyPr>
          <a:lstStyle/>
          <a:p>
            <a:r>
              <a:rPr lang="en-US" sz="3600" dirty="0">
                <a:solidFill>
                  <a:srgbClr val="000090"/>
                </a:solidFill>
                <a:hlinkClick r:id="rId3"/>
              </a:rPr>
              <a:t>http://www.cpwrconstructionsolutions.</a:t>
            </a:r>
            <a:r>
              <a:rPr lang="en-US" sz="3600" dirty="0" smtClean="0">
                <a:solidFill>
                  <a:srgbClr val="000090"/>
                </a:solidFill>
                <a:hlinkClick r:id="rId3"/>
              </a:rPr>
              <a:t>org</a:t>
            </a:r>
            <a:endParaRPr lang="en-US" sz="3600" dirty="0" smtClean="0">
              <a:solidFill>
                <a:srgbClr val="000090"/>
              </a:solidFill>
            </a:endParaRPr>
          </a:p>
        </p:txBody>
      </p:sp>
    </p:spTree>
    <p:extLst>
      <p:ext uri="{BB962C8B-B14F-4D97-AF65-F5344CB8AC3E}">
        <p14:creationId xmlns:p14="http://schemas.microsoft.com/office/powerpoint/2010/main" val="71022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The studies followed the full life cycle of </a:t>
            </a:r>
            <a:r>
              <a:rPr lang="en-US" dirty="0" err="1" smtClean="0"/>
              <a:t>nanocomposites</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5532" y="1447800"/>
            <a:ext cx="7572935" cy="472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469621" y="2207078"/>
            <a:ext cx="381000" cy="646331"/>
          </a:xfrm>
          <a:prstGeom prst="rect">
            <a:avLst/>
          </a:prstGeom>
          <a:noFill/>
        </p:spPr>
        <p:txBody>
          <a:bodyPr wrap="square" rtlCol="0">
            <a:spAutoFit/>
          </a:bodyPr>
          <a:lstStyle/>
          <a:p>
            <a:r>
              <a:rPr lang="en-US" sz="3600" dirty="0" smtClean="0"/>
              <a:t>6</a:t>
            </a:r>
            <a:endParaRPr lang="en-US" sz="3600" dirty="0"/>
          </a:p>
        </p:txBody>
      </p:sp>
      <p:sp>
        <p:nvSpPr>
          <p:cNvPr id="7" name="TextBox 6"/>
          <p:cNvSpPr txBox="1"/>
          <p:nvPr/>
        </p:nvSpPr>
        <p:spPr>
          <a:xfrm>
            <a:off x="6214353" y="2233018"/>
            <a:ext cx="1143000" cy="646331"/>
          </a:xfrm>
          <a:prstGeom prst="rect">
            <a:avLst/>
          </a:prstGeom>
          <a:noFill/>
        </p:spPr>
        <p:txBody>
          <a:bodyPr wrap="square" rtlCol="0">
            <a:spAutoFit/>
          </a:bodyPr>
          <a:lstStyle/>
          <a:p>
            <a:r>
              <a:rPr lang="en-US" sz="3600" dirty="0" smtClean="0"/>
              <a:t>24</a:t>
            </a:r>
            <a:endParaRPr lang="en-US" sz="3600" dirty="0"/>
          </a:p>
        </p:txBody>
      </p:sp>
      <p:sp>
        <p:nvSpPr>
          <p:cNvPr id="8" name="TextBox 7"/>
          <p:cNvSpPr txBox="1"/>
          <p:nvPr/>
        </p:nvSpPr>
        <p:spPr>
          <a:xfrm>
            <a:off x="2660121" y="4953000"/>
            <a:ext cx="839821" cy="646331"/>
          </a:xfrm>
          <a:prstGeom prst="rect">
            <a:avLst/>
          </a:prstGeom>
          <a:noFill/>
        </p:spPr>
        <p:txBody>
          <a:bodyPr wrap="square" rtlCol="0">
            <a:spAutoFit/>
          </a:bodyPr>
          <a:lstStyle/>
          <a:p>
            <a:r>
              <a:rPr lang="en-US" sz="3600" dirty="0" smtClean="0"/>
              <a:t>17</a:t>
            </a:r>
            <a:endParaRPr lang="en-US" sz="3600" dirty="0"/>
          </a:p>
        </p:txBody>
      </p:sp>
      <p:sp>
        <p:nvSpPr>
          <p:cNvPr id="9" name="TextBox 8"/>
          <p:cNvSpPr txBox="1"/>
          <p:nvPr/>
        </p:nvSpPr>
        <p:spPr>
          <a:xfrm>
            <a:off x="6214353" y="4713238"/>
            <a:ext cx="838200" cy="769441"/>
          </a:xfrm>
          <a:prstGeom prst="rect">
            <a:avLst/>
          </a:prstGeom>
          <a:noFill/>
        </p:spPr>
        <p:txBody>
          <a:bodyPr wrap="square" rtlCol="0">
            <a:spAutoFit/>
          </a:bodyPr>
          <a:lstStyle/>
          <a:p>
            <a:r>
              <a:rPr lang="en-US" sz="4400" dirty="0" smtClean="0"/>
              <a:t>14</a:t>
            </a:r>
            <a:endParaRPr lang="en-US" sz="4400" dirty="0"/>
          </a:p>
        </p:txBody>
      </p:sp>
      <p:sp>
        <p:nvSpPr>
          <p:cNvPr id="10" name="Subtitle 3"/>
          <p:cNvSpPr txBox="1">
            <a:spLocks/>
          </p:cNvSpPr>
          <p:nvPr/>
        </p:nvSpPr>
        <p:spPr>
          <a:xfrm>
            <a:off x="609600" y="6248400"/>
            <a:ext cx="8763000" cy="488710"/>
          </a:xfrm>
          <a:prstGeom prst="rect">
            <a:avLst/>
          </a:prstGeom>
        </p:spPr>
        <p:txBody>
          <a:bodyPr/>
          <a:lstStyle>
            <a:lvl1pPr marL="342900" indent="-342900" algn="l" rtl="0" eaLnBrk="0" fontAlgn="base" hangingPunct="0">
              <a:spcBef>
                <a:spcPct val="20000"/>
              </a:spcBef>
              <a:spcAft>
                <a:spcPct val="0"/>
              </a:spcAft>
              <a:buClr>
                <a:srgbClr val="800000"/>
              </a:buClr>
              <a:buFont typeface="Arial" panose="020B0604020202020204" pitchFamily="34" charset="0"/>
              <a:buChar char="•"/>
              <a:defRPr sz="3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lr>
                <a:srgbClr val="800000"/>
              </a:buClr>
              <a:buFont typeface="Arial" panose="020B0604020202020204" pitchFamily="34" charset="0"/>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800000"/>
              </a:buClr>
              <a:buFont typeface="Arial" panose="020B0604020202020204" pitchFamily="34" charset="0"/>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800000"/>
              </a:buClr>
              <a:buFont typeface="Arial" panose="020B0604020202020204" pitchFamily="34" charset="0"/>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800000"/>
              </a:buClr>
              <a:buFont typeface="Arial" panose="020B0604020202020204" pitchFamily="34" charset="0"/>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600" kern="0" dirty="0" err="1" smtClean="0"/>
              <a:t>Froggett</a:t>
            </a:r>
            <a:r>
              <a:rPr lang="en-US" sz="1600" kern="0" dirty="0" smtClean="0"/>
              <a:t>  et al. (2014) </a:t>
            </a:r>
            <a:r>
              <a:rPr lang="en-US" sz="1600" i="1" kern="0" dirty="0" smtClean="0"/>
              <a:t>Particle and Fiber Toxicology, Graphic from </a:t>
            </a:r>
            <a:r>
              <a:rPr lang="en-US" sz="1600" i="1" kern="0" dirty="0" err="1" smtClean="0"/>
              <a:t>Froggett</a:t>
            </a:r>
            <a:r>
              <a:rPr lang="en-US" sz="1600" i="1" kern="0" dirty="0" smtClean="0"/>
              <a:t> presentation </a:t>
            </a:r>
            <a:r>
              <a:rPr lang="en-US" sz="1600" i="1" kern="0" dirty="0" err="1" smtClean="0"/>
              <a:t>NanoSafe</a:t>
            </a:r>
            <a:r>
              <a:rPr lang="en-US" sz="1600" i="1" kern="0" dirty="0" smtClean="0"/>
              <a:t> 2014</a:t>
            </a:r>
            <a:endParaRPr lang="en-US" sz="1600" i="1" kern="0" dirty="0"/>
          </a:p>
        </p:txBody>
      </p:sp>
    </p:spTree>
    <p:extLst>
      <p:ext uri="{BB962C8B-B14F-4D97-AF65-F5344CB8AC3E}">
        <p14:creationId xmlns:p14="http://schemas.microsoft.com/office/powerpoint/2010/main" val="1009596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err="1" smtClean="0"/>
              <a:t>Froggett</a:t>
            </a:r>
            <a:r>
              <a:rPr lang="en-US" sz="3200" dirty="0" smtClean="0"/>
              <a:t> et al. found:</a:t>
            </a:r>
            <a:endParaRPr lang="en-US" sz="3200" dirty="0"/>
          </a:p>
        </p:txBody>
      </p:sp>
      <p:sp>
        <p:nvSpPr>
          <p:cNvPr id="4" name="Subtitle 3"/>
          <p:cNvSpPr>
            <a:spLocks noGrp="1"/>
          </p:cNvSpPr>
          <p:nvPr>
            <p:ph idx="1"/>
          </p:nvPr>
        </p:nvSpPr>
        <p:spPr>
          <a:xfrm>
            <a:off x="457200" y="1143000"/>
            <a:ext cx="8229600" cy="4525963"/>
          </a:xfrm>
        </p:spPr>
        <p:txBody>
          <a:bodyPr/>
          <a:lstStyle/>
          <a:p>
            <a:pPr marL="457200" indent="-457200">
              <a:buFont typeface="+mj-lt"/>
              <a:buAutoNum type="arabicPeriod"/>
            </a:pPr>
            <a:r>
              <a:rPr lang="en-US" sz="2800" dirty="0" smtClean="0"/>
              <a:t>Release of fine and ultrafine matrix debris from both composites and </a:t>
            </a:r>
            <a:r>
              <a:rPr lang="en-US" sz="2800" dirty="0" err="1" smtClean="0"/>
              <a:t>nanocomposites</a:t>
            </a:r>
            <a:r>
              <a:rPr lang="en-US" sz="2800" dirty="0" smtClean="0"/>
              <a:t> is common under all release scenarios</a:t>
            </a:r>
          </a:p>
          <a:p>
            <a:pPr marL="457200" indent="-457200">
              <a:buFont typeface="+mj-lt"/>
              <a:buAutoNum type="arabicPeriod"/>
            </a:pPr>
            <a:r>
              <a:rPr lang="en-US" sz="2800" dirty="0" smtClean="0"/>
              <a:t>Some of the debris contained the added nanomaterials either partially or fully embedded</a:t>
            </a:r>
          </a:p>
          <a:p>
            <a:pPr marL="457200" indent="-457200">
              <a:buFont typeface="+mj-lt"/>
              <a:buAutoNum type="arabicPeriod"/>
            </a:pPr>
            <a:r>
              <a:rPr lang="en-US" sz="2800" dirty="0" smtClean="0"/>
              <a:t>Release of the added nanomaterials fully dissociated from the matrix has been detected </a:t>
            </a:r>
            <a:r>
              <a:rPr lang="en-US" sz="2800" dirty="0" smtClean="0">
                <a:solidFill>
                  <a:srgbClr val="C00000"/>
                </a:solidFill>
              </a:rPr>
              <a:t>only </a:t>
            </a:r>
            <a:r>
              <a:rPr lang="en-US" sz="2800" i="1" dirty="0" smtClean="0">
                <a:solidFill>
                  <a:srgbClr val="C00000"/>
                </a:solidFill>
              </a:rPr>
              <a:t>occasionally</a:t>
            </a:r>
          </a:p>
          <a:p>
            <a:pPr marL="457200" indent="-457200">
              <a:buFont typeface="+mj-lt"/>
              <a:buAutoNum type="arabicPeriod"/>
            </a:pPr>
            <a:endParaRPr lang="en-US" sz="2800" dirty="0" smtClean="0"/>
          </a:p>
          <a:p>
            <a:pPr marL="457200" indent="-457200">
              <a:buFont typeface="+mj-lt"/>
              <a:buAutoNum type="arabicPeriod"/>
            </a:pPr>
            <a:endParaRPr lang="en-US" sz="2800" dirty="0" smtClean="0"/>
          </a:p>
          <a:p>
            <a:endParaRPr lang="en-US" sz="2800" dirty="0" smtClean="0"/>
          </a:p>
          <a:p>
            <a:pPr marL="0" indent="0">
              <a:buNone/>
            </a:pPr>
            <a:r>
              <a:rPr lang="en-US" sz="1600" dirty="0" err="1" smtClean="0"/>
              <a:t>Froggett</a:t>
            </a:r>
            <a:r>
              <a:rPr lang="en-US" sz="1600" dirty="0" smtClean="0"/>
              <a:t> S, Clancy S, </a:t>
            </a:r>
            <a:r>
              <a:rPr lang="en-US" sz="1600" dirty="0" err="1" smtClean="0"/>
              <a:t>Boverhof</a:t>
            </a:r>
            <a:r>
              <a:rPr lang="en-US" sz="1600" dirty="0" smtClean="0"/>
              <a:t> D and Canady R (2014) </a:t>
            </a:r>
            <a:r>
              <a:rPr lang="en-US" sz="1600" i="1" dirty="0" smtClean="0"/>
              <a:t>Particle and Fiber Toxicology</a:t>
            </a:r>
            <a:endParaRPr lang="en-US" sz="1600" i="1" dirty="0"/>
          </a:p>
        </p:txBody>
      </p:sp>
    </p:spTree>
    <p:extLst>
      <p:ext uri="{BB962C8B-B14F-4D97-AF65-F5344CB8AC3E}">
        <p14:creationId xmlns:p14="http://schemas.microsoft.com/office/powerpoint/2010/main" val="2557724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990600"/>
            <a:ext cx="8229600" cy="1143000"/>
          </a:xfrm>
        </p:spPr>
        <p:txBody>
          <a:bodyPr/>
          <a:lstStyle/>
          <a:p>
            <a:r>
              <a:rPr lang="en-US" dirty="0" smtClean="0">
                <a:latin typeface="Tahoma" panose="020B0604030504040204" pitchFamily="34" charset="0"/>
              </a:rPr>
              <a:t>CPWR and EPI conducted a range of sampling during the cutting, drilling and nailing of tiles</a:t>
            </a:r>
          </a:p>
        </p:txBody>
      </p:sp>
      <p:pic>
        <p:nvPicPr>
          <p:cNvPr id="4096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2809875"/>
            <a:ext cx="26225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4750" y="3124200"/>
            <a:ext cx="28892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8588" y="3328988"/>
            <a:ext cx="337661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588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685800" y="381000"/>
            <a:ext cx="8301038" cy="1143000"/>
          </a:xfrm>
        </p:spPr>
        <p:txBody>
          <a:bodyPr/>
          <a:lstStyle/>
          <a:p>
            <a:r>
              <a:rPr lang="en-US" sz="4400" dirty="0" smtClean="0">
                <a:latin typeface="Tahoma" panose="020B0604030504040204" pitchFamily="34" charset="0"/>
              </a:rPr>
              <a:t>We tested these smog eating tiles that contain TiO</a:t>
            </a:r>
            <a:r>
              <a:rPr lang="en-US" sz="4400" baseline="-25000" dirty="0" smtClean="0">
                <a:latin typeface="Tahoma" panose="020B0604030504040204" pitchFamily="34" charset="0"/>
              </a:rPr>
              <a:t>2</a:t>
            </a:r>
            <a:endParaRPr lang="en-US" sz="4400" dirty="0" smtClean="0">
              <a:latin typeface="Tahoma" panose="020B060403050404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1957" y="1912469"/>
            <a:ext cx="4693736" cy="4671938"/>
          </a:xfrm>
          <a:prstGeom prst="rect">
            <a:avLst/>
          </a:prstGeom>
          <a:ln>
            <a:noFill/>
          </a:ln>
          <a:effectLst>
            <a:softEdge rad="112500"/>
          </a:effectLst>
        </p:spPr>
      </p:pic>
    </p:spTree>
    <p:extLst>
      <p:ext uri="{BB962C8B-B14F-4D97-AF65-F5344CB8AC3E}">
        <p14:creationId xmlns:p14="http://schemas.microsoft.com/office/powerpoint/2010/main" val="1518957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609600"/>
            <a:ext cx="8229600" cy="1143000"/>
          </a:xfrm>
        </p:spPr>
        <p:txBody>
          <a:bodyPr/>
          <a:lstStyle/>
          <a:p>
            <a:r>
              <a:rPr lang="en-US" dirty="0" smtClean="0">
                <a:latin typeface="Tahoma" panose="020B0604030504040204" pitchFamily="34" charset="0"/>
              </a:rPr>
              <a:t>We collected </a:t>
            </a:r>
            <a:r>
              <a:rPr lang="en-US" dirty="0" err="1" smtClean="0">
                <a:latin typeface="Tahoma" panose="020B0604030504040204" pitchFamily="34" charset="0"/>
              </a:rPr>
              <a:t>respirable</a:t>
            </a:r>
            <a:r>
              <a:rPr lang="en-US" dirty="0" smtClean="0">
                <a:latin typeface="Tahoma" panose="020B0604030504040204" pitchFamily="34" charset="0"/>
              </a:rPr>
              <a:t> dust, TiO</a:t>
            </a:r>
            <a:r>
              <a:rPr lang="en-US" baseline="-25000" dirty="0" smtClean="0">
                <a:latin typeface="Tahoma" panose="020B0604030504040204" pitchFamily="34" charset="0"/>
              </a:rPr>
              <a:t>2 </a:t>
            </a:r>
            <a:r>
              <a:rPr lang="en-US" dirty="0" smtClean="0">
                <a:latin typeface="Tahoma" panose="020B0604030504040204" pitchFamily="34" charset="0"/>
              </a:rPr>
              <a:t> metals and TEM as well as CPC and OPC particle counts</a:t>
            </a:r>
            <a:endParaRPr lang="en-US" baseline="-25000" dirty="0" smtClean="0">
              <a:latin typeface="Tahoma" panose="020B0604030504040204" pitchFamily="34" charset="0"/>
            </a:endParaRPr>
          </a:p>
        </p:txBody>
      </p:sp>
      <p:pic>
        <p:nvPicPr>
          <p:cNvPr id="4198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2667000"/>
            <a:ext cx="475615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2654300"/>
            <a:ext cx="40798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246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8301038" cy="1143000"/>
          </a:xfrm>
        </p:spPr>
        <p:txBody>
          <a:bodyPr>
            <a:normAutofit fontScale="90000"/>
          </a:bodyPr>
          <a:lstStyle/>
          <a:p>
            <a:pPr>
              <a:defRPr/>
            </a:pPr>
            <a:r>
              <a:rPr lang="en-US" dirty="0" smtClean="0">
                <a:ea typeface="ＭＳ Ｐゴシック" charset="-128"/>
              </a:rPr>
              <a:t>We conducted sampling during tile grinding with LEV on and off</a:t>
            </a:r>
            <a:endParaRPr lang="en-US" dirty="0">
              <a:ea typeface="ＭＳ Ｐゴシック" charset="-128"/>
            </a:endParaRPr>
          </a:p>
        </p:txBody>
      </p:sp>
      <p:sp>
        <p:nvSpPr>
          <p:cNvPr id="43010" name="Rectangle 6"/>
          <p:cNvSpPr>
            <a:spLocks noChangeArrowheads="1"/>
          </p:cNvSpPr>
          <p:nvPr/>
        </p:nvSpPr>
        <p:spPr bwMode="auto">
          <a:xfrm>
            <a:off x="4191000" y="5761038"/>
            <a:ext cx="457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algn="r" eaLnBrk="1" hangingPunct="1">
              <a:buFontTx/>
              <a:buNone/>
            </a:pPr>
            <a:r>
              <a:rPr lang="en-US" b="1"/>
              <a:t>Ermator S26 HEPA Dust Extractor</a:t>
            </a:r>
            <a:endParaRPr lang="en-US"/>
          </a:p>
        </p:txBody>
      </p:sp>
      <p:sp>
        <p:nvSpPr>
          <p:cNvPr id="43011" name="Rectangle 8"/>
          <p:cNvSpPr>
            <a:spLocks noChangeArrowheads="1"/>
          </p:cNvSpPr>
          <p:nvPr/>
        </p:nvSpPr>
        <p:spPr bwMode="auto">
          <a:xfrm>
            <a:off x="696913" y="3697288"/>
            <a:ext cx="457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b="1"/>
              <a:t>RIDGID 15-Amp 7 in. Angle Grinder</a:t>
            </a:r>
            <a:endParaRPr lang="en-US"/>
          </a:p>
        </p:txBody>
      </p:sp>
      <p:pic>
        <p:nvPicPr>
          <p:cNvPr id="4301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3613" y="1808163"/>
            <a:ext cx="381000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5029200"/>
            <a:ext cx="24796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00775" y="1554163"/>
            <a:ext cx="2278063"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9"/>
          <p:cNvSpPr>
            <a:spLocks noChangeArrowheads="1"/>
          </p:cNvSpPr>
          <p:nvPr/>
        </p:nvSpPr>
        <p:spPr bwMode="auto">
          <a:xfrm>
            <a:off x="2514600" y="5791200"/>
            <a:ext cx="18843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algn="ctr" eaLnBrk="1" hangingPunct="1">
              <a:buFontTx/>
              <a:buNone/>
            </a:pPr>
            <a:r>
              <a:rPr lang="en-US" b="1"/>
              <a:t>Cut Buddy</a:t>
            </a:r>
            <a:endParaRPr lang="en-US"/>
          </a:p>
        </p:txBody>
      </p:sp>
    </p:spTree>
    <p:extLst>
      <p:ext uri="{BB962C8B-B14F-4D97-AF65-F5344CB8AC3E}">
        <p14:creationId xmlns:p14="http://schemas.microsoft.com/office/powerpoint/2010/main" val="2182976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p>
            <a:r>
              <a:rPr lang="en-US" dirty="0" smtClean="0"/>
              <a:t>We followed NIOSH Methods</a:t>
            </a:r>
            <a:endParaRPr lang="en-US" dirty="0"/>
          </a:p>
        </p:txBody>
      </p:sp>
      <p:sp>
        <p:nvSpPr>
          <p:cNvPr id="3" name="Subtitle 2"/>
          <p:cNvSpPr>
            <a:spLocks noGrp="1"/>
          </p:cNvSpPr>
          <p:nvPr>
            <p:ph type="subTitle" idx="1"/>
          </p:nvPr>
        </p:nvSpPr>
        <p:spPr>
          <a:xfrm>
            <a:off x="838200" y="5715000"/>
            <a:ext cx="7467600" cy="1752600"/>
          </a:xfrm>
        </p:spPr>
        <p:txBody>
          <a:bodyPr/>
          <a:lstStyle/>
          <a:p>
            <a:r>
              <a:rPr lang="en-US" dirty="0" smtClean="0">
                <a:solidFill>
                  <a:srgbClr val="800000"/>
                </a:solidFill>
              </a:rPr>
              <a:t>Lesson learned: NIOSH validated methods work for </a:t>
            </a:r>
            <a:r>
              <a:rPr lang="en-US" dirty="0" err="1" smtClean="0">
                <a:solidFill>
                  <a:srgbClr val="800000"/>
                </a:solidFill>
              </a:rPr>
              <a:t>nano</a:t>
            </a:r>
            <a:endParaRPr lang="en-US" dirty="0">
              <a:solidFill>
                <a:srgbClr val="80000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001568677"/>
              </p:ext>
            </p:extLst>
          </p:nvPr>
        </p:nvGraphicFramePr>
        <p:xfrm>
          <a:off x="380999" y="1219200"/>
          <a:ext cx="8382001" cy="4389120"/>
        </p:xfrm>
        <a:graphic>
          <a:graphicData uri="http://schemas.openxmlformats.org/drawingml/2006/table">
            <a:tbl>
              <a:tblPr firstRow="1" bandRow="1">
                <a:tableStyleId>{9DCAF9ED-07DC-4A11-8D7F-57B35C25682E}</a:tableStyleId>
              </a:tblPr>
              <a:tblGrid>
                <a:gridCol w="2759927"/>
                <a:gridCol w="2146610"/>
                <a:gridCol w="3475464"/>
              </a:tblGrid>
              <a:tr h="370840">
                <a:tc>
                  <a:txBody>
                    <a:bodyPr/>
                    <a:lstStyle/>
                    <a:p>
                      <a:pPr algn="ctr"/>
                      <a:r>
                        <a:rPr lang="en-US" sz="2400" dirty="0" smtClean="0"/>
                        <a:t>Agent</a:t>
                      </a:r>
                      <a:endParaRPr lang="en-US" sz="2400" dirty="0"/>
                    </a:p>
                  </a:txBody>
                  <a:tcPr/>
                </a:tc>
                <a:tc>
                  <a:txBody>
                    <a:bodyPr/>
                    <a:lstStyle/>
                    <a:p>
                      <a:pPr algn="ctr"/>
                      <a:r>
                        <a:rPr lang="en-US" sz="2400" dirty="0" smtClean="0"/>
                        <a:t>Method</a:t>
                      </a:r>
                      <a:endParaRPr lang="en-US" sz="2400" dirty="0"/>
                    </a:p>
                  </a:txBody>
                  <a:tcPr/>
                </a:tc>
                <a:tc>
                  <a:txBody>
                    <a:bodyPr/>
                    <a:lstStyle/>
                    <a:p>
                      <a:pPr algn="ctr"/>
                      <a:r>
                        <a:rPr lang="en-US" sz="2400" dirty="0" smtClean="0"/>
                        <a:t>Media</a:t>
                      </a:r>
                      <a:endParaRPr lang="en-US" sz="2400" dirty="0"/>
                    </a:p>
                  </a:txBody>
                  <a:tcPr/>
                </a:tc>
              </a:tr>
              <a:tr h="370840">
                <a:tc>
                  <a:txBody>
                    <a:bodyPr/>
                    <a:lstStyle/>
                    <a:p>
                      <a:r>
                        <a:rPr lang="en-US" sz="2400" b="1" dirty="0" smtClean="0"/>
                        <a:t>Total Dust</a:t>
                      </a:r>
                      <a:endParaRPr lang="en-US" sz="2400" b="1" dirty="0"/>
                    </a:p>
                  </a:txBody>
                  <a:tcPr/>
                </a:tc>
                <a:tc>
                  <a:txBody>
                    <a:bodyPr/>
                    <a:lstStyle/>
                    <a:p>
                      <a:pPr algn="ctr"/>
                      <a:r>
                        <a:rPr lang="en-US" sz="2400" b="1" dirty="0" smtClean="0"/>
                        <a:t>0500</a:t>
                      </a:r>
                      <a:endParaRPr lang="en-US" sz="2400" b="1" dirty="0"/>
                    </a:p>
                  </a:txBody>
                  <a:tcPr/>
                </a:tc>
                <a:tc>
                  <a:txBody>
                    <a:bodyPr/>
                    <a:lstStyle/>
                    <a:p>
                      <a:r>
                        <a:rPr lang="en-US" sz="2400" b="1" kern="1200" dirty="0" smtClean="0">
                          <a:effectLst/>
                        </a:rPr>
                        <a:t>37-mm cassette with 5-micron pre-weighed, PVC filters</a:t>
                      </a:r>
                      <a:r>
                        <a:rPr lang="en-US" sz="2400" b="1" dirty="0" smtClean="0">
                          <a:effectLst/>
                        </a:rPr>
                        <a:t> </a:t>
                      </a:r>
                      <a:endParaRPr lang="en-US" sz="2400" b="1" dirty="0"/>
                    </a:p>
                  </a:txBody>
                  <a:tcPr/>
                </a:tc>
              </a:tr>
              <a:tr h="370840">
                <a:tc>
                  <a:txBody>
                    <a:bodyPr/>
                    <a:lstStyle/>
                    <a:p>
                      <a:r>
                        <a:rPr lang="en-US" sz="2400" b="1" dirty="0" smtClean="0"/>
                        <a:t>Titanium dioxide</a:t>
                      </a:r>
                      <a:endParaRPr lang="en-US" sz="2400" b="1" dirty="0"/>
                    </a:p>
                  </a:txBody>
                  <a:tcPr/>
                </a:tc>
                <a:tc>
                  <a:txBody>
                    <a:bodyPr/>
                    <a:lstStyle/>
                    <a:p>
                      <a:pPr algn="ctr"/>
                      <a:r>
                        <a:rPr lang="en-US" sz="2400" b="1" dirty="0" smtClean="0"/>
                        <a:t>7300</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effectLst/>
                        </a:rPr>
                        <a:t>37-mm cassette with 5-micron pre-weighed, PVC filters</a:t>
                      </a:r>
                      <a:r>
                        <a:rPr lang="en-US" sz="2400" b="1" dirty="0" smtClean="0">
                          <a:effectLst/>
                        </a:rPr>
                        <a:t> </a:t>
                      </a:r>
                      <a:endParaRPr lang="en-US" sz="2400" b="1" dirty="0" smtClean="0"/>
                    </a:p>
                  </a:txBody>
                  <a:tcPr/>
                </a:tc>
              </a:tr>
              <a:tr h="370840">
                <a:tc>
                  <a:txBody>
                    <a:bodyPr/>
                    <a:lstStyle/>
                    <a:p>
                      <a:r>
                        <a:rPr lang="en-US" sz="2400" b="1" dirty="0" smtClean="0"/>
                        <a:t>Titanium</a:t>
                      </a:r>
                      <a:r>
                        <a:rPr lang="en-US" sz="2400" b="1" baseline="0" dirty="0" smtClean="0"/>
                        <a:t> dioxide</a:t>
                      </a:r>
                      <a:endParaRPr lang="en-US" sz="2400" b="1" dirty="0"/>
                    </a:p>
                  </a:txBody>
                  <a:tcPr/>
                </a:tc>
                <a:tc>
                  <a:txBody>
                    <a:bodyPr/>
                    <a:lstStyle/>
                    <a:p>
                      <a:pPr algn="ctr"/>
                      <a:r>
                        <a:rPr lang="en-US" sz="2400" b="1" dirty="0" smtClean="0"/>
                        <a:t>7402 modified</a:t>
                      </a:r>
                    </a:p>
                    <a:p>
                      <a:pPr algn="ctr"/>
                      <a:r>
                        <a:rPr lang="en-US" sz="2400" b="1" dirty="0" smtClean="0"/>
                        <a:t>TEM</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effectLst/>
                        </a:rPr>
                        <a:t>25mm open-face cassettes with 0.45-micron MCE filters</a:t>
                      </a:r>
                      <a:r>
                        <a:rPr lang="en-US" sz="2400" b="1" dirty="0" smtClean="0">
                          <a:effectLst/>
                        </a:rPr>
                        <a:t> </a:t>
                      </a:r>
                      <a:endParaRPr lang="en-US" sz="2400" b="1" dirty="0" smtClean="0"/>
                    </a:p>
                    <a:p>
                      <a:endParaRPr lang="en-US" sz="2400" b="1" dirty="0"/>
                    </a:p>
                  </a:txBody>
                  <a:tcPr/>
                </a:tc>
              </a:tr>
            </a:tbl>
          </a:graphicData>
        </a:graphic>
      </p:graphicFrame>
    </p:spTree>
    <p:extLst>
      <p:ext uri="{BB962C8B-B14F-4D97-AF65-F5344CB8AC3E}">
        <p14:creationId xmlns:p14="http://schemas.microsoft.com/office/powerpoint/2010/main" val="1196837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0714"/>
            <a:ext cx="7772400" cy="1470025"/>
          </a:xfrm>
        </p:spPr>
        <p:txBody>
          <a:bodyPr/>
          <a:lstStyle/>
          <a:p>
            <a:r>
              <a:rPr lang="en-US" dirty="0" smtClean="0"/>
              <a:t>Ventilation greatly reduces exposure </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15908"/>
            <a:ext cx="8763000" cy="4978977"/>
          </a:xfrm>
          <a:prstGeom prst="rect">
            <a:avLst/>
          </a:prstGeom>
        </p:spPr>
      </p:pic>
      <p:sp>
        <p:nvSpPr>
          <p:cNvPr id="6" name="Subtitle 5"/>
          <p:cNvSpPr>
            <a:spLocks noGrp="1"/>
          </p:cNvSpPr>
          <p:nvPr>
            <p:ph type="subTitle" idx="1"/>
          </p:nvPr>
        </p:nvSpPr>
        <p:spPr>
          <a:xfrm>
            <a:off x="1066800" y="1633493"/>
            <a:ext cx="6400800" cy="1752600"/>
          </a:xfrm>
        </p:spPr>
        <p:txBody>
          <a:bodyPr/>
          <a:lstStyle/>
          <a:p>
            <a:r>
              <a:rPr lang="en-US" sz="2400" dirty="0" smtClean="0"/>
              <a:t>Particle counts with TSI 9306 optical particle counter</a:t>
            </a:r>
            <a:endParaRPr lang="en-US" sz="2400" dirty="0"/>
          </a:p>
        </p:txBody>
      </p:sp>
    </p:spTree>
    <p:extLst>
      <p:ext uri="{BB962C8B-B14F-4D97-AF65-F5344CB8AC3E}">
        <p14:creationId xmlns:p14="http://schemas.microsoft.com/office/powerpoint/2010/main" val="1150788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895600"/>
            <a:ext cx="3735388"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itle 3"/>
          <p:cNvSpPr>
            <a:spLocks noGrp="1"/>
          </p:cNvSpPr>
          <p:nvPr>
            <p:ph type="title"/>
          </p:nvPr>
        </p:nvSpPr>
        <p:spPr>
          <a:xfrm>
            <a:off x="304800" y="0"/>
            <a:ext cx="8839200" cy="1143000"/>
          </a:xfrm>
        </p:spPr>
        <p:txBody>
          <a:bodyPr/>
          <a:lstStyle/>
          <a:p>
            <a:r>
              <a:rPr lang="en-US" sz="3200" dirty="0" smtClean="0">
                <a:latin typeface="Tahoma" panose="020B0604030504040204" pitchFamily="34" charset="0"/>
              </a:rPr>
              <a:t>Most results were encouraging</a:t>
            </a:r>
          </a:p>
        </p:txBody>
      </p:sp>
      <p:pic>
        <p:nvPicPr>
          <p:cNvPr id="4403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050" y="2971800"/>
            <a:ext cx="350361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Content Placeholder 2"/>
          <p:cNvSpPr txBox="1">
            <a:spLocks/>
          </p:cNvSpPr>
          <p:nvPr/>
        </p:nvSpPr>
        <p:spPr bwMode="auto">
          <a:xfrm>
            <a:off x="457200" y="914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defRPr>
            </a:lvl9pPr>
          </a:lstStyle>
          <a:p>
            <a:pPr>
              <a:buClr>
                <a:srgbClr val="800000"/>
              </a:buClr>
              <a:buFont typeface="Arial" panose="020B0604020202020204" pitchFamily="34" charset="0"/>
              <a:buChar char="•"/>
            </a:pPr>
            <a:r>
              <a:rPr lang="en-US" sz="2800" dirty="0"/>
              <a:t>All measurements were below the </a:t>
            </a:r>
            <a:r>
              <a:rPr lang="en-US" sz="2800" dirty="0" smtClean="0"/>
              <a:t>NIOSH </a:t>
            </a:r>
            <a:r>
              <a:rPr lang="en-US" sz="2800" dirty="0"/>
              <a:t>REL for ultrafine TiO</a:t>
            </a:r>
            <a:r>
              <a:rPr lang="en-US" sz="2800" baseline="-25000" dirty="0"/>
              <a:t>2</a:t>
            </a:r>
            <a:r>
              <a:rPr lang="en-US" sz="2800" dirty="0"/>
              <a:t> of 0.3 mg/m</a:t>
            </a:r>
            <a:r>
              <a:rPr lang="en-US" sz="2800" baseline="30000" dirty="0"/>
              <a:t>3</a:t>
            </a:r>
          </a:p>
          <a:p>
            <a:pPr>
              <a:buClr>
                <a:srgbClr val="800000"/>
              </a:buClr>
              <a:buFont typeface="Arial" panose="020B0604020202020204" pitchFamily="34" charset="0"/>
              <a:buChar char="•"/>
            </a:pPr>
            <a:r>
              <a:rPr lang="en-US" sz="2800" dirty="0" smtClean="0"/>
              <a:t>Ventilation on the tool reduced </a:t>
            </a:r>
            <a:r>
              <a:rPr lang="en-US" sz="2800" i="1" dirty="0" err="1" smtClean="0"/>
              <a:t>respirable</a:t>
            </a:r>
            <a:r>
              <a:rPr lang="en-US" sz="2800" dirty="0" smtClean="0"/>
              <a:t> dust by roughly 50% (88 – 97% in chamber)</a:t>
            </a:r>
            <a:endParaRPr lang="en-US" sz="2800" dirty="0"/>
          </a:p>
        </p:txBody>
      </p:sp>
    </p:spTree>
    <p:extLst>
      <p:ext uri="{BB962C8B-B14F-4D97-AF65-F5344CB8AC3E}">
        <p14:creationId xmlns:p14="http://schemas.microsoft.com/office/powerpoint/2010/main" val="3713856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a:xfrm>
            <a:off x="685800" y="457200"/>
            <a:ext cx="7772400" cy="1470025"/>
          </a:xfrm>
        </p:spPr>
        <p:txBody>
          <a:bodyPr/>
          <a:lstStyle/>
          <a:p>
            <a:r>
              <a:rPr lang="en-US" dirty="0" smtClean="0">
                <a:latin typeface="Tahoma" panose="020B0604030504040204" pitchFamily="34" charset="0"/>
              </a:rPr>
              <a:t>There were </a:t>
            </a:r>
            <a:r>
              <a:rPr lang="en-US" dirty="0" err="1" smtClean="0">
                <a:latin typeface="Tahoma" panose="020B0604030504040204" pitchFamily="34" charset="0"/>
              </a:rPr>
              <a:t>unagglomerated</a:t>
            </a:r>
            <a:r>
              <a:rPr lang="en-US" dirty="0" smtClean="0">
                <a:latin typeface="Tahoma" panose="020B0604030504040204" pitchFamily="34" charset="0"/>
              </a:rPr>
              <a:t> TiO</a:t>
            </a:r>
            <a:r>
              <a:rPr lang="en-US" baseline="-25000" dirty="0" smtClean="0">
                <a:latin typeface="Tahoma" panose="020B0604030504040204" pitchFamily="34" charset="0"/>
              </a:rPr>
              <a:t>2 </a:t>
            </a:r>
            <a:r>
              <a:rPr lang="en-US" dirty="0" smtClean="0">
                <a:latin typeface="Tahoma" panose="020B0604030504040204" pitchFamily="34" charset="0"/>
              </a:rPr>
              <a:t>particles, however</a:t>
            </a:r>
            <a:endParaRPr lang="en-US" baseline="-25000" dirty="0" smtClean="0">
              <a:latin typeface="Tahoma" panose="020B0604030504040204" pitchFamily="34" charset="0"/>
            </a:endParaRPr>
          </a:p>
        </p:txBody>
      </p:sp>
      <p:sp>
        <p:nvSpPr>
          <p:cNvPr id="45058" name="Subtitle 3"/>
          <p:cNvSpPr>
            <a:spLocks noGrp="1"/>
          </p:cNvSpPr>
          <p:nvPr>
            <p:ph type="subTitle" idx="1"/>
          </p:nvPr>
        </p:nvSpPr>
        <p:spPr>
          <a:xfrm>
            <a:off x="533400" y="2438400"/>
            <a:ext cx="4038600" cy="1752600"/>
          </a:xfrm>
        </p:spPr>
        <p:txBody>
          <a:bodyPr/>
          <a:lstStyle/>
          <a:p>
            <a:pPr algn="r"/>
            <a:r>
              <a:rPr lang="en-US" dirty="0" smtClean="0">
                <a:solidFill>
                  <a:schemeClr val="bg2">
                    <a:lumMod val="75000"/>
                  </a:schemeClr>
                </a:solidFill>
              </a:rPr>
              <a:t>41% of structures counted via TEM were free and not agglomerated  </a:t>
            </a:r>
          </a:p>
        </p:txBody>
      </p:sp>
      <p:pic>
        <p:nvPicPr>
          <p:cNvPr id="45059" name="Picture 2" descr="C:\Users\blippy\AppData\Local\Microsoft\Windows\Temporary Internet Files\Content.IE5\CBFGW75C\TiO2_Electron_Micrograph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3690" y="2438400"/>
            <a:ext cx="3922486"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6019800" y="3124200"/>
            <a:ext cx="1371600" cy="1066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3" name="Oval 2"/>
          <p:cNvSpPr/>
          <p:nvPr/>
        </p:nvSpPr>
        <p:spPr bwMode="auto">
          <a:xfrm>
            <a:off x="5859360" y="2971800"/>
            <a:ext cx="1538967" cy="13335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4792" b="99271" l="0" r="100000">
                        <a14:foregroundMark x1="25607" y1="80729" x2="25607" y2="80729"/>
                        <a14:foregroundMark x1="12804" y1="82292" x2="12804" y2="82292"/>
                        <a14:foregroundMark x1="8389" y1="82500" x2="8389" y2="82500"/>
                        <a14:foregroundMark x1="1545" y1="87604" x2="1545" y2="87604"/>
                        <a14:foregroundMark x1="6181" y1="94583" x2="6181" y2="94583"/>
                        <a14:foregroundMark x1="8389" y1="90208" x2="8389" y2="90208"/>
                        <a14:backgroundMark x1="93377" y1="71250" x2="93377" y2="71250"/>
                        <a14:backgroundMark x1="91611" y1="73229" x2="91611" y2="73229"/>
                        <a14:backgroundMark x1="88742" y1="70938" x2="88742" y2="70938"/>
                        <a14:backgroundMark x1="87638" y1="71979" x2="87638" y2="71979"/>
                        <a14:backgroundMark x1="95585" y1="72813" x2="95585" y2="72813"/>
                        <a14:backgroundMark x1="91611" y1="75208" x2="91611" y2="75208"/>
                        <a14:backgroundMark x1="88300" y1="74167" x2="88300" y2="74167"/>
                        <a14:backgroundMark x1="96247" y1="70625" x2="96247" y2="70625"/>
                        <a14:backgroundMark x1="97351" y1="72500" x2="97351" y2="72500"/>
                        <a14:backgroundMark x1="96026" y1="74375" x2="96026" y2="74375"/>
                      </a14:backgroundRemoval>
                    </a14:imgEffect>
                  </a14:imgLayer>
                </a14:imgProps>
              </a:ext>
              <a:ext uri="{28A0092B-C50C-407E-A947-70E740481C1C}">
                <a14:useLocalDpi xmlns:a14="http://schemas.microsoft.com/office/drawing/2010/main"/>
              </a:ext>
            </a:extLst>
          </a:blip>
          <a:srcRect/>
          <a:stretch/>
        </p:blipFill>
        <p:spPr>
          <a:xfrm>
            <a:off x="0" y="381000"/>
            <a:ext cx="3239277" cy="6857999"/>
          </a:xfrm>
          <a:prstGeom prst="rect">
            <a:avLst/>
          </a:prstGeom>
        </p:spPr>
      </p:pic>
      <p:sp>
        <p:nvSpPr>
          <p:cNvPr id="4" name="Title 3"/>
          <p:cNvSpPr>
            <a:spLocks noGrp="1"/>
          </p:cNvSpPr>
          <p:nvPr>
            <p:ph type="title"/>
          </p:nvPr>
        </p:nvSpPr>
        <p:spPr>
          <a:xfrm>
            <a:off x="457200" y="228600"/>
            <a:ext cx="8229600" cy="1143000"/>
          </a:xfrm>
        </p:spPr>
        <p:txBody>
          <a:bodyPr/>
          <a:lstStyle/>
          <a:p>
            <a:r>
              <a:rPr lang="en-US" dirty="0" smtClean="0"/>
              <a:t>Buildings consume 40% of energy globally </a:t>
            </a:r>
            <a:endParaRPr lang="en-US" dirty="0"/>
          </a:p>
        </p:txBody>
      </p:sp>
      <p:sp>
        <p:nvSpPr>
          <p:cNvPr id="9" name="Content Placeholder 8"/>
          <p:cNvSpPr>
            <a:spLocks noGrp="1"/>
          </p:cNvSpPr>
          <p:nvPr>
            <p:ph idx="1"/>
          </p:nvPr>
        </p:nvSpPr>
        <p:spPr>
          <a:xfrm>
            <a:off x="3505200" y="1797050"/>
            <a:ext cx="5638800" cy="4525963"/>
          </a:xfrm>
        </p:spPr>
        <p:txBody>
          <a:bodyPr/>
          <a:lstStyle/>
          <a:p>
            <a:pPr marL="0" indent="0">
              <a:buNone/>
            </a:pPr>
            <a:r>
              <a:rPr lang="en-US" dirty="0" smtClean="0"/>
              <a:t>“Construction materials represent the most easily available medium to distribute photoactive substances over the widest surface area possible.” (</a:t>
            </a:r>
            <a:r>
              <a:rPr lang="en-US" dirty="0" err="1" smtClean="0"/>
              <a:t>Diamanti</a:t>
            </a:r>
            <a:r>
              <a:rPr lang="en-US" dirty="0" smtClean="0"/>
              <a:t> and </a:t>
            </a:r>
            <a:r>
              <a:rPr lang="en-US" dirty="0" err="1" smtClean="0"/>
              <a:t>Pedeferri</a:t>
            </a:r>
            <a:r>
              <a:rPr lang="en-US" dirty="0" smtClean="0"/>
              <a:t>, 2013)</a:t>
            </a:r>
            <a:endParaRPr lang="en-US" dirty="0"/>
          </a:p>
        </p:txBody>
      </p:sp>
      <p:sp>
        <p:nvSpPr>
          <p:cNvPr id="8" name="Rectangle 7"/>
          <p:cNvSpPr/>
          <p:nvPr/>
        </p:nvSpPr>
        <p:spPr bwMode="auto">
          <a:xfrm rot="5126178">
            <a:off x="2624647" y="4744042"/>
            <a:ext cx="1437708" cy="3252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06809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4"/>
          <p:cNvSpPr>
            <a:spLocks noGrp="1"/>
          </p:cNvSpPr>
          <p:nvPr>
            <p:ph type="ctrTitle"/>
          </p:nvPr>
        </p:nvSpPr>
        <p:spPr>
          <a:xfrm>
            <a:off x="342900" y="381000"/>
            <a:ext cx="8458200" cy="1470025"/>
          </a:xfrm>
        </p:spPr>
        <p:txBody>
          <a:bodyPr/>
          <a:lstStyle/>
          <a:p>
            <a:r>
              <a:rPr lang="en-US" sz="3200" dirty="0" smtClean="0">
                <a:latin typeface="Tahoma" panose="020B0604030504040204" pitchFamily="34" charset="0"/>
              </a:rPr>
              <a:t>Think about the AIHA Nanotechnology Working Group as a resource for your work</a:t>
            </a:r>
          </a:p>
        </p:txBody>
      </p:sp>
      <p:sp>
        <p:nvSpPr>
          <p:cNvPr id="70658" name="Subtitle 5"/>
          <p:cNvSpPr>
            <a:spLocks noGrp="1"/>
          </p:cNvSpPr>
          <p:nvPr>
            <p:ph type="subTitle" idx="1"/>
          </p:nvPr>
        </p:nvSpPr>
        <p:spPr/>
        <p:txBody>
          <a:bodyPr/>
          <a:lstStyle/>
          <a:p>
            <a:endParaRPr lang="en-US" smtClean="0"/>
          </a:p>
        </p:txBody>
      </p:sp>
      <p:pic>
        <p:nvPicPr>
          <p:cNvPr id="9933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012" y="2286000"/>
            <a:ext cx="9144000" cy="4296673"/>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77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Title 3"/>
          <p:cNvSpPr>
            <a:spLocks noGrp="1"/>
          </p:cNvSpPr>
          <p:nvPr>
            <p:ph type="title"/>
          </p:nvPr>
        </p:nvSpPr>
        <p:spPr>
          <a:xfrm>
            <a:off x="609600" y="2286000"/>
            <a:ext cx="8229600" cy="1143000"/>
          </a:xfrm>
        </p:spPr>
        <p:txBody>
          <a:bodyPr/>
          <a:lstStyle/>
          <a:p>
            <a:r>
              <a:rPr lang="en-US" sz="6000" dirty="0" smtClean="0">
                <a:solidFill>
                  <a:srgbClr val="800000"/>
                </a:solidFill>
                <a:latin typeface="Tahoma" panose="020B0604030504040204" pitchFamily="34" charset="0"/>
              </a:rPr>
              <a:t>Thanks! Questions?</a:t>
            </a:r>
            <a:br>
              <a:rPr lang="en-US" sz="6000" dirty="0" smtClean="0">
                <a:solidFill>
                  <a:srgbClr val="800000"/>
                </a:solidFill>
                <a:latin typeface="Tahoma" panose="020B0604030504040204" pitchFamily="34" charset="0"/>
              </a:rPr>
            </a:br>
            <a:r>
              <a:rPr lang="en-US" sz="3200" dirty="0" smtClean="0">
                <a:solidFill>
                  <a:srgbClr val="4C4C4C"/>
                </a:solidFill>
                <a:latin typeface="Tahoma" panose="020B0604030504040204" pitchFamily="34" charset="0"/>
              </a:rPr>
              <a:t>Bruce Lippy, Ph.D., CIH, CSP</a:t>
            </a:r>
            <a:br>
              <a:rPr lang="en-US" sz="3200" dirty="0" smtClean="0">
                <a:solidFill>
                  <a:srgbClr val="4C4C4C"/>
                </a:solidFill>
                <a:latin typeface="Tahoma" panose="020B0604030504040204" pitchFamily="34" charset="0"/>
              </a:rPr>
            </a:br>
            <a:r>
              <a:rPr lang="en-US" sz="3200" dirty="0" smtClean="0">
                <a:solidFill>
                  <a:srgbClr val="4C4C4C"/>
                </a:solidFill>
                <a:latin typeface="Tahoma" panose="020B0604030504040204" pitchFamily="34" charset="0"/>
              </a:rPr>
              <a:t>Director of Safety Research</a:t>
            </a:r>
            <a:br>
              <a:rPr lang="en-US" sz="3200" dirty="0" smtClean="0">
                <a:solidFill>
                  <a:srgbClr val="4C4C4C"/>
                </a:solidFill>
                <a:latin typeface="Tahoma" panose="020B0604030504040204" pitchFamily="34" charset="0"/>
              </a:rPr>
            </a:br>
            <a:r>
              <a:rPr lang="en-US" sz="3200" dirty="0" smtClean="0">
                <a:solidFill>
                  <a:srgbClr val="4C4C4C"/>
                </a:solidFill>
                <a:latin typeface="Tahoma" panose="020B0604030504040204" pitchFamily="34" charset="0"/>
              </a:rPr>
              <a:t>blippy@cpwr.com </a:t>
            </a:r>
            <a:br>
              <a:rPr lang="en-US" sz="3200" dirty="0" smtClean="0">
                <a:solidFill>
                  <a:srgbClr val="4C4C4C"/>
                </a:solidFill>
                <a:latin typeface="Tahoma" panose="020B0604030504040204" pitchFamily="34" charset="0"/>
              </a:rPr>
            </a:br>
            <a:r>
              <a:rPr lang="en-US" sz="3200" dirty="0" smtClean="0">
                <a:solidFill>
                  <a:srgbClr val="4C4C4C"/>
                </a:solidFill>
                <a:latin typeface="Tahoma" panose="020B0604030504040204" pitchFamily="34" charset="0"/>
              </a:rPr>
              <a:t>301-495-8527</a:t>
            </a:r>
            <a:br>
              <a:rPr lang="en-US" sz="3200" dirty="0" smtClean="0">
                <a:solidFill>
                  <a:srgbClr val="4C4C4C"/>
                </a:solidFill>
                <a:latin typeface="Tahoma" panose="020B0604030504040204" pitchFamily="34" charset="0"/>
              </a:rPr>
            </a:br>
            <a:r>
              <a:rPr lang="en-US" sz="3200" dirty="0" smtClean="0">
                <a:solidFill>
                  <a:srgbClr val="4C4C4C"/>
                </a:solidFill>
                <a:latin typeface="Tahoma" panose="020B0604030504040204" pitchFamily="34" charset="0"/>
              </a:rPr>
              <a:t>410-916-0359 cell</a:t>
            </a:r>
            <a:br>
              <a:rPr lang="en-US" sz="3200" dirty="0" smtClean="0">
                <a:solidFill>
                  <a:srgbClr val="4C4C4C"/>
                </a:solidFill>
                <a:latin typeface="Tahoma" panose="020B0604030504040204" pitchFamily="34" charset="0"/>
              </a:rPr>
            </a:br>
            <a:r>
              <a:rPr lang="en-US" sz="3200" dirty="0" smtClean="0">
                <a:solidFill>
                  <a:srgbClr val="4C4C4C"/>
                </a:solidFill>
                <a:latin typeface="Tahoma" panose="020B0604030504040204" pitchFamily="34" charset="0"/>
              </a:rPr>
              <a:t>http://www.elcosh.org</a:t>
            </a:r>
            <a:br>
              <a:rPr lang="en-US" sz="3200" dirty="0" smtClean="0">
                <a:solidFill>
                  <a:srgbClr val="4C4C4C"/>
                </a:solidFill>
                <a:latin typeface="Tahoma" panose="020B0604030504040204" pitchFamily="34" charset="0"/>
              </a:rPr>
            </a:br>
            <a:r>
              <a:rPr lang="en-US" sz="3200" dirty="0" smtClean="0">
                <a:solidFill>
                  <a:srgbClr val="4C4C4C"/>
                </a:solidFill>
                <a:latin typeface="Tahoma" panose="020B0604030504040204" pitchFamily="34" charset="0"/>
              </a:rPr>
              <a:t/>
            </a:r>
            <a:br>
              <a:rPr lang="en-US" sz="3200" dirty="0" smtClean="0">
                <a:solidFill>
                  <a:srgbClr val="4C4C4C"/>
                </a:solidFill>
                <a:latin typeface="Tahoma" panose="020B0604030504040204" pitchFamily="34" charset="0"/>
              </a:rPr>
            </a:br>
            <a:endParaRPr lang="en-US" sz="3200" dirty="0" smtClean="0">
              <a:solidFill>
                <a:srgbClr val="4C4C4C"/>
              </a:solidFill>
              <a:latin typeface="Tahoma" panose="020B0604030504040204" pitchFamily="34" charset="0"/>
            </a:endParaRP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4576692"/>
            <a:ext cx="9564477" cy="230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30175"/>
            <a:ext cx="8534400" cy="1470025"/>
          </a:xfrm>
        </p:spPr>
        <p:txBody>
          <a:bodyPr/>
          <a:lstStyle/>
          <a:p>
            <a:r>
              <a:rPr lang="en-US" sz="3600" dirty="0" smtClean="0"/>
              <a:t>CNTs can reinforce cement at the </a:t>
            </a:r>
            <a:r>
              <a:rPr lang="en-US" sz="3600" dirty="0" err="1" smtClean="0"/>
              <a:t>nano</a:t>
            </a:r>
            <a:r>
              <a:rPr lang="en-US" sz="3600" dirty="0" smtClean="0"/>
              <a:t> scale with 100X the tensile strength of steel</a:t>
            </a:r>
            <a:endParaRPr lang="en-US" sz="36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1995679"/>
            <a:ext cx="6705600" cy="4840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ubtitle 6"/>
          <p:cNvSpPr>
            <a:spLocks noGrp="1"/>
          </p:cNvSpPr>
          <p:nvPr>
            <p:ph type="subTitle" idx="1"/>
          </p:nvPr>
        </p:nvSpPr>
        <p:spPr>
          <a:xfrm>
            <a:off x="1752600" y="3657600"/>
            <a:ext cx="6553200" cy="1752600"/>
          </a:xfrm>
        </p:spPr>
        <p:txBody>
          <a:bodyPr/>
          <a:lstStyle/>
          <a:p>
            <a:pPr algn="l"/>
            <a:r>
              <a:rPr lang="en-US" sz="3600" dirty="0" smtClean="0">
                <a:solidFill>
                  <a:schemeClr val="bg1"/>
                </a:solidFill>
                <a:effectLst>
                  <a:outerShdw blurRad="50800" dist="38100" dir="2700000" algn="tl" rotWithShape="0">
                    <a:prstClr val="black">
                      <a:alpha val="40000"/>
                    </a:prstClr>
                  </a:outerShdw>
                </a:effectLst>
              </a:rPr>
              <a:t>CNTs bridging a gaps in OPC, </a:t>
            </a:r>
          </a:p>
          <a:p>
            <a:pPr algn="l"/>
            <a:r>
              <a:rPr lang="en-US" sz="2400" dirty="0" smtClean="0">
                <a:solidFill>
                  <a:schemeClr val="bg1"/>
                </a:solidFill>
                <a:effectLst>
                  <a:outerShdw blurRad="50800" dist="38100" dir="2700000" algn="tl" rotWithShape="0">
                    <a:prstClr val="black">
                      <a:alpha val="40000"/>
                    </a:prstClr>
                  </a:outerShdw>
                </a:effectLst>
              </a:rPr>
              <a:t>With approval from </a:t>
            </a:r>
            <a:r>
              <a:rPr lang="en-US" sz="2400" dirty="0" err="1" smtClean="0">
                <a:solidFill>
                  <a:schemeClr val="bg1"/>
                </a:solidFill>
                <a:effectLst>
                  <a:outerShdw blurRad="50800" dist="38100" dir="2700000" algn="tl" rotWithShape="0">
                    <a:prstClr val="black">
                      <a:alpha val="40000"/>
                    </a:prstClr>
                  </a:outerShdw>
                </a:effectLst>
              </a:rPr>
              <a:t>Hanus</a:t>
            </a:r>
            <a:r>
              <a:rPr lang="en-US" sz="2400" dirty="0" smtClean="0">
                <a:solidFill>
                  <a:schemeClr val="bg1"/>
                </a:solidFill>
                <a:effectLst>
                  <a:outerShdw blurRad="50800" dist="38100" dir="2700000" algn="tl" rotWithShape="0">
                    <a:prstClr val="black">
                      <a:alpha val="40000"/>
                    </a:prstClr>
                  </a:outerShdw>
                </a:effectLst>
              </a:rPr>
              <a:t> and Harris, Progress in Materials Science, 2013</a:t>
            </a:r>
          </a:p>
          <a:p>
            <a:pPr algn="l"/>
            <a:endParaRPr lang="en-US" sz="2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834493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00" y="0"/>
            <a:ext cx="9113621" cy="6858000"/>
          </a:xfrm>
          <a:prstGeom prst="rect">
            <a:avLst/>
          </a:prstGeom>
        </p:spPr>
      </p:pic>
      <p:sp>
        <p:nvSpPr>
          <p:cNvPr id="2" name="Title 1"/>
          <p:cNvSpPr>
            <a:spLocks noGrp="1"/>
          </p:cNvSpPr>
          <p:nvPr>
            <p:ph type="ctrTitle"/>
          </p:nvPr>
        </p:nvSpPr>
        <p:spPr>
          <a:xfrm>
            <a:off x="685800" y="457200"/>
            <a:ext cx="7772400" cy="1470025"/>
          </a:xfrm>
        </p:spPr>
        <p:txBody>
          <a:bodyPr/>
          <a:lstStyle/>
          <a:p>
            <a:r>
              <a:rPr lang="en-US" dirty="0" err="1" smtClean="0">
                <a:solidFill>
                  <a:schemeClr val="bg1"/>
                </a:solidFill>
              </a:rPr>
              <a:t>EdenCrete</a:t>
            </a:r>
            <a:r>
              <a:rPr lang="en-US" dirty="0" smtClean="0">
                <a:solidFill>
                  <a:schemeClr val="bg1"/>
                </a:solidFill>
              </a:rPr>
              <a:t> tested CNT concrete road surface on Georgia I-20 August 11, 2015</a:t>
            </a:r>
            <a:endParaRPr lang="en-US" dirty="0">
              <a:solidFill>
                <a:schemeClr val="bg1"/>
              </a:solidFill>
            </a:endParaRPr>
          </a:p>
        </p:txBody>
      </p:sp>
      <p:sp>
        <p:nvSpPr>
          <p:cNvPr id="5" name="Subtitle 4"/>
          <p:cNvSpPr>
            <a:spLocks noGrp="1"/>
          </p:cNvSpPr>
          <p:nvPr>
            <p:ph type="subTitle" idx="1"/>
          </p:nvPr>
        </p:nvSpPr>
        <p:spPr>
          <a:xfrm>
            <a:off x="685800" y="5446713"/>
            <a:ext cx="7772400" cy="1752600"/>
          </a:xfrm>
        </p:spPr>
        <p:txBody>
          <a:bodyPr/>
          <a:lstStyle/>
          <a:p>
            <a:r>
              <a:rPr lang="en-US" sz="4400" dirty="0" smtClean="0"/>
              <a:t>NIOSH participated</a:t>
            </a:r>
          </a:p>
          <a:p>
            <a:r>
              <a:rPr lang="en-US" sz="2800" dirty="0" smtClean="0"/>
              <a:t>Photo courtesy Wikimedia Commons</a:t>
            </a:r>
            <a:endParaRPr lang="en-US" sz="2800" dirty="0"/>
          </a:p>
        </p:txBody>
      </p:sp>
    </p:spTree>
    <p:extLst>
      <p:ext uri="{BB962C8B-B14F-4D97-AF65-F5344CB8AC3E}">
        <p14:creationId xmlns:p14="http://schemas.microsoft.com/office/powerpoint/2010/main" val="1933788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3223846" cy="1470025"/>
          </a:xfrm>
        </p:spPr>
        <p:txBody>
          <a:bodyPr/>
          <a:lstStyle/>
          <a:p>
            <a:pPr algn="r"/>
            <a:r>
              <a:rPr lang="en-US" dirty="0" smtClean="0"/>
              <a:t>TiO</a:t>
            </a:r>
            <a:r>
              <a:rPr lang="en-US" baseline="-25000" dirty="0" smtClean="0"/>
              <a:t>2 </a:t>
            </a:r>
            <a:r>
              <a:rPr lang="en-US" dirty="0"/>
              <a:t>s</a:t>
            </a:r>
            <a:r>
              <a:rPr lang="en-US" dirty="0" smtClean="0"/>
              <a:t>elf-cleaning windows can reduce worker fall exposures</a:t>
            </a:r>
            <a:endParaRPr lang="en-US" dirty="0"/>
          </a:p>
        </p:txBody>
      </p:sp>
      <p:sp>
        <p:nvSpPr>
          <p:cNvPr id="3" name="Subtitle 2"/>
          <p:cNvSpPr>
            <a:spLocks noGrp="1"/>
          </p:cNvSpPr>
          <p:nvPr>
            <p:ph type="subTitle" idx="1"/>
          </p:nvPr>
        </p:nvSpPr>
        <p:spPr>
          <a:xfrm>
            <a:off x="-2971800" y="4953000"/>
            <a:ext cx="6400800" cy="1752600"/>
          </a:xfrm>
        </p:spPr>
        <p:txBody>
          <a:bodyPr/>
          <a:lstStyle/>
          <a:p>
            <a:pPr algn="r"/>
            <a:r>
              <a:rPr lang="en-US" dirty="0" smtClean="0">
                <a:solidFill>
                  <a:schemeClr val="accent3">
                    <a:lumMod val="50000"/>
                  </a:schemeClr>
                </a:solidFill>
              </a:rPr>
              <a:t>March 16, 2015</a:t>
            </a:r>
          </a:p>
          <a:p>
            <a:pPr algn="r"/>
            <a:r>
              <a:rPr lang="en-US" dirty="0" smtClean="0">
                <a:solidFill>
                  <a:schemeClr val="accent3">
                    <a:lumMod val="50000"/>
                  </a:schemeClr>
                </a:solidFill>
              </a:rPr>
              <a:t>CPWR’s offices</a:t>
            </a:r>
          </a:p>
        </p:txBody>
      </p:sp>
      <p:pic>
        <p:nvPicPr>
          <p:cNvPr id="7170" name="Picture 2" descr="C:\Users\blippy\AppData\Local\Microsoft\Windows\Temporary Internet Files\Content.Outlook\MGPOYCG1\IMG_226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3103214" y="850797"/>
            <a:ext cx="6856413" cy="51548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305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will address </a:t>
            </a:r>
            <a:r>
              <a:rPr lang="en-US" dirty="0"/>
              <a:t>3</a:t>
            </a:r>
            <a:r>
              <a:rPr lang="en-US" dirty="0" smtClean="0"/>
              <a:t> questions</a:t>
            </a:r>
            <a:endParaRPr lang="en-US" dirty="0"/>
          </a:p>
        </p:txBody>
      </p:sp>
      <p:sp>
        <p:nvSpPr>
          <p:cNvPr id="3" name="Content Placeholder 2"/>
          <p:cNvSpPr>
            <a:spLocks noGrp="1"/>
          </p:cNvSpPr>
          <p:nvPr>
            <p:ph idx="1"/>
          </p:nvPr>
        </p:nvSpPr>
        <p:spPr>
          <a:xfrm>
            <a:off x="457200" y="1676400"/>
            <a:ext cx="8229600" cy="4525963"/>
          </a:xfrm>
        </p:spPr>
        <p:txBody>
          <a:bodyPr/>
          <a:lstStyle/>
          <a:p>
            <a:pPr marL="514350" indent="-514350">
              <a:buFont typeface="+mj-lt"/>
              <a:buAutoNum type="arabicPeriod"/>
            </a:pPr>
            <a:r>
              <a:rPr lang="en-US" dirty="0" smtClean="0"/>
              <a:t>How do we identify </a:t>
            </a:r>
            <a:r>
              <a:rPr lang="en-US" dirty="0" err="1" smtClean="0"/>
              <a:t>nanomaterials</a:t>
            </a:r>
            <a:r>
              <a:rPr lang="en-US" dirty="0" smtClean="0"/>
              <a:t> used in construction?</a:t>
            </a:r>
          </a:p>
          <a:p>
            <a:pPr marL="514350" indent="-514350">
              <a:buFont typeface="+mj-lt"/>
              <a:buAutoNum type="arabicPeriod"/>
            </a:pPr>
            <a:r>
              <a:rPr lang="en-US" dirty="0" smtClean="0"/>
              <a:t>Why worry about construction workers and </a:t>
            </a:r>
            <a:r>
              <a:rPr lang="en-US" dirty="0" err="1" smtClean="0"/>
              <a:t>nano</a:t>
            </a:r>
            <a:r>
              <a:rPr lang="en-US" dirty="0" smtClean="0"/>
              <a:t>?</a:t>
            </a:r>
          </a:p>
          <a:p>
            <a:pPr marL="514350" indent="-514350">
              <a:buFont typeface="+mj-lt"/>
              <a:buAutoNum type="arabicPeriod"/>
            </a:pPr>
            <a:r>
              <a:rPr lang="en-US" dirty="0" smtClean="0"/>
              <a:t>What are the findings on assessing and controlling worker exposures to </a:t>
            </a:r>
            <a:r>
              <a:rPr lang="en-US" dirty="0" err="1" smtClean="0"/>
              <a:t>nano</a:t>
            </a:r>
            <a:r>
              <a:rPr lang="en-US" dirty="0" smtClean="0"/>
              <a:t> in construction?</a:t>
            </a:r>
          </a:p>
          <a:p>
            <a:pPr marL="0" indent="0">
              <a:buNone/>
            </a:pPr>
            <a:endParaRPr lang="en-US" dirty="0" smtClean="0"/>
          </a:p>
          <a:p>
            <a:pPr marL="0" indent="0">
              <a:buNone/>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020037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ctrTitle"/>
          </p:nvPr>
        </p:nvSpPr>
        <p:spPr>
          <a:xfrm>
            <a:off x="419100" y="1066800"/>
            <a:ext cx="8305800" cy="1470025"/>
          </a:xfrm>
        </p:spPr>
        <p:txBody>
          <a:bodyPr/>
          <a:lstStyle/>
          <a:p>
            <a:pPr marL="514350" indent="-514350"/>
            <a:r>
              <a:rPr lang="en-US" sz="5400" dirty="0" smtClean="0">
                <a:latin typeface="Tahoma" panose="020B0604030504040204" pitchFamily="34" charset="0"/>
              </a:rPr>
              <a:t>	</a:t>
            </a:r>
            <a:r>
              <a:rPr lang="en-US" sz="5400" dirty="0"/>
              <a:t>How do we identify </a:t>
            </a:r>
            <a:r>
              <a:rPr lang="en-US" sz="5400" dirty="0" err="1"/>
              <a:t>nanomaterials</a:t>
            </a:r>
            <a:r>
              <a:rPr lang="en-US" sz="5400" dirty="0"/>
              <a:t> used in construction?</a:t>
            </a:r>
          </a:p>
        </p:txBody>
      </p:sp>
      <p:sp>
        <p:nvSpPr>
          <p:cNvPr id="3" name="Subtitle 2"/>
          <p:cNvSpPr>
            <a:spLocks noGrp="1"/>
          </p:cNvSpPr>
          <p:nvPr>
            <p:ph type="subTitle" idx="1"/>
          </p:nvPr>
        </p:nvSpPr>
        <p:spPr>
          <a:xfrm>
            <a:off x="1447800" y="3581400"/>
            <a:ext cx="6400800" cy="1752600"/>
          </a:xfrm>
          <a:ln>
            <a:miter lim="800000"/>
            <a:headEnd/>
            <a:tailEnd/>
          </a:ln>
        </p:spPr>
        <p:txBody>
          <a:bodyPr/>
          <a:lstStyle/>
          <a:p>
            <a:pPr>
              <a:defRPr/>
            </a:pPr>
            <a:r>
              <a:rPr lang="en-US" sz="6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ＭＳ Ｐゴシック" charset="-128"/>
              </a:rPr>
              <a:t>Question 1</a:t>
            </a:r>
            <a:endParaRPr lang="en-US" sz="66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ＭＳ Ｐゴシック" charset="-128"/>
            </a:endParaRPr>
          </a:p>
          <a:p>
            <a:pPr>
              <a:defRPr/>
            </a:pPr>
            <a:endParaRPr lang="en-US" sz="6600" dirty="0">
              <a:ea typeface="ＭＳ Ｐゴシック" charset="-128"/>
            </a:endParaRPr>
          </a:p>
        </p:txBody>
      </p:sp>
      <p:graphicFrame>
        <p:nvGraphicFramePr>
          <p:cNvPr id="7" name="Diagram 6"/>
          <p:cNvGraphicFramePr/>
          <p:nvPr>
            <p:extLst>
              <p:ext uri="{D42A27DB-BD31-4B8C-83A1-F6EECF244321}">
                <p14:modId xmlns:p14="http://schemas.microsoft.com/office/powerpoint/2010/main" val="1625832780"/>
              </p:ext>
            </p:extLst>
          </p:nvPr>
        </p:nvGraphicFramePr>
        <p:xfrm>
          <a:off x="1752600" y="3276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1975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107499</TotalTime>
  <Words>2590</Words>
  <Application>Microsoft Office PowerPoint</Application>
  <PresentationFormat>On-screen Show (4:3)</PresentationFormat>
  <Paragraphs>352</Paragraphs>
  <Slides>41</Slides>
  <Notes>37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PowerPoint Presentation</vt:lpstr>
      <vt:lpstr>EU Colleagues: Texas isn’t so different from Europe, is it? </vt:lpstr>
      <vt:lpstr>CPWR is a U.S. nonprofit funded by NIOSH and NIEHS </vt:lpstr>
      <vt:lpstr>Buildings consume 40% of energy globally </vt:lpstr>
      <vt:lpstr>CNTs can reinforce cement at the nano scale with 100X the tensile strength of steel</vt:lpstr>
      <vt:lpstr>EdenCrete tested CNT concrete road surface on Georgia I-20 August 11, 2015</vt:lpstr>
      <vt:lpstr>TiO2 self-cleaning windows can reduce worker fall exposures</vt:lpstr>
      <vt:lpstr>I will address 3 questions</vt:lpstr>
      <vt:lpstr> How do we identify nanomaterials used in construction?</vt:lpstr>
      <vt:lpstr>The Wilson Center’s Project for Emerging Nanotechnology has nearly 2,000 consumer products</vt:lpstr>
      <vt:lpstr>PEN assigns confidence to entries</vt:lpstr>
      <vt:lpstr>Our site currently contains 487 commercial construction nanomaterials</vt:lpstr>
      <vt:lpstr>PowerPoint Presentation</vt:lpstr>
      <vt:lpstr>Three-quarters have a U.S. address or export to U.S.</vt:lpstr>
      <vt:lpstr>178 (38.9%) did not specify the composition</vt:lpstr>
      <vt:lpstr> Why worry about construction workers and nano?</vt:lpstr>
      <vt:lpstr>Construction workers apply greater energy to nanomaterials</vt:lpstr>
      <vt:lpstr>Construction exposures may be greater when the life cycle is considered</vt:lpstr>
      <vt:lpstr>“80% of the workers’ reps and 71% of the employers’ reps were not aware of the availability of nanomaterials and were ignorant as to whether they actually use nanomaterials at their workplace.”</vt:lpstr>
      <vt:lpstr>CPWR surveyed 79 worker-trainers from 22 trades with an average of 30 years in the trade (2013-2014) </vt:lpstr>
      <vt:lpstr>Nearly half were not aware that nano had been applied to construction materials</vt:lpstr>
      <vt:lpstr>Only 3 out of 79 had heard of NIOSH’s Nano RELs</vt:lpstr>
      <vt:lpstr> What are the findings on assessing and controlling worker exposures to nano in construction?</vt:lpstr>
      <vt:lpstr>Europeans have been leading on nano release research</vt:lpstr>
      <vt:lpstr>Vaquera et al. conducted worker exposure monitoring for TiO2 during full lifecycle</vt:lpstr>
      <vt:lpstr>Sampled during manufacturing of 1 ton of each of 3 types of mortar</vt:lpstr>
      <vt:lpstr>Sampled during application, drilling and demo</vt:lpstr>
      <vt:lpstr>Vaquera and colleagues concluded:</vt:lpstr>
      <vt:lpstr>Froggett et al. presented a review of 54 studies on release of nanomaterials from solid nanocomposites</vt:lpstr>
      <vt:lpstr>The studies followed the full life cycle of nanocomposites</vt:lpstr>
      <vt:lpstr>Froggett et al. found:</vt:lpstr>
      <vt:lpstr>CPWR and EPI conducted a range of sampling during the cutting, drilling and nailing of tiles</vt:lpstr>
      <vt:lpstr>We tested these smog eating tiles that contain TiO2</vt:lpstr>
      <vt:lpstr>We collected respirable dust, TiO2  metals and TEM as well as CPC and OPC particle counts</vt:lpstr>
      <vt:lpstr>We conducted sampling during tile grinding with LEV on and off</vt:lpstr>
      <vt:lpstr>We followed NIOSH Methods</vt:lpstr>
      <vt:lpstr>Ventilation greatly reduces exposure </vt:lpstr>
      <vt:lpstr>Most results were encouraging</vt:lpstr>
      <vt:lpstr>There were unagglomerated TiO2 particles, however</vt:lpstr>
      <vt:lpstr>Think about the AIHA Nanotechnology Working Group as a resource for your work</vt:lpstr>
      <vt:lpstr>Thanks! Questions? Bruce Lippy, Ph.D., CIH, CSP Director of Safety Research blippy@cpwr.com  301-495-8527 410-916-0359 cell http://www.elcosh.org  </vt:lpstr>
    </vt:vector>
  </TitlesOfParts>
  <Company>AFSCME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Lippy</dc:creator>
  <cp:lastModifiedBy>N0$upport</cp:lastModifiedBy>
  <cp:revision>845</cp:revision>
  <dcterms:created xsi:type="dcterms:W3CDTF">2010-09-04T13:10:27Z</dcterms:created>
  <dcterms:modified xsi:type="dcterms:W3CDTF">2018-05-21T22:13:47Z</dcterms:modified>
</cp:coreProperties>
</file>