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60" r:id="rId5"/>
    <p:sldId id="259" r:id="rId6"/>
    <p:sldId id="263" r:id="rId7"/>
    <p:sldId id="264" r:id="rId8"/>
    <p:sldId id="265" r:id="rId9"/>
    <p:sldId id="256" r:id="rId10"/>
    <p:sldId id="266" r:id="rId11"/>
    <p:sldId id="267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566" autoAdjust="0"/>
    <p:restoredTop sz="94660"/>
  </p:normalViewPr>
  <p:slideViewPr>
    <p:cSldViewPr>
      <p:cViewPr varScale="1">
        <p:scale>
          <a:sx n="69" d="100"/>
          <a:sy n="69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6B8FA-D6B8-4EFC-99C1-8B337210C911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0A02-3B11-4F37-80CB-36A979DD40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6B8FA-D6B8-4EFC-99C1-8B337210C911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0A02-3B11-4F37-80CB-36A979DD40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6B8FA-D6B8-4EFC-99C1-8B337210C911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0A02-3B11-4F37-80CB-36A979DD40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6B8FA-D6B8-4EFC-99C1-8B337210C911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0A02-3B11-4F37-80CB-36A979DD40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6B8FA-D6B8-4EFC-99C1-8B337210C911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0A02-3B11-4F37-80CB-36A979DD40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6B8FA-D6B8-4EFC-99C1-8B337210C911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0A02-3B11-4F37-80CB-36A979DD40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6B8FA-D6B8-4EFC-99C1-8B337210C911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0A02-3B11-4F37-80CB-36A979DD40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6B8FA-D6B8-4EFC-99C1-8B337210C911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0A02-3B11-4F37-80CB-36A979DD40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6B8FA-D6B8-4EFC-99C1-8B337210C911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0A02-3B11-4F37-80CB-36A979DD40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6B8FA-D6B8-4EFC-99C1-8B337210C911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0A02-3B11-4F37-80CB-36A979DD40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6B8FA-D6B8-4EFC-99C1-8B337210C911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0A02-3B11-4F37-80CB-36A979DD40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6B8FA-D6B8-4EFC-99C1-8B337210C911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70A02-3B11-4F37-80CB-36A979DD40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New forms of work are arising from and responding to labor market/economic forces, technological changes, and demographic changes</a:t>
            </a:r>
          </a:p>
          <a:p>
            <a:r>
              <a:rPr lang="en-US" dirty="0" smtClean="0"/>
              <a:t>New forms have implications for and impact on the H&amp;S of workers</a:t>
            </a:r>
          </a:p>
          <a:p>
            <a:r>
              <a:rPr lang="en-US" dirty="0" smtClean="0"/>
              <a:t>Although the hazards faced may be well understood, the preventive approaches may require adaptive strategies that respond specifically to the new and complex employment relationships.</a:t>
            </a:r>
          </a:p>
          <a:p>
            <a:r>
              <a:rPr lang="en-US" dirty="0" smtClean="0"/>
              <a:t>We need to understand how best to apply the current laws to these situations.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Opportunities for Joint Work and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Given growing globalization and the close economic relationships between the EU and US, should redouble efforts to assure communication about worker health and safety within this context.</a:t>
            </a:r>
          </a:p>
          <a:p>
            <a:r>
              <a:rPr lang="en-US" dirty="0" smtClean="0"/>
              <a:t>Collaborate on how education can be used to respond and prepare for the ongoing changes in work and employment relationships.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needs &amp;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Improving understanding how labor protection regulations and strategies and enforcement might affect the protection of workers in the new forms of work.</a:t>
            </a:r>
          </a:p>
          <a:p>
            <a:r>
              <a:rPr lang="en-US" dirty="0" smtClean="0"/>
              <a:t>Evaluation of the impact of new forms of work on the health, safety of workers.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“New” and growing forms of work, work structure, employment relationships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Complex contracting and sub-contracting</a:t>
            </a:r>
          </a:p>
          <a:p>
            <a:r>
              <a:rPr lang="en-US" dirty="0" smtClean="0"/>
              <a:t>“Independent contractors” </a:t>
            </a:r>
          </a:p>
          <a:p>
            <a:r>
              <a:rPr lang="en-US" dirty="0" smtClean="0"/>
              <a:t>Franchising</a:t>
            </a:r>
          </a:p>
          <a:p>
            <a:r>
              <a:rPr lang="en-US" dirty="0" smtClean="0"/>
              <a:t>Staffing agency-provided employment</a:t>
            </a:r>
          </a:p>
          <a:p>
            <a:pPr lvl="1"/>
            <a:r>
              <a:rPr lang="en-US" dirty="0" smtClean="0"/>
              <a:t>Short term/temporary</a:t>
            </a:r>
          </a:p>
          <a:p>
            <a:pPr lvl="1"/>
            <a:r>
              <a:rPr lang="en-US" dirty="0" smtClean="0"/>
              <a:t>Long term</a:t>
            </a:r>
          </a:p>
          <a:p>
            <a:r>
              <a:rPr lang="en-US" dirty="0" smtClean="0"/>
              <a:t>Independent providers of home-based services (home health, childcare)</a:t>
            </a:r>
          </a:p>
          <a:p>
            <a:r>
              <a:rPr lang="en-US" dirty="0" smtClean="0"/>
              <a:t>Micro-enterprises, increase in very small enterprises</a:t>
            </a:r>
          </a:p>
          <a:p>
            <a:r>
              <a:rPr lang="en-US" dirty="0" smtClean="0"/>
              <a:t>“gig” workers (tech enabled)—e.g., </a:t>
            </a:r>
            <a:r>
              <a:rPr lang="en-US" dirty="0" err="1" smtClean="0"/>
              <a:t>Uber</a:t>
            </a:r>
            <a:r>
              <a:rPr lang="en-US" dirty="0" smtClean="0"/>
              <a:t>, </a:t>
            </a:r>
            <a:r>
              <a:rPr lang="en-US" dirty="0" err="1" smtClean="0"/>
              <a:t>Taskrabbit</a:t>
            </a:r>
            <a:r>
              <a:rPr lang="en-US" dirty="0" smtClean="0"/>
              <a:t>, Mechanical Turk (on line platforms to enable work)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forms,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Mixed status and multiple employment situations (see above forms)</a:t>
            </a:r>
          </a:p>
          <a:p>
            <a:r>
              <a:rPr lang="en-US" dirty="0" smtClean="0"/>
              <a:t>“Self-managed” employees:  more and more in the public sector—managers are not present and supervising; home-based and </a:t>
            </a:r>
            <a:r>
              <a:rPr lang="en-US" dirty="0" err="1" smtClean="0"/>
              <a:t>telework</a:t>
            </a:r>
            <a:r>
              <a:rPr lang="en-US" dirty="0" smtClean="0"/>
              <a:t> </a:t>
            </a:r>
          </a:p>
          <a:p>
            <a:r>
              <a:rPr lang="en-US" dirty="0" smtClean="0"/>
              <a:t>“Guest workers”</a:t>
            </a:r>
          </a:p>
          <a:p>
            <a:r>
              <a:rPr lang="en-US" dirty="0" smtClean="0"/>
              <a:t>“Volunteers” and unpaid “interns”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 of new work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Some hazards, exposures, and risks are intensified by the new work arrangements</a:t>
            </a:r>
          </a:p>
          <a:p>
            <a:pPr lvl="1"/>
            <a:r>
              <a:rPr lang="en-US" dirty="0" smtClean="0"/>
              <a:t>Increased exposure to stress</a:t>
            </a:r>
          </a:p>
          <a:p>
            <a:pPr lvl="1"/>
            <a:r>
              <a:rPr lang="en-US" dirty="0" smtClean="0"/>
              <a:t>Cognitive load intensification</a:t>
            </a:r>
          </a:p>
          <a:p>
            <a:r>
              <a:rPr lang="en-US" dirty="0" smtClean="0"/>
              <a:t>There may be an “externalization” of the consequences of these risks to the society as a whole or the families of injured and ill workers.</a:t>
            </a:r>
          </a:p>
          <a:p>
            <a:r>
              <a:rPr lang="en-US" dirty="0" smtClean="0"/>
              <a:t>Defining the employer and other responsible parties in some complex forms is challenging</a:t>
            </a:r>
          </a:p>
          <a:p>
            <a:r>
              <a:rPr lang="en-US" dirty="0" smtClean="0"/>
              <a:t>New work forms may be outside of the traditional “control” (training, oversight) systems or more difficult to bring into the traditional protection structures—challenges to all parties</a:t>
            </a:r>
          </a:p>
          <a:p>
            <a:r>
              <a:rPr lang="en-US" dirty="0" smtClean="0"/>
              <a:t>Creation of uncertainty as to who IS responsible</a:t>
            </a:r>
          </a:p>
          <a:p>
            <a:r>
              <a:rPr lang="en-US" dirty="0" smtClean="0"/>
              <a:t>Challenge to adjust existing legal structures to assure worker protection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principles, starting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No matter the structure, workers have the right to the protection of health and safety at work</a:t>
            </a:r>
          </a:p>
          <a:p>
            <a:r>
              <a:rPr lang="en-US" dirty="0" smtClean="0"/>
              <a:t>Employers have the primary responsibility to provide a healthy and safe workplace</a:t>
            </a:r>
          </a:p>
          <a:p>
            <a:r>
              <a:rPr lang="en-US" dirty="0" smtClean="0"/>
              <a:t>No party should be able to avoid or escape responsibilities </a:t>
            </a:r>
          </a:p>
          <a:p>
            <a:r>
              <a:rPr lang="en-US" dirty="0" smtClean="0"/>
              <a:t>Effective prevention requires management commitment and active worker involvement.</a:t>
            </a:r>
          </a:p>
          <a:p>
            <a:r>
              <a:rPr lang="en-US" dirty="0" smtClean="0"/>
              <a:t>The importance of pursuing prevention of disease and injury from work</a:t>
            </a:r>
          </a:p>
          <a:p>
            <a:r>
              <a:rPr lang="en-US" dirty="0" smtClean="0"/>
              <a:t>Health and safety of workers is also good for enterprises</a:t>
            </a:r>
          </a:p>
          <a:p>
            <a:pPr lvl="1"/>
            <a:r>
              <a:rPr lang="en-US" dirty="0" smtClean="0"/>
              <a:t>But the consequences of ill health may be borne by society</a:t>
            </a:r>
          </a:p>
          <a:p>
            <a:r>
              <a:rPr lang="en-US" dirty="0" smtClean="0"/>
              <a:t>Issues such as workload, stress, psychosocial threats need to be addressed no matter what the work form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principle or strategy?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may be a need to develop new laws or regulations  or adapt existing </a:t>
            </a:r>
            <a:r>
              <a:rPr lang="en-US" dirty="0" smtClean="0"/>
              <a:t>laws </a:t>
            </a:r>
            <a:r>
              <a:rPr lang="en-US" dirty="0" smtClean="0"/>
              <a:t>to address the challenges of the new employment relationships.</a:t>
            </a:r>
          </a:p>
          <a:p>
            <a:r>
              <a:rPr lang="en-US" dirty="0" smtClean="0"/>
              <a:t>All social partners need to work to address the consequences of “new” work forms and employment relationships.</a:t>
            </a:r>
          </a:p>
          <a:p>
            <a:r>
              <a:rPr lang="en-US" dirty="0" smtClean="0"/>
              <a:t>Labor inspectorate has a key role in assuring protections.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&amp; problems &amp;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DATA:  </a:t>
            </a:r>
          </a:p>
          <a:p>
            <a:pPr lvl="1"/>
            <a:r>
              <a:rPr lang="en-US" dirty="0" smtClean="0"/>
              <a:t>We are lacking basic data to the extent to which new structures are in place and trends over time</a:t>
            </a:r>
          </a:p>
          <a:p>
            <a:pPr lvl="1"/>
            <a:r>
              <a:rPr lang="en-US" dirty="0" smtClean="0"/>
              <a:t>Current data systems are not set up to capture illnesses and injuries that result from the new relationships</a:t>
            </a:r>
          </a:p>
          <a:p>
            <a:pPr lvl="1"/>
            <a:r>
              <a:rPr lang="en-US" dirty="0" smtClean="0"/>
              <a:t>We lack efficient health surveillance systems (for new forms and old forms as well)</a:t>
            </a:r>
          </a:p>
          <a:p>
            <a:r>
              <a:rPr lang="en-US" dirty="0" smtClean="0"/>
              <a:t>Lacking  understanding of “Good” and “Best” practices to respond to the H&amp;S needs of workers in these employment relationships</a:t>
            </a:r>
          </a:p>
          <a:p>
            <a:pPr lvl="1"/>
            <a:r>
              <a:rPr lang="en-US" dirty="0" smtClean="0"/>
              <a:t>There may be non-traditional approaches relevant to improving the health, safety, and wellbeing of workers</a:t>
            </a:r>
          </a:p>
          <a:p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Challenges/Opportunities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How to implement known and proven strategies for prevention to protection of workers in these new work forms.</a:t>
            </a:r>
          </a:p>
          <a:p>
            <a:r>
              <a:rPr lang="en-US" dirty="0" smtClean="0"/>
              <a:t>Workplaces are “fragmented” and workers dispersed making communication and participation in preventive actions difficult.</a:t>
            </a:r>
          </a:p>
          <a:p>
            <a:r>
              <a:rPr lang="en-US" dirty="0" smtClean="0"/>
              <a:t>Opportunity to develop “consensus” standards (developed through social dialogue) to better protect workers in a way that can be enforced by the labor inspectorate.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Opportunities for joint communication and work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Cooperation between US &amp; EU to identify “severe violators” among multinational companies.</a:t>
            </a:r>
          </a:p>
          <a:p>
            <a:r>
              <a:rPr lang="en-US" dirty="0" smtClean="0"/>
              <a:t>Aging workforce is of growing importance in both the EU-US.  Opportunity to share information and strategies to respond to this.</a:t>
            </a:r>
          </a:p>
          <a:p>
            <a:r>
              <a:rPr lang="en-US" dirty="0" smtClean="0"/>
              <a:t>Identify and produce a joint document on a specific topic (e.g., lone workers providing services in the home of others)</a:t>
            </a:r>
          </a:p>
          <a:p>
            <a:r>
              <a:rPr lang="en-US" dirty="0" smtClean="0"/>
              <a:t>Explore development and communication of meaningful, useful joint data bases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</TotalTime>
  <Words>820</Words>
  <Application>Microsoft Office PowerPoint</Application>
  <PresentationFormat>On-screen Show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Context</vt:lpstr>
      <vt:lpstr>“New” and growing forms of work, work structure, employment relationships</vt:lpstr>
      <vt:lpstr>New forms, continued</vt:lpstr>
      <vt:lpstr>Consequences of new work forms</vt:lpstr>
      <vt:lpstr>First principles, starting points</vt:lpstr>
      <vt:lpstr>First principle or strategy?</vt:lpstr>
      <vt:lpstr>Challenges &amp; problems &amp; Needs</vt:lpstr>
      <vt:lpstr>Challenges/Opportunities</vt:lpstr>
      <vt:lpstr>Opportunities for joint communication and work</vt:lpstr>
      <vt:lpstr>Opportunities for Joint Work and Communication</vt:lpstr>
      <vt:lpstr>Research needs &amp; Opportunities</vt:lpstr>
      <vt:lpstr>Slide 12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Opportunities for joint communication and work</dc:title>
  <dc:creator> </dc:creator>
  <cp:lastModifiedBy> </cp:lastModifiedBy>
  <cp:revision>11</cp:revision>
  <dcterms:created xsi:type="dcterms:W3CDTF">2015-09-19T13:22:42Z</dcterms:created>
  <dcterms:modified xsi:type="dcterms:W3CDTF">2015-09-19T14:51:34Z</dcterms:modified>
</cp:coreProperties>
</file>