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handoutMasterIdLst>
    <p:handoutMasterId r:id="rId15"/>
  </p:handoutMasterIdLst>
  <p:sldIdLst>
    <p:sldId id="256" r:id="rId2"/>
    <p:sldId id="297" r:id="rId3"/>
    <p:sldId id="298" r:id="rId4"/>
    <p:sldId id="299" r:id="rId5"/>
    <p:sldId id="312" r:id="rId6"/>
    <p:sldId id="302" r:id="rId7"/>
    <p:sldId id="303" r:id="rId8"/>
    <p:sldId id="304" r:id="rId9"/>
    <p:sldId id="305" r:id="rId10"/>
    <p:sldId id="309" r:id="rId11"/>
    <p:sldId id="310" r:id="rId12"/>
    <p:sldId id="316" r:id="rId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53"/>
    <a:srgbClr val="DEB408"/>
    <a:srgbClr val="DCCE86"/>
    <a:srgbClr val="C0AF2C"/>
    <a:srgbClr val="06432E"/>
    <a:srgbClr val="006A53"/>
    <a:srgbClr val="80FF0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9165" autoAdjust="0"/>
  </p:normalViewPr>
  <p:slideViewPr>
    <p:cSldViewPr>
      <p:cViewPr varScale="1">
        <p:scale>
          <a:sx n="48" d="100"/>
          <a:sy n="48" d="100"/>
        </p:scale>
        <p:origin x="-131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0"/>
    </p:cViewPr>
  </p:sorterViewPr>
  <p:notesViewPr>
    <p:cSldViewPr>
      <p:cViewPr varScale="1">
        <p:scale>
          <a:sx n="70" d="100"/>
          <a:sy n="70" d="100"/>
        </p:scale>
        <p:origin x="-276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3075" name="Rectangle 3"/>
          <p:cNvSpPr>
            <a:spLocks noGrp="1" noChangeArrowheads="1"/>
          </p:cNvSpPr>
          <p:nvPr>
            <p:ph type="dt" sz="quarter"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a:defRPr sz="1200" smtClean="0"/>
            </a:lvl1pPr>
          </a:lstStyle>
          <a:p>
            <a:pPr>
              <a:defRPr/>
            </a:pPr>
            <a:r>
              <a:rPr lang="en-US" dirty="0"/>
              <a:t>©National Safety Council 2010</a:t>
            </a:r>
          </a:p>
        </p:txBody>
      </p:sp>
      <p:sp>
        <p:nvSpPr>
          <p:cNvPr id="3077" name="Rectangle 5"/>
          <p:cNvSpPr>
            <a:spLocks noGrp="1" noChangeArrowheads="1"/>
          </p:cNvSpPr>
          <p:nvPr>
            <p:ph type="sldNum" sz="quarter" idx="3"/>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CA542C52-BD94-48C4-A28D-C7C6A9EAE6D8}" type="slidenum">
              <a:rPr lang="en-US"/>
              <a:pPr>
                <a:defRPr/>
              </a:pPr>
              <a:t>‹#›</a:t>
            </a:fld>
            <a:endParaRPr lang="en-US" dirty="0"/>
          </a:p>
        </p:txBody>
      </p:sp>
    </p:spTree>
    <p:extLst>
      <p:ext uri="{BB962C8B-B14F-4D97-AF65-F5344CB8AC3E}">
        <p14:creationId xmlns:p14="http://schemas.microsoft.com/office/powerpoint/2010/main" val="173876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5123"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t" anchorCtr="0" compatLnSpc="1">
            <a:prstTxWarp prst="textNoShape">
              <a:avLst/>
            </a:prstTxWarp>
          </a:bodyPr>
          <a:lstStyle/>
          <a:p>
            <a:pPr marL="171450" indent="-171450">
              <a:buFont typeface="Arial" pitchFamily="34" charset="0"/>
              <a:buChar char="•"/>
            </a:pPr>
            <a:r>
              <a:rPr lang="en-US" dirty="0" smtClean="0"/>
              <a:t>Where we find a gap, we work to develop innovative solutions. You’ll continue to hear more about the NSC Navigator. The Council, together with technology leader </a:t>
            </a:r>
            <a:r>
              <a:rPr lang="en-US" dirty="0" err="1" smtClean="0"/>
              <a:t>iCertainty</a:t>
            </a:r>
            <a:r>
              <a:rPr lang="en-US" dirty="0" smtClean="0"/>
              <a:t>, developed the NSC Navigator to make tracking and measuring safety systems easier and more accessible. </a:t>
            </a:r>
          </a:p>
          <a:p>
            <a:pPr marL="171450" indent="-171450">
              <a:buFont typeface="Arial" pitchFamily="34" charset="0"/>
              <a:buChar char="•"/>
            </a:pPr>
            <a:r>
              <a:rPr lang="en-US" dirty="0" smtClean="0"/>
              <a:t>Even for us, at the National Safety Council, we were finding it difficult to track and measure the performance of all the elements in our safety management system.  And we are a mid-sized organization! </a:t>
            </a:r>
          </a:p>
          <a:p>
            <a:pPr marL="171450" indent="-171450">
              <a:buFont typeface="Arial" pitchFamily="34" charset="0"/>
              <a:buChar char="•"/>
            </a:pPr>
            <a:r>
              <a:rPr lang="en-US" dirty="0" smtClean="0"/>
              <a:t>The NSC Navigator makes safety data available in one location that can be accessed from any desktop, laptop or mobile device.  You’ll have the ability to capture and track safety information wherever you are. </a:t>
            </a:r>
          </a:p>
          <a:p>
            <a:pPr marL="171450" indent="-171450">
              <a:buFont typeface="Arial" pitchFamily="34" charset="0"/>
              <a:buChar char="•"/>
            </a:pPr>
            <a:r>
              <a:rPr lang="en-US" dirty="0" smtClean="0"/>
              <a:t>Performance measurement is a key part of the Journey and we are thrilled to add the NSC Navigator to your arsenal of tools.</a:t>
            </a:r>
          </a:p>
          <a:p>
            <a:pPr lvl="0"/>
            <a:endParaRPr lang="en-US" noProof="0" dirty="0" smtClean="0"/>
          </a:p>
        </p:txBody>
      </p:sp>
      <p:sp>
        <p:nvSpPr>
          <p:cNvPr id="5126"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a:defRPr sz="1200" smtClean="0"/>
            </a:lvl1pPr>
          </a:lstStyle>
          <a:p>
            <a:pPr>
              <a:defRPr/>
            </a:pPr>
            <a:r>
              <a:rPr lang="en-US" dirty="0"/>
              <a:t>©National Safety Council 2010</a:t>
            </a:r>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01FD158D-B328-416E-A4AA-60C5566DB401}" type="slidenum">
              <a:rPr lang="en-US"/>
              <a:pPr>
                <a:defRPr/>
              </a:pPr>
              <a:t>‹#›</a:t>
            </a:fld>
            <a:endParaRPr lang="en-US" dirty="0"/>
          </a:p>
        </p:txBody>
      </p:sp>
    </p:spTree>
    <p:extLst>
      <p:ext uri="{BB962C8B-B14F-4D97-AF65-F5344CB8AC3E}">
        <p14:creationId xmlns:p14="http://schemas.microsoft.com/office/powerpoint/2010/main" val="3779107536"/>
      </p:ext>
    </p:extLst>
  </p:cSld>
  <p:clrMap bg1="lt1" tx1="dk1" bg2="lt2" tx2="dk2" accent1="accent1" accent2="accent2" accent3="accent3" accent4="accent4" accent5="accent5" accent6="accent6" hlink="hlink" folHlink="folHlink"/>
  <p:hf hdr="0" dt="0"/>
  <p:notesStyle>
    <a:lvl1pPr marL="174708" indent="-174708" algn="l" rtl="0" eaLnBrk="0" fontAlgn="base" hangingPunct="0">
      <a:spcBef>
        <a:spcPct val="30000"/>
      </a:spcBef>
      <a:spcAft>
        <a:spcPct val="0"/>
      </a:spcAft>
      <a:buFont typeface="Arial" pitchFamily="34" charset="0"/>
      <a:buChar char="•"/>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934720" y="4415790"/>
            <a:ext cx="5140960" cy="2479040"/>
          </a:xfrm>
        </p:spPr>
        <p:txBody>
          <a:bodyPr/>
          <a:lstStyle/>
          <a:p>
            <a:pPr marL="0" indent="0">
              <a:spcBef>
                <a:spcPct val="0"/>
              </a:spcBef>
              <a:buNone/>
            </a:pPr>
            <a:r>
              <a:rPr lang="en-US" dirty="0" smtClean="0">
                <a:latin typeface="Arial" pitchFamily="34" charset="0"/>
                <a:cs typeface="Arial" pitchFamily="34" charset="0"/>
              </a:rPr>
              <a:t>Thank you. Good morning and thank you for having me here today.</a:t>
            </a:r>
          </a:p>
          <a:p>
            <a:pPr marL="0" indent="0">
              <a:spcBef>
                <a:spcPct val="0"/>
              </a:spcBef>
              <a:buNone/>
            </a:pPr>
            <a:endParaRPr lang="en-US" dirty="0" smtClean="0">
              <a:latin typeface="Arial" pitchFamily="34" charset="0"/>
              <a:cs typeface="Arial" pitchFamily="34" charset="0"/>
            </a:endParaRPr>
          </a:p>
          <a:p>
            <a:pPr marL="0" indent="0">
              <a:spcBef>
                <a:spcPct val="0"/>
              </a:spcBef>
              <a:buNone/>
            </a:pPr>
            <a:r>
              <a:rPr lang="en-US" dirty="0" smtClean="0"/>
              <a:t>The mission of the National Safety Council is to prevent injuries and deaths on our roads, in our homes and communities, and of course at work.  We do this through leadership, research, education and advocacy.  </a:t>
            </a:r>
            <a:br>
              <a:rPr lang="en-US" dirty="0" smtClean="0"/>
            </a:br>
            <a:endParaRPr lang="en-US" dirty="0" smtClean="0"/>
          </a:p>
          <a:p>
            <a:pPr marL="0" indent="0">
              <a:spcBef>
                <a:spcPct val="0"/>
              </a:spcBef>
              <a:buNone/>
            </a:pPr>
            <a:r>
              <a:rPr lang="en-US" dirty="0"/>
              <a:t>It was a century ago when industry leaders got together with the fervent belief that injuries and deaths in our workplaces didn’t have to be “the cost of doing business.” They believed that productivity and safety could -- </a:t>
            </a:r>
            <a:r>
              <a:rPr lang="en-US" i="1" dirty="0"/>
              <a:t>and should</a:t>
            </a:r>
            <a:r>
              <a:rPr lang="en-US" dirty="0"/>
              <a:t> – coexist. They believed that keeping workers safe was not only possible -- but the right thing to do. </a:t>
            </a:r>
            <a:br>
              <a:rPr lang="en-US" dirty="0"/>
            </a:br>
            <a:endParaRPr lang="en-US" dirty="0"/>
          </a:p>
          <a:p>
            <a:pPr eaLnBrk="1" hangingPunct="1">
              <a:lnSpc>
                <a:spcPct val="80000"/>
              </a:lnSpc>
              <a:defRPr/>
            </a:pPr>
            <a:r>
              <a:rPr lang="en-US" dirty="0"/>
              <a:t>Preventing injuries and saving lives since 1913</a:t>
            </a:r>
          </a:p>
          <a:p>
            <a:pPr eaLnBrk="1" hangingPunct="1">
              <a:lnSpc>
                <a:spcPct val="80000"/>
              </a:lnSpc>
              <a:defRPr/>
            </a:pPr>
            <a:r>
              <a:rPr lang="en-US" dirty="0"/>
              <a:t>Partnering with businesses, government agencies, elected officials and the public</a:t>
            </a:r>
          </a:p>
          <a:p>
            <a:pPr eaLnBrk="1" hangingPunct="1">
              <a:lnSpc>
                <a:spcPct val="80000"/>
              </a:lnSpc>
              <a:defRPr/>
            </a:pPr>
            <a:r>
              <a:rPr lang="en-US" dirty="0"/>
              <a:t>15+ years serving more than 100 countries</a:t>
            </a:r>
          </a:p>
          <a:p>
            <a:pPr eaLnBrk="1" hangingPunct="1">
              <a:lnSpc>
                <a:spcPct val="80000"/>
              </a:lnSpc>
              <a:defRPr/>
            </a:pPr>
            <a:r>
              <a:rPr lang="en-US" dirty="0"/>
              <a:t>51,000 member companies reaching 8.5 million employees</a:t>
            </a:r>
            <a:endParaRPr lang="en-US" sz="1600" dirty="0"/>
          </a:p>
          <a:p>
            <a:pPr marL="0" indent="0">
              <a:spcBef>
                <a:spcPct val="0"/>
              </a:spcBef>
              <a:buNone/>
            </a:pPr>
            <a:endParaRPr lang="en-US" dirty="0" smtClean="0">
              <a:latin typeface="Arial" pitchFamily="34" charset="0"/>
              <a:cs typeface="Arial" pitchFamily="34" charset="0"/>
            </a:endParaRPr>
          </a:p>
          <a:p>
            <a:pPr>
              <a:spcBef>
                <a:spcPct val="0"/>
              </a:spcBef>
            </a:pPr>
            <a:endParaRPr lang="en-US" dirty="0">
              <a:latin typeface="Arial" pitchFamily="34" charset="0"/>
              <a:cs typeface="Arial" pitchFamily="34" charset="0"/>
            </a:endParaRPr>
          </a:p>
          <a:p>
            <a:pPr>
              <a:spcBef>
                <a:spcPct val="0"/>
              </a:spcBef>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©National Safety Council 2010</a:t>
            </a:r>
            <a:endParaRPr lang="en-US" dirty="0"/>
          </a:p>
        </p:txBody>
      </p:sp>
      <p:sp>
        <p:nvSpPr>
          <p:cNvPr id="5" name="Slide Number Placeholder 4"/>
          <p:cNvSpPr>
            <a:spLocks noGrp="1"/>
          </p:cNvSpPr>
          <p:nvPr>
            <p:ph type="sldNum" sz="quarter" idx="11"/>
          </p:nvPr>
        </p:nvSpPr>
        <p:spPr/>
        <p:txBody>
          <a:bodyPr/>
          <a:lstStyle/>
          <a:p>
            <a:pPr>
              <a:defRPr/>
            </a:pPr>
            <a:fld id="{01FD158D-B328-416E-A4AA-60C5566DB401}" type="slidenum">
              <a:rPr lang="en-US" smtClean="0"/>
              <a:pPr>
                <a:defRPr/>
              </a:pPr>
              <a:t>1</a:t>
            </a:fld>
            <a:endParaRPr lang="en-US" dirty="0"/>
          </a:p>
        </p:txBody>
      </p:sp>
    </p:spTree>
    <p:extLst>
      <p:ext uri="{BB962C8B-B14F-4D97-AF65-F5344CB8AC3E}">
        <p14:creationId xmlns:p14="http://schemas.microsoft.com/office/powerpoint/2010/main" val="243580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29699" name="Notes Placeholder 2"/>
          <p:cNvSpPr>
            <a:spLocks noGrp="1"/>
          </p:cNvSpPr>
          <p:nvPr>
            <p:ph type="body" idx="1"/>
          </p:nvPr>
        </p:nvSpPr>
        <p:spPr>
          <a:noFill/>
        </p:spPr>
        <p:txBody>
          <a:bodyPr/>
          <a:lstStyle/>
          <a:p>
            <a:r>
              <a:rPr lang="en-US" altLang="en-US" dirty="0" smtClean="0">
                <a:latin typeface="Arial" pitchFamily="34" charset="0"/>
                <a:ea typeface="ＭＳ Ｐゴシック" pitchFamily="34" charset="-128"/>
              </a:rPr>
              <a:t>Each of you as a leader matter– it is about what you promote and what you permit</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Each person is essential to building the right culture – believing in the right people</a:t>
            </a:r>
          </a:p>
          <a:p>
            <a:endParaRPr lang="en-US" altLang="en-US" dirty="0" smtClean="0">
              <a:latin typeface="Arial" pitchFamily="34" charset="0"/>
              <a:ea typeface="ＭＳ Ｐゴシック" pitchFamily="34" charset="-128"/>
            </a:endParaRPr>
          </a:p>
        </p:txBody>
      </p:sp>
      <p:sp>
        <p:nvSpPr>
          <p:cNvPr id="29700" name="Footer Placeholder 3"/>
          <p:cNvSpPr>
            <a:spLocks noGrp="1"/>
          </p:cNvSpPr>
          <p:nvPr>
            <p:ph type="ftr" sz="quarter" idx="4"/>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t>©National Safety Council 2010</a:t>
            </a:r>
          </a:p>
        </p:txBody>
      </p:sp>
      <p:sp>
        <p:nvSpPr>
          <p:cNvPr id="29701" name="Slide Number Placeholder 4"/>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2532346-41A3-457B-9DBE-2B21B0D9FF4D}"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©National Safety Council 2010</a:t>
            </a:r>
            <a:endParaRPr lang="en-US" dirty="0"/>
          </a:p>
        </p:txBody>
      </p:sp>
      <p:sp>
        <p:nvSpPr>
          <p:cNvPr id="5" name="Slide Number Placeholder 4"/>
          <p:cNvSpPr>
            <a:spLocks noGrp="1"/>
          </p:cNvSpPr>
          <p:nvPr>
            <p:ph type="sldNum" sz="quarter" idx="11"/>
          </p:nvPr>
        </p:nvSpPr>
        <p:spPr/>
        <p:txBody>
          <a:bodyPr/>
          <a:lstStyle/>
          <a:p>
            <a:pPr>
              <a:defRPr/>
            </a:pPr>
            <a:fld id="{01FD158D-B328-416E-A4AA-60C5566DB401}" type="slidenum">
              <a:rPr lang="en-US" smtClean="0"/>
              <a:pPr>
                <a:defRPr/>
              </a:pPr>
              <a:t>11</a:t>
            </a:fld>
            <a:endParaRPr lang="en-US" dirty="0"/>
          </a:p>
        </p:txBody>
      </p:sp>
    </p:spTree>
    <p:extLst>
      <p:ext uri="{BB962C8B-B14F-4D97-AF65-F5344CB8AC3E}">
        <p14:creationId xmlns:p14="http://schemas.microsoft.com/office/powerpoint/2010/main" val="374730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20483" name="Notes Placeholder 2"/>
          <p:cNvSpPr>
            <a:spLocks noGrp="1"/>
          </p:cNvSpPr>
          <p:nvPr>
            <p:ph type="body" idx="1"/>
          </p:nvPr>
        </p:nvSpPr>
        <p:spPr>
          <a:noFill/>
        </p:spPr>
        <p:txBody>
          <a:bodyPr/>
          <a:lstStyle/>
          <a:p>
            <a:endParaRPr lang="en-US" altLang="en-US" dirty="0" smtClean="0">
              <a:latin typeface="Arial" pitchFamily="34" charset="0"/>
              <a:ea typeface="ＭＳ Ｐゴシック" pitchFamily="34" charset="-128"/>
            </a:endParaRPr>
          </a:p>
        </p:txBody>
      </p:sp>
      <p:sp>
        <p:nvSpPr>
          <p:cNvPr id="20484" name="Footer Placeholder 3"/>
          <p:cNvSpPr>
            <a:spLocks noGrp="1"/>
          </p:cNvSpPr>
          <p:nvPr>
            <p:ph type="ftr" sz="quarter" idx="4"/>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t>©National Safety Council 2010</a:t>
            </a:r>
          </a:p>
        </p:txBody>
      </p:sp>
      <p:sp>
        <p:nvSpPr>
          <p:cNvPr id="20485" name="Slide Number Placeholder 4"/>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2C0693B-6644-4B70-AF04-BC43E4D46EA7}"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There’s always more to</a:t>
            </a:r>
            <a:r>
              <a:rPr lang="en-US" baseline="0" dirty="0" smtClean="0"/>
              <a:t> the story</a:t>
            </a:r>
          </a:p>
          <a:p>
            <a:endParaRPr lang="en-US" baseline="0" dirty="0" smtClean="0"/>
          </a:p>
          <a:p>
            <a:r>
              <a:rPr lang="en-US" baseline="0" dirty="0" smtClean="0"/>
              <a:t>Chain of events</a:t>
            </a:r>
            <a:endParaRPr lang="en-US" dirty="0" smtClean="0"/>
          </a:p>
        </p:txBody>
      </p:sp>
      <p:sp>
        <p:nvSpPr>
          <p:cNvPr id="4" name="Footer Placeholder 3"/>
          <p:cNvSpPr>
            <a:spLocks noGrp="1"/>
          </p:cNvSpPr>
          <p:nvPr>
            <p:ph type="ftr" sz="quarter" idx="10"/>
          </p:nvPr>
        </p:nvSpPr>
        <p:spPr/>
        <p:txBody>
          <a:bodyPr/>
          <a:lstStyle/>
          <a:p>
            <a:pPr>
              <a:defRPr/>
            </a:pPr>
            <a:r>
              <a:rPr lang="en-US" smtClean="0"/>
              <a:t>©National Safety Council 2010</a:t>
            </a:r>
            <a:endParaRPr lang="en-US" dirty="0"/>
          </a:p>
        </p:txBody>
      </p:sp>
      <p:sp>
        <p:nvSpPr>
          <p:cNvPr id="5" name="Slide Number Placeholder 4"/>
          <p:cNvSpPr>
            <a:spLocks noGrp="1"/>
          </p:cNvSpPr>
          <p:nvPr>
            <p:ph type="sldNum" sz="quarter" idx="11"/>
          </p:nvPr>
        </p:nvSpPr>
        <p:spPr/>
        <p:txBody>
          <a:bodyPr/>
          <a:lstStyle/>
          <a:p>
            <a:pPr>
              <a:defRPr/>
            </a:pPr>
            <a:fld id="{01FD158D-B328-416E-A4AA-60C5566DB401}" type="slidenum">
              <a:rPr lang="en-US" smtClean="0"/>
              <a:pPr>
                <a:defRPr/>
              </a:pPr>
              <a:t>3</a:t>
            </a:fld>
            <a:endParaRPr lang="en-US" dirty="0"/>
          </a:p>
        </p:txBody>
      </p:sp>
    </p:spTree>
    <p:extLst>
      <p:ext uri="{BB962C8B-B14F-4D97-AF65-F5344CB8AC3E}">
        <p14:creationId xmlns:p14="http://schemas.microsoft.com/office/powerpoint/2010/main" val="141525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21507" name="Notes Placeholder 2"/>
          <p:cNvSpPr>
            <a:spLocks noGrp="1"/>
          </p:cNvSpPr>
          <p:nvPr>
            <p:ph type="body" idx="1"/>
          </p:nvPr>
        </p:nvSpPr>
        <p:spPr>
          <a:noFill/>
        </p:spPr>
        <p:txBody>
          <a:bodyPr/>
          <a:lstStyle/>
          <a:p>
            <a:r>
              <a:rPr lang="en-US" dirty="0" smtClean="0">
                <a:effectLst/>
              </a:rPr>
              <a:t>The fact is every one of us needs sleep. It is foundational to good health and your quality of life. I guarantee that you'll make better decisions and have better relationships if you are well-rested.</a:t>
            </a:r>
          </a:p>
          <a:p>
            <a:endParaRPr lang="en-US" dirty="0" smtClean="0">
              <a:effectLst/>
            </a:endParaRPr>
          </a:p>
          <a:p>
            <a:r>
              <a:rPr lang="en-US" dirty="0" smtClean="0">
                <a:effectLst/>
              </a:rPr>
              <a:t>We all need about 8 hours a night.</a:t>
            </a:r>
          </a:p>
          <a:p>
            <a:endParaRPr lang="en-US" dirty="0" smtClean="0">
              <a:effectLst/>
            </a:endParaRPr>
          </a:p>
          <a:p>
            <a:pPr marL="174708" marR="0" indent="-17470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30% of the population has a sleep disorder.</a:t>
            </a:r>
            <a:endParaRPr lang="en-US" dirty="0" smtClean="0">
              <a:effectLst/>
            </a:endParaRPr>
          </a:p>
          <a:p>
            <a:endParaRPr lang="en-US" dirty="0" smtClean="0">
              <a:effectLst/>
            </a:endParaRPr>
          </a:p>
          <a:p>
            <a:r>
              <a:rPr lang="en-US" dirty="0" smtClean="0">
                <a:effectLst/>
              </a:rPr>
              <a:t>Studies show that over time, people who get six hours of sleep, instead of seven or eight, begin to feel that they’ve</a:t>
            </a:r>
            <a:r>
              <a:rPr lang="en-US" baseline="0" dirty="0" smtClean="0">
                <a:effectLst/>
              </a:rPr>
              <a:t> gotten used to less </a:t>
            </a:r>
            <a:r>
              <a:rPr lang="en-US" dirty="0" smtClean="0">
                <a:effectLst/>
              </a:rPr>
              <a:t>sleep.</a:t>
            </a:r>
            <a:r>
              <a:rPr lang="en-US" baseline="0" dirty="0" smtClean="0">
                <a:effectLst/>
              </a:rPr>
              <a:t> </a:t>
            </a:r>
            <a:r>
              <a:rPr lang="en-US" dirty="0" smtClean="0">
                <a:effectLst/>
              </a:rPr>
              <a:t>But if you look at how they actually do on tests of mental alertness and performance, they continue to go downhill. There’s a point in sleep deprivation when we lose touch with how impaired we are.</a:t>
            </a:r>
          </a:p>
          <a:p>
            <a:endParaRPr lang="en-US" dirty="0" smtClean="0">
              <a:effectLst/>
            </a:endParaRPr>
          </a:p>
          <a:p>
            <a:r>
              <a:rPr lang="en-US" dirty="0" smtClean="0">
                <a:effectLst/>
              </a:rPr>
              <a:t>Fatigue is more than falling asleep, it</a:t>
            </a:r>
            <a:r>
              <a:rPr lang="en-US" baseline="0" dirty="0" smtClean="0">
                <a:effectLst/>
              </a:rPr>
              <a:t> is how you perform when you are fatigued – your interactions with others, decision making, </a:t>
            </a:r>
            <a:r>
              <a:rPr lang="en-US" baseline="0" dirty="0" err="1" smtClean="0">
                <a:effectLst/>
              </a:rPr>
              <a:t>judgement</a:t>
            </a:r>
            <a:r>
              <a:rPr lang="en-US" baseline="0" dirty="0" smtClean="0">
                <a:effectLst/>
              </a:rPr>
              <a:t>.</a:t>
            </a:r>
          </a:p>
          <a:p>
            <a:pPr marL="0" indent="0">
              <a:buNone/>
            </a:pPr>
            <a:endParaRPr lang="en-US" dirty="0" smtClean="0">
              <a:effectLst/>
            </a:endParaRPr>
          </a:p>
        </p:txBody>
      </p:sp>
      <p:sp>
        <p:nvSpPr>
          <p:cNvPr id="21508" name="Footer Placeholder 3"/>
          <p:cNvSpPr>
            <a:spLocks noGrp="1"/>
          </p:cNvSpPr>
          <p:nvPr>
            <p:ph type="ftr" sz="quarter" idx="4"/>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t>©National Safety Council 2010</a:t>
            </a:r>
          </a:p>
        </p:txBody>
      </p:sp>
      <p:sp>
        <p:nvSpPr>
          <p:cNvPr id="21509" name="Slide Number Placeholder 4"/>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5409BD1-8E2D-4A2D-9D3F-2AFAB2FB2C3C}"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Coming to work prepared – physically and mentally</a:t>
            </a:r>
          </a:p>
          <a:p>
            <a:endParaRPr lang="en-US" dirty="0" smtClean="0"/>
          </a:p>
          <a:p>
            <a:r>
              <a:rPr lang="en-US" dirty="0" smtClean="0"/>
              <a:t>How</a:t>
            </a:r>
            <a:r>
              <a:rPr lang="en-US" baseline="0" dirty="0" smtClean="0"/>
              <a:t> many of your employees report to work fatigued?</a:t>
            </a:r>
          </a:p>
          <a:p>
            <a:pPr marL="0" indent="0">
              <a:buNone/>
            </a:pPr>
            <a:endParaRPr lang="en-US" baseline="0" dirty="0" smtClean="0"/>
          </a:p>
          <a:p>
            <a:r>
              <a:rPr lang="en-US" baseline="0" dirty="0" smtClean="0"/>
              <a:t>There is no blood alcohol test for fatigue</a:t>
            </a:r>
          </a:p>
          <a:p>
            <a:pPr marL="0" indent="0">
              <a:buNone/>
            </a:pPr>
            <a:endParaRPr lang="en-US" baseline="0" dirty="0" smtClean="0"/>
          </a:p>
          <a:p>
            <a:r>
              <a:rPr lang="en-US" baseline="0" dirty="0" smtClean="0"/>
              <a:t>During investigations, do you think about fatigue? What the person was doing in the past 24 hours? Takes effort to investigate but you do get a fuller picture.</a:t>
            </a:r>
          </a:p>
          <a:p>
            <a:pPr marL="0" indent="0">
              <a:buNone/>
            </a:pPr>
            <a:endParaRPr lang="en-US" baseline="0" dirty="0" smtClean="0"/>
          </a:p>
        </p:txBody>
      </p:sp>
      <p:sp>
        <p:nvSpPr>
          <p:cNvPr id="4" name="Footer Placeholder 3"/>
          <p:cNvSpPr>
            <a:spLocks noGrp="1"/>
          </p:cNvSpPr>
          <p:nvPr>
            <p:ph type="ftr" sz="quarter" idx="10"/>
          </p:nvPr>
        </p:nvSpPr>
        <p:spPr/>
        <p:txBody>
          <a:bodyPr/>
          <a:lstStyle/>
          <a:p>
            <a:pPr>
              <a:defRPr/>
            </a:pPr>
            <a:r>
              <a:rPr lang="en-US" smtClean="0"/>
              <a:t>©National Safety Council 2010</a:t>
            </a:r>
            <a:endParaRPr lang="en-US" dirty="0"/>
          </a:p>
        </p:txBody>
      </p:sp>
      <p:sp>
        <p:nvSpPr>
          <p:cNvPr id="5" name="Slide Number Placeholder 4"/>
          <p:cNvSpPr>
            <a:spLocks noGrp="1"/>
          </p:cNvSpPr>
          <p:nvPr>
            <p:ph type="sldNum" sz="quarter" idx="11"/>
          </p:nvPr>
        </p:nvSpPr>
        <p:spPr/>
        <p:txBody>
          <a:bodyPr/>
          <a:lstStyle/>
          <a:p>
            <a:pPr>
              <a:defRPr/>
            </a:pPr>
            <a:fld id="{01FD158D-B328-416E-A4AA-60C5566DB401}" type="slidenum">
              <a:rPr lang="en-US" smtClean="0"/>
              <a:pPr>
                <a:defRPr/>
              </a:pPr>
              <a:t>5</a:t>
            </a:fld>
            <a:endParaRPr lang="en-US" dirty="0"/>
          </a:p>
        </p:txBody>
      </p:sp>
    </p:spTree>
    <p:extLst>
      <p:ext uri="{BB962C8B-B14F-4D97-AF65-F5344CB8AC3E}">
        <p14:creationId xmlns:p14="http://schemas.microsoft.com/office/powerpoint/2010/main" val="166559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24579" name="Notes Placeholder 2"/>
          <p:cNvSpPr>
            <a:spLocks noGrp="1"/>
          </p:cNvSpPr>
          <p:nvPr>
            <p:ph type="body" idx="1"/>
          </p:nvPr>
        </p:nvSpPr>
        <p:spPr>
          <a:noFill/>
        </p:spPr>
        <p:txBody>
          <a:bodyPr/>
          <a:lstStyle/>
          <a:p>
            <a:endParaRPr lang="en-US" altLang="en-US" smtClean="0">
              <a:latin typeface="Arial" pitchFamily="34" charset="0"/>
              <a:ea typeface="ＭＳ Ｐゴシック" pitchFamily="34" charset="-128"/>
            </a:endParaRPr>
          </a:p>
        </p:txBody>
      </p:sp>
      <p:sp>
        <p:nvSpPr>
          <p:cNvPr id="24580" name="Footer Placeholder 3"/>
          <p:cNvSpPr>
            <a:spLocks noGrp="1"/>
          </p:cNvSpPr>
          <p:nvPr>
            <p:ph type="ftr" sz="quarter" idx="4"/>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t>©National Safety Council 2010</a:t>
            </a:r>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A8501F3-EFCD-4DA1-8CF1-DFF6A43AF617}"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©National Safety Council 2010</a:t>
            </a:r>
            <a:endParaRPr lang="en-US" dirty="0"/>
          </a:p>
        </p:txBody>
      </p:sp>
      <p:sp>
        <p:nvSpPr>
          <p:cNvPr id="5" name="Slide Number Placeholder 4"/>
          <p:cNvSpPr>
            <a:spLocks noGrp="1"/>
          </p:cNvSpPr>
          <p:nvPr>
            <p:ph type="sldNum" sz="quarter" idx="11"/>
          </p:nvPr>
        </p:nvSpPr>
        <p:spPr/>
        <p:txBody>
          <a:bodyPr/>
          <a:lstStyle/>
          <a:p>
            <a:pPr>
              <a:defRPr/>
            </a:pPr>
            <a:fld id="{01FD158D-B328-416E-A4AA-60C5566DB401}" type="slidenum">
              <a:rPr lang="en-US" smtClean="0"/>
              <a:pPr>
                <a:defRPr/>
              </a:pPr>
              <a:t>7</a:t>
            </a:fld>
            <a:endParaRPr lang="en-US" dirty="0"/>
          </a:p>
        </p:txBody>
      </p:sp>
    </p:spTree>
    <p:extLst>
      <p:ext uri="{BB962C8B-B14F-4D97-AF65-F5344CB8AC3E}">
        <p14:creationId xmlns:p14="http://schemas.microsoft.com/office/powerpoint/2010/main" val="202400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25603" name="Notes Placeholder 2"/>
          <p:cNvSpPr>
            <a:spLocks noGrp="1"/>
          </p:cNvSpPr>
          <p:nvPr>
            <p:ph type="body" idx="1"/>
          </p:nvPr>
        </p:nvSpPr>
        <p:spPr>
          <a:noFill/>
        </p:spPr>
        <p:txBody>
          <a:bodyPr/>
          <a:lstStyle/>
          <a:p>
            <a:r>
              <a:rPr lang="en-US" dirty="0" smtClean="0"/>
              <a:t>What does Darwin</a:t>
            </a:r>
            <a:r>
              <a:rPr lang="en-US" baseline="0" dirty="0" smtClean="0"/>
              <a:t> say….</a:t>
            </a:r>
          </a:p>
          <a:p>
            <a:endParaRPr lang="en-US" dirty="0" smtClean="0"/>
          </a:p>
          <a:p>
            <a:r>
              <a:rPr lang="en-US" dirty="0" smtClean="0"/>
              <a:t>Survival of the fittest</a:t>
            </a:r>
          </a:p>
          <a:p>
            <a:pPr marL="0" indent="0">
              <a:buNone/>
            </a:pPr>
            <a:endParaRPr lang="en-US" dirty="0" smtClean="0"/>
          </a:p>
        </p:txBody>
      </p:sp>
      <p:sp>
        <p:nvSpPr>
          <p:cNvPr id="25604" name="Footer Placeholder 3"/>
          <p:cNvSpPr>
            <a:spLocks noGrp="1"/>
          </p:cNvSpPr>
          <p:nvPr>
            <p:ph type="ftr" sz="quarter" idx="4"/>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a:t>©National Safety Council 2010</a:t>
            </a:r>
          </a:p>
        </p:txBody>
      </p:sp>
      <p:sp>
        <p:nvSpPr>
          <p:cNvPr id="25605" name="Slide Number Placeholder 4"/>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2218C06-B377-4C8C-943A-7624BB5CFDB2}"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Who would have thought even</a:t>
            </a:r>
            <a:r>
              <a:rPr lang="en-US" baseline="0" dirty="0" smtClean="0"/>
              <a:t> 10 years ago that overdoses from prescription painkillers, </a:t>
            </a:r>
            <a:r>
              <a:rPr lang="en-US" dirty="0"/>
              <a:t>such as </a:t>
            </a:r>
            <a:r>
              <a:rPr lang="en-US" dirty="0" err="1"/>
              <a:t>Vicodin</a:t>
            </a:r>
            <a:r>
              <a:rPr lang="en-US" dirty="0"/>
              <a:t> and </a:t>
            </a:r>
            <a:r>
              <a:rPr lang="en-US" dirty="0" err="1" smtClean="0"/>
              <a:t>Oxycontin</a:t>
            </a:r>
            <a:r>
              <a:rPr lang="en-US" dirty="0" smtClean="0"/>
              <a:t>, would</a:t>
            </a:r>
            <a:r>
              <a:rPr lang="en-US" baseline="0" dirty="0" smtClean="0"/>
              <a:t> become the epidemic that it is today. </a:t>
            </a:r>
          </a:p>
          <a:p>
            <a:endParaRPr lang="en-US" baseline="0" dirty="0" smtClean="0"/>
          </a:p>
          <a:p>
            <a:r>
              <a:rPr lang="en-US" dirty="0" smtClean="0"/>
              <a:t>Opioids </a:t>
            </a:r>
            <a:r>
              <a:rPr lang="en-US" dirty="0"/>
              <a:t>account for 46 deaths each day in the United States -- more than any other drug. </a:t>
            </a:r>
            <a:endParaRPr lang="en-US" dirty="0" smtClean="0"/>
          </a:p>
          <a:p>
            <a:endParaRPr lang="en-US" dirty="0" smtClean="0"/>
          </a:p>
          <a:p>
            <a:r>
              <a:rPr lang="en-US" dirty="0" smtClean="0"/>
              <a:t>The</a:t>
            </a:r>
            <a:r>
              <a:rPr lang="en-US" baseline="0" dirty="0" smtClean="0"/>
              <a:t> rise of </a:t>
            </a:r>
            <a:r>
              <a:rPr lang="en-US" baseline="0" dirty="0" err="1" smtClean="0"/>
              <a:t>opiod</a:t>
            </a:r>
            <a:r>
              <a:rPr lang="en-US" baseline="0" dirty="0" smtClean="0"/>
              <a:t> misuse in the States is just one example of a changing safety landscape. Who knew what Nanotechnology was 5 years ago? </a:t>
            </a:r>
          </a:p>
          <a:p>
            <a:r>
              <a:rPr lang="en-US" baseline="0" dirty="0" err="1" smtClean="0"/>
              <a:t>Uber</a:t>
            </a:r>
            <a:r>
              <a:rPr lang="en-US" baseline="0" dirty="0" smtClean="0"/>
              <a:t> didn’t even exist. </a:t>
            </a:r>
            <a:endParaRPr lang="en-US" dirty="0"/>
          </a:p>
        </p:txBody>
      </p:sp>
      <p:sp>
        <p:nvSpPr>
          <p:cNvPr id="4" name="Footer Placeholder 3"/>
          <p:cNvSpPr>
            <a:spLocks noGrp="1"/>
          </p:cNvSpPr>
          <p:nvPr>
            <p:ph type="ftr" sz="quarter" idx="10"/>
          </p:nvPr>
        </p:nvSpPr>
        <p:spPr/>
        <p:txBody>
          <a:bodyPr/>
          <a:lstStyle/>
          <a:p>
            <a:pPr>
              <a:defRPr/>
            </a:pPr>
            <a:r>
              <a:rPr lang="en-US" smtClean="0"/>
              <a:t>©National Safety Council 2010</a:t>
            </a:r>
            <a:endParaRPr lang="en-US" dirty="0"/>
          </a:p>
        </p:txBody>
      </p:sp>
      <p:sp>
        <p:nvSpPr>
          <p:cNvPr id="5" name="Slide Number Placeholder 4"/>
          <p:cNvSpPr>
            <a:spLocks noGrp="1"/>
          </p:cNvSpPr>
          <p:nvPr>
            <p:ph type="sldNum" sz="quarter" idx="11"/>
          </p:nvPr>
        </p:nvSpPr>
        <p:spPr/>
        <p:txBody>
          <a:bodyPr/>
          <a:lstStyle/>
          <a:p>
            <a:pPr>
              <a:defRPr/>
            </a:pPr>
            <a:fld id="{01FD158D-B328-416E-A4AA-60C5566DB401}" type="slidenum">
              <a:rPr lang="en-US" smtClean="0"/>
              <a:pPr>
                <a:defRPr/>
              </a:pPr>
              <a:t>9</a:t>
            </a:fld>
            <a:endParaRPr lang="en-US" dirty="0"/>
          </a:p>
        </p:txBody>
      </p:sp>
    </p:spTree>
    <p:extLst>
      <p:ext uri="{BB962C8B-B14F-4D97-AF65-F5344CB8AC3E}">
        <p14:creationId xmlns:p14="http://schemas.microsoft.com/office/powerpoint/2010/main" val="1523711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2"/>
            <a:ext cx="190500" cy="14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r>
              <a:rPr lang="en-US" sz="500" baseline="30000" dirty="0" smtClean="0">
                <a:solidFill>
                  <a:schemeClr val="bg1"/>
                </a:solidFill>
              </a:rPr>
              <a:t>®</a:t>
            </a:r>
          </a:p>
        </p:txBody>
      </p:sp>
      <p:pic>
        <p:nvPicPr>
          <p:cNvPr id="6" name="Picture 26" descr="Making-Our-World-Safer_Graphic"/>
          <p:cNvPicPr>
            <a:picLocks noChangeAspect="1" noChangeArrowheads="1"/>
          </p:cNvPicPr>
          <p:nvPr userDrawn="1"/>
        </p:nvPicPr>
        <p:blipFill>
          <a:blip r:embed="rId2">
            <a:extLst>
              <a:ext uri="{28A0092B-C50C-407E-A947-70E740481C1C}">
                <a14:useLocalDpi xmlns:a14="http://schemas.microsoft.com/office/drawing/2010/main" val="0"/>
              </a:ext>
            </a:extLst>
          </a:blip>
          <a:srcRect l="39729" t="33994" r="1585" b="29420"/>
          <a:stretch>
            <a:fillRect/>
          </a:stretch>
        </p:blipFill>
        <p:spPr bwMode="auto">
          <a:xfrm>
            <a:off x="342900" y="6477000"/>
            <a:ext cx="845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userDrawn="1"/>
        </p:nvSpPr>
        <p:spPr bwMode="auto">
          <a:xfrm>
            <a:off x="246063" y="6426201"/>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2011 National Safety Council</a:t>
            </a:r>
          </a:p>
        </p:txBody>
      </p:sp>
      <p:sp>
        <p:nvSpPr>
          <p:cNvPr id="19459" name="Rectangle 3"/>
          <p:cNvSpPr>
            <a:spLocks noGrp="1" noChangeArrowheads="1"/>
          </p:cNvSpPr>
          <p:nvPr>
            <p:ph type="ctrTitle"/>
          </p:nvPr>
        </p:nvSpPr>
        <p:spPr>
          <a:xfrm>
            <a:off x="1333500" y="2438400"/>
            <a:ext cx="6477000" cy="1143000"/>
          </a:xfrm>
        </p:spPr>
        <p:txBody>
          <a:bodyPr/>
          <a:lstStyle>
            <a:lvl1pPr algn="ctr">
              <a:defRPr>
                <a:solidFill>
                  <a:schemeClr val="tx1"/>
                </a:solidFill>
              </a:defRPr>
            </a:lvl1pPr>
          </a:lstStyle>
          <a:p>
            <a:pPr lvl="0"/>
            <a:r>
              <a:rPr lang="en-US" noProof="0" dirty="0" smtClean="0"/>
              <a:t>Click to edit Master title style</a:t>
            </a:r>
          </a:p>
        </p:txBody>
      </p:sp>
      <p:sp>
        <p:nvSpPr>
          <p:cNvPr id="19460" name="Rectangle 4"/>
          <p:cNvSpPr>
            <a:spLocks noGrp="1" noChangeArrowheads="1"/>
          </p:cNvSpPr>
          <p:nvPr>
            <p:ph type="subTitle" idx="1"/>
          </p:nvPr>
        </p:nvSpPr>
        <p:spPr>
          <a:xfrm>
            <a:off x="1562100" y="4267200"/>
            <a:ext cx="6019800" cy="685800"/>
          </a:xfrm>
        </p:spPr>
        <p:txBody>
          <a:bodyPr/>
          <a:lstStyle>
            <a:lvl1pPr marL="0" indent="0" algn="ctr">
              <a:buFontTx/>
              <a:buNone/>
              <a:defRPr>
                <a:solidFill>
                  <a:schemeClr val="tx1"/>
                </a:solidFill>
              </a:defRPr>
            </a:lvl1pPr>
          </a:lstStyle>
          <a:p>
            <a:pPr lvl="0"/>
            <a:r>
              <a:rPr lang="en-US" noProof="0" dirty="0" smtClean="0"/>
              <a:t>Click to edit Master subtitle style</a:t>
            </a:r>
          </a:p>
        </p:txBody>
      </p:sp>
      <p:pic>
        <p:nvPicPr>
          <p:cNvPr id="9" name="Picture 13" descr="NSC_Corp_CT_w_logo.png"/>
          <p:cNvPicPr>
            <a:picLocks noChangeAspect="1"/>
          </p:cNvPicPr>
          <p:nvPr userDrawn="1"/>
        </p:nvPicPr>
        <p:blipFill>
          <a:blip r:embed="rId3">
            <a:extLst>
              <a:ext uri="{28A0092B-C50C-407E-A947-70E740481C1C}">
                <a14:useLocalDpi xmlns:a14="http://schemas.microsoft.com/office/drawing/2010/main" val="0"/>
              </a:ext>
            </a:extLst>
          </a:blip>
          <a:srcRect l="10715" t="25937" r="33598"/>
          <a:stretch>
            <a:fillRect/>
          </a:stretch>
        </p:blipFill>
        <p:spPr bwMode="auto">
          <a:xfrm>
            <a:off x="4" y="1"/>
            <a:ext cx="4343396" cy="2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61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4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016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503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39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97410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8" name="Rectangle 2"/>
          <p:cNvSpPr>
            <a:spLocks noGrp="1" noChangeArrowheads="1"/>
          </p:cNvSpPr>
          <p:nvPr>
            <p:ph type="title"/>
          </p:nvPr>
        </p:nvSpPr>
        <p:spPr bwMode="auto">
          <a:xfrm>
            <a:off x="1066800" y="11430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066800" y="1981200"/>
            <a:ext cx="7620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37" descr="Making-Our-World-Safer_Graphic"/>
          <p:cNvPicPr>
            <a:picLocks noChangeAspect="1" noChangeArrowheads="1"/>
          </p:cNvPicPr>
          <p:nvPr userDrawn="1"/>
        </p:nvPicPr>
        <p:blipFill>
          <a:blip r:embed="rId8">
            <a:extLst>
              <a:ext uri="{28A0092B-C50C-407E-A947-70E740481C1C}">
                <a14:useLocalDpi xmlns:a14="http://schemas.microsoft.com/office/drawing/2010/main" val="0"/>
              </a:ext>
            </a:extLst>
          </a:blip>
          <a:srcRect t="23822" r="1811" b="28535"/>
          <a:stretch>
            <a:fillRect/>
          </a:stretch>
        </p:blipFill>
        <p:spPr bwMode="auto">
          <a:xfrm>
            <a:off x="223842" y="6324600"/>
            <a:ext cx="869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userDrawn="1"/>
        </p:nvSpPr>
        <p:spPr bwMode="auto">
          <a:xfrm>
            <a:off x="144463" y="629126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2011 National Safety Council</a:t>
            </a:r>
          </a:p>
        </p:txBody>
      </p:sp>
      <p:sp>
        <p:nvSpPr>
          <p:cNvPr id="1032" name="TextBox 1"/>
          <p:cNvSpPr txBox="1">
            <a:spLocks noChangeArrowheads="1"/>
          </p:cNvSpPr>
          <p:nvPr userDrawn="1"/>
        </p:nvSpPr>
        <p:spPr bwMode="auto">
          <a:xfrm>
            <a:off x="152400" y="6553200"/>
            <a:ext cx="45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474F1FC4-9966-4748-A989-E8D46F361D83}" type="slidenum">
              <a:rPr lang="en-US" sz="1000" smtClean="0">
                <a:solidFill>
                  <a:srgbClr val="001400"/>
                </a:solidFill>
                <a:cs typeface="Arial" pitchFamily="34" charset="0"/>
              </a:rPr>
              <a:pPr>
                <a:defRPr/>
              </a:pPr>
              <a:t>‹#›</a:t>
            </a:fld>
            <a:endParaRPr lang="en-US" sz="1000" dirty="0" smtClean="0">
              <a:solidFill>
                <a:srgbClr val="001400"/>
              </a:solidFill>
              <a:cs typeface="Arial" pitchFamily="34" charset="0"/>
            </a:endParaRPr>
          </a:p>
          <a:p>
            <a:pPr>
              <a:defRPr/>
            </a:pPr>
            <a:endParaRPr lang="en-US" sz="1000" dirty="0" smtClean="0"/>
          </a:p>
        </p:txBody>
      </p:sp>
      <p:pic>
        <p:nvPicPr>
          <p:cNvPr id="11" name="Picture 13" descr="NSC_Corp_CT_w_logo.png"/>
          <p:cNvPicPr>
            <a:picLocks noChangeAspect="1"/>
          </p:cNvPicPr>
          <p:nvPr userDrawn="1"/>
        </p:nvPicPr>
        <p:blipFill>
          <a:blip r:embed="rId9">
            <a:extLst>
              <a:ext uri="{28A0092B-C50C-407E-A947-70E740481C1C}">
                <a14:useLocalDpi xmlns:a14="http://schemas.microsoft.com/office/drawing/2010/main" val="0"/>
              </a:ext>
            </a:extLst>
          </a:blip>
          <a:srcRect l="10715" t="25937" r="33598"/>
          <a:stretch>
            <a:fillRect/>
          </a:stretch>
        </p:blipFill>
        <p:spPr bwMode="auto">
          <a:xfrm>
            <a:off x="4" y="1"/>
            <a:ext cx="4343396" cy="2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6" r:id="rId1"/>
    <p:sldLayoutId id="2147483931" r:id="rId2"/>
    <p:sldLayoutId id="2147483932" r:id="rId3"/>
    <p:sldLayoutId id="2147483933" r:id="rId4"/>
    <p:sldLayoutId id="2147483934" r:id="rId5"/>
    <p:sldLayoutId id="2147483935"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S PGothic" pitchFamily="34" charset="-128"/>
          <a:cs typeface="+mj-cs"/>
        </a:defRPr>
      </a:lvl1pPr>
      <a:lvl2pPr algn="l" rtl="0" eaLnBrk="0" fontAlgn="base" hangingPunct="0">
        <a:spcBef>
          <a:spcPct val="0"/>
        </a:spcBef>
        <a:spcAft>
          <a:spcPct val="0"/>
        </a:spcAft>
        <a:defRPr sz="3800" b="1">
          <a:solidFill>
            <a:schemeClr val="tx2"/>
          </a:solidFill>
          <a:latin typeface="Helvetica" charset="0"/>
          <a:ea typeface="MS PGothic" pitchFamily="34" charset="-128"/>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MS PGothic" pitchFamily="34" charset="-128"/>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MS PGothic" pitchFamily="34" charset="-128"/>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MS PGothic" pitchFamily="34" charset="-128"/>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676400" y="2514600"/>
            <a:ext cx="6019800" cy="2082800"/>
          </a:xfrm>
        </p:spPr>
        <p:txBody>
          <a:bodyPr/>
          <a:lstStyle/>
          <a:p>
            <a:r>
              <a:rPr lang="en-US" sz="3600" b="1" dirty="0" smtClean="0"/>
              <a:t>Deborah A.P. Hersman</a:t>
            </a:r>
            <a:endParaRPr lang="en-US" sz="3600" b="1" dirty="0"/>
          </a:p>
          <a:p>
            <a:r>
              <a:rPr lang="en-US" b="1" dirty="0" smtClean="0"/>
              <a:t>President &amp; CEO</a:t>
            </a:r>
            <a:endParaRPr lang="en-US" b="1" dirty="0"/>
          </a:p>
          <a:p>
            <a:r>
              <a:rPr lang="en-US" b="1" dirty="0"/>
              <a:t>National Safety Council</a:t>
            </a:r>
          </a:p>
          <a:p>
            <a:endParaRPr lang="en-US" sz="36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5"/>
          <p:cNvSpPr>
            <a:spLocks noGrp="1"/>
          </p:cNvSpPr>
          <p:nvPr>
            <p:ph type="title"/>
          </p:nvPr>
        </p:nvSpPr>
        <p:spPr>
          <a:xfrm>
            <a:off x="304800" y="2311400"/>
            <a:ext cx="8839200" cy="914400"/>
          </a:xfrm>
        </p:spPr>
        <p:txBody>
          <a:bodyPr/>
          <a:lstStyle/>
          <a:p>
            <a:pPr algn="ctr"/>
            <a:r>
              <a:rPr lang="en-US" altLang="en-US" sz="5400" i="1" dirty="0" smtClean="0"/>
              <a:t>1. And never forget…</a:t>
            </a:r>
            <a:r>
              <a:rPr lang="en-US" altLang="en-US" sz="5400" i="1" dirty="0"/>
              <a:t/>
            </a:r>
            <a:br>
              <a:rPr lang="en-US" altLang="en-US" sz="5400" i="1" dirty="0"/>
            </a:br>
            <a:r>
              <a:rPr lang="en-US" altLang="en-US" sz="6600" dirty="0" smtClean="0"/>
              <a:t>People matter</a:t>
            </a:r>
          </a:p>
        </p:txBody>
      </p:sp>
    </p:spTree>
    <p:extLst>
      <p:ext uri="{BB962C8B-B14F-4D97-AF65-F5344CB8AC3E}">
        <p14:creationId xmlns:p14="http://schemas.microsoft.com/office/powerpoint/2010/main" val="3822735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 y="-1"/>
            <a:ext cx="4704457" cy="310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4" y="3124200"/>
            <a:ext cx="5715000" cy="375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5"/>
          <a:srcRect/>
          <a:stretch>
            <a:fillRect/>
          </a:stretch>
        </p:blipFill>
        <p:spPr bwMode="auto">
          <a:xfrm>
            <a:off x="4543259" y="0"/>
            <a:ext cx="4600741" cy="31075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3410" y="3124200"/>
            <a:ext cx="363059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53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nsc 3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1905000"/>
            <a:ext cx="30829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191314"/>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5"/>
          <p:cNvSpPr>
            <a:spLocks noGrp="1"/>
          </p:cNvSpPr>
          <p:nvPr>
            <p:ph type="title"/>
          </p:nvPr>
        </p:nvSpPr>
        <p:spPr>
          <a:xfrm>
            <a:off x="46630" y="2133600"/>
            <a:ext cx="9067800" cy="685800"/>
          </a:xfrm>
        </p:spPr>
        <p:txBody>
          <a:bodyPr/>
          <a:lstStyle/>
          <a:p>
            <a:pPr algn="ctr"/>
            <a:r>
              <a:rPr lang="en-US" altLang="en-US" sz="7200" dirty="0" smtClean="0"/>
              <a:t>5. Don’t assume</a:t>
            </a:r>
          </a:p>
        </p:txBody>
      </p:sp>
      <p:sp>
        <p:nvSpPr>
          <p:cNvPr id="3" name="TextBox 2"/>
          <p:cNvSpPr txBox="1"/>
          <p:nvPr/>
        </p:nvSpPr>
        <p:spPr>
          <a:xfrm>
            <a:off x="1881116" y="3200400"/>
            <a:ext cx="6172200" cy="3046988"/>
          </a:xfrm>
          <a:prstGeom prst="rect">
            <a:avLst/>
          </a:prstGeom>
          <a:noFill/>
        </p:spPr>
        <p:txBody>
          <a:bodyPr wrap="square" rtlCol="0">
            <a:spAutoFit/>
          </a:bodyPr>
          <a:lstStyle/>
          <a:p>
            <a:pPr marL="342900" indent="-342900">
              <a:buFont typeface="Arial" pitchFamily="34" charset="0"/>
              <a:buChar char="•"/>
            </a:pPr>
            <a:r>
              <a:rPr lang="en-US" dirty="0" smtClean="0"/>
              <a:t>Do not make assumptions when investigating incidents.</a:t>
            </a:r>
            <a:br>
              <a:rPr lang="en-US" dirty="0" smtClean="0"/>
            </a:br>
            <a:endParaRPr lang="en-US" dirty="0" smtClean="0"/>
          </a:p>
          <a:p>
            <a:pPr marL="342900" indent="-342900">
              <a:buFont typeface="Arial" pitchFamily="34" charset="0"/>
              <a:buChar char="•"/>
            </a:pPr>
            <a:r>
              <a:rPr lang="en-US" dirty="0" smtClean="0"/>
              <a:t>Ask “Why?” at least five times to get to the root cause.</a:t>
            </a:r>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p:txBody>
      </p:sp>
    </p:spTree>
    <p:extLst>
      <p:ext uri="{BB962C8B-B14F-4D97-AF65-F5344CB8AC3E}">
        <p14:creationId xmlns:p14="http://schemas.microsoft.com/office/powerpoint/2010/main" val="1091597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667000" y="279400"/>
            <a:ext cx="6172200" cy="1117600"/>
          </a:xfrm>
        </p:spPr>
        <p:txBody>
          <a:bodyPr/>
          <a:lstStyle/>
          <a:p>
            <a:r>
              <a:rPr lang="en-US" altLang="en-US" sz="3200" dirty="0" smtClean="0"/>
              <a:t>Gray Summit, MO. Aug 5, 2010</a:t>
            </a:r>
          </a:p>
        </p:txBody>
      </p:sp>
      <p:pic>
        <p:nvPicPr>
          <p:cNvPr id="51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2500" t="39999" r="30000" b="20000"/>
          <a:stretch>
            <a:fillRect/>
          </a:stretch>
        </p:blipFill>
        <p:spPr>
          <a:xfrm>
            <a:off x="1333500" y="1574800"/>
            <a:ext cx="6438900" cy="4292600"/>
          </a:xfrm>
          <a:ln>
            <a:solidFill>
              <a:srgbClr val="00B0F0"/>
            </a:solidFill>
            <a:miter lim="800000"/>
            <a:headEnd/>
            <a:tailEnd/>
          </a:ln>
        </p:spPr>
      </p:pic>
    </p:spTree>
    <p:extLst>
      <p:ext uri="{BB962C8B-B14F-4D97-AF65-F5344CB8AC3E}">
        <p14:creationId xmlns:p14="http://schemas.microsoft.com/office/powerpoint/2010/main" val="153814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5"/>
          <p:cNvSpPr>
            <a:spLocks noGrp="1"/>
          </p:cNvSpPr>
          <p:nvPr>
            <p:ph type="title"/>
          </p:nvPr>
        </p:nvSpPr>
        <p:spPr>
          <a:xfrm>
            <a:off x="363876" y="685800"/>
            <a:ext cx="8763000" cy="2032000"/>
          </a:xfrm>
        </p:spPr>
        <p:txBody>
          <a:bodyPr/>
          <a:lstStyle/>
          <a:p>
            <a:pPr algn="ctr"/>
            <a:r>
              <a:rPr lang="en-US" altLang="en-US" sz="7200" dirty="0"/>
              <a:t>4</a:t>
            </a:r>
            <a:r>
              <a:rPr lang="en-US" altLang="en-US" sz="7200" dirty="0" smtClean="0"/>
              <a:t>. Get sleep</a:t>
            </a:r>
          </a:p>
        </p:txBody>
      </p:sp>
      <p:sp>
        <p:nvSpPr>
          <p:cNvPr id="2" name="TextBox 1"/>
          <p:cNvSpPr txBox="1"/>
          <p:nvPr/>
        </p:nvSpPr>
        <p:spPr>
          <a:xfrm>
            <a:off x="1143000" y="2921000"/>
            <a:ext cx="7010400" cy="1938992"/>
          </a:xfrm>
          <a:prstGeom prst="rect">
            <a:avLst/>
          </a:prstGeom>
          <a:noFill/>
        </p:spPr>
        <p:txBody>
          <a:bodyPr wrap="square" rtlCol="0">
            <a:spAutoFit/>
          </a:bodyPr>
          <a:lstStyle/>
          <a:p>
            <a:pPr marL="342900" indent="-342900">
              <a:buFont typeface="Arial" pitchFamily="34" charset="0"/>
              <a:buChar char="•"/>
            </a:pPr>
            <a:r>
              <a:rPr lang="en-US" dirty="0"/>
              <a:t>30% of the population has a sleep </a:t>
            </a:r>
            <a:r>
              <a:rPr lang="en-US" dirty="0" smtClean="0"/>
              <a:t>disorder.</a:t>
            </a:r>
            <a:br>
              <a:rPr lang="en-US" dirty="0" smtClean="0"/>
            </a:br>
            <a:endParaRPr lang="en-US" dirty="0" smtClean="0"/>
          </a:p>
          <a:p>
            <a:pPr marL="342900" indent="-342900">
              <a:buFont typeface="Arial" pitchFamily="34" charset="0"/>
              <a:buChar char="•"/>
            </a:pPr>
            <a:r>
              <a:rPr lang="en-US" dirty="0" smtClean="0"/>
              <a:t>Fatigue </a:t>
            </a:r>
            <a:r>
              <a:rPr lang="en-US" dirty="0"/>
              <a:t>is more than falling </a:t>
            </a:r>
            <a:r>
              <a:rPr lang="en-US" dirty="0" smtClean="0"/>
              <a:t>asleep – it </a:t>
            </a:r>
            <a:r>
              <a:rPr lang="en-US" dirty="0"/>
              <a:t>is how you perform when you </a:t>
            </a:r>
            <a:r>
              <a:rPr lang="en-US" dirty="0" smtClean="0"/>
              <a:t>are tired.</a:t>
            </a:r>
            <a:r>
              <a:rPr lang="en-US" sz="9600" dirty="0" smtClean="0"/>
              <a:t/>
            </a:r>
            <a:br>
              <a:rPr lang="en-US" sz="9600" dirty="0" smtClean="0"/>
            </a:br>
            <a:endParaRPr lang="en-US" dirty="0"/>
          </a:p>
        </p:txBody>
      </p:sp>
    </p:spTree>
    <p:extLst>
      <p:ext uri="{BB962C8B-B14F-4D97-AF65-F5344CB8AC3E}">
        <p14:creationId xmlns:p14="http://schemas.microsoft.com/office/powerpoint/2010/main" val="41517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584200"/>
            <a:ext cx="5410200" cy="685800"/>
          </a:xfrm>
        </p:spPr>
        <p:txBody>
          <a:bodyPr/>
          <a:lstStyle/>
          <a:p>
            <a:r>
              <a:rPr lang="en-US" dirty="0" smtClean="0"/>
              <a:t>Tallahassee, FL, 2002</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2" y="1701802"/>
            <a:ext cx="5306159" cy="425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26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5"/>
          <p:cNvSpPr>
            <a:spLocks noGrp="1"/>
          </p:cNvSpPr>
          <p:nvPr>
            <p:ph type="title"/>
          </p:nvPr>
        </p:nvSpPr>
        <p:spPr>
          <a:xfrm>
            <a:off x="76200" y="1600200"/>
            <a:ext cx="9067800" cy="1828800"/>
          </a:xfrm>
        </p:spPr>
        <p:txBody>
          <a:bodyPr/>
          <a:lstStyle/>
          <a:p>
            <a:pPr algn="ctr"/>
            <a:r>
              <a:rPr lang="en-US" altLang="en-US" sz="5400" dirty="0"/>
              <a:t>3</a:t>
            </a:r>
            <a:r>
              <a:rPr lang="en-US" altLang="en-US" sz="5400" dirty="0" smtClean="0"/>
              <a:t>. Double and triple check</a:t>
            </a:r>
          </a:p>
        </p:txBody>
      </p:sp>
      <p:sp>
        <p:nvSpPr>
          <p:cNvPr id="4" name="TextBox 3"/>
          <p:cNvSpPr txBox="1"/>
          <p:nvPr/>
        </p:nvSpPr>
        <p:spPr>
          <a:xfrm>
            <a:off x="1371600" y="3352800"/>
            <a:ext cx="7391400" cy="2677656"/>
          </a:xfrm>
          <a:prstGeom prst="rect">
            <a:avLst/>
          </a:prstGeom>
          <a:noFill/>
        </p:spPr>
        <p:txBody>
          <a:bodyPr wrap="square" rtlCol="0">
            <a:spAutoFit/>
          </a:bodyPr>
          <a:lstStyle/>
          <a:p>
            <a:pPr marL="342900" indent="-342900">
              <a:buFont typeface="Arial" pitchFamily="34" charset="0"/>
              <a:buChar char="•"/>
            </a:pPr>
            <a:r>
              <a:rPr lang="en-US" dirty="0" smtClean="0"/>
              <a:t>Employee engagement is key – everyone needs to be on the lookout for hazards.</a:t>
            </a:r>
          </a:p>
          <a:p>
            <a:endParaRPr lang="en-US" dirty="0" smtClean="0"/>
          </a:p>
          <a:p>
            <a:pPr marL="342900" indent="-342900">
              <a:buFont typeface="Arial" pitchFamily="34" charset="0"/>
              <a:buChar char="•"/>
            </a:pPr>
            <a:r>
              <a:rPr lang="en-US" dirty="0" smtClean="0"/>
              <a:t>Even small errors can have big consequences.</a:t>
            </a:r>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300690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62200" y="889000"/>
            <a:ext cx="6781800" cy="685800"/>
          </a:xfrm>
        </p:spPr>
        <p:txBody>
          <a:bodyPr/>
          <a:lstStyle/>
          <a:p>
            <a:r>
              <a:rPr lang="en-US" altLang="en-US" sz="3200" dirty="0" smtClean="0"/>
              <a:t>I -35 Bridge Collapse, Aug 1, 2007</a:t>
            </a:r>
          </a:p>
        </p:txBody>
      </p:sp>
      <p:pic>
        <p:nvPicPr>
          <p:cNvPr id="47106" name="Picture 2"/>
          <p:cNvPicPr>
            <a:picLocks noChangeAspect="1" noChangeArrowheads="1"/>
          </p:cNvPicPr>
          <p:nvPr/>
        </p:nvPicPr>
        <p:blipFill>
          <a:blip r:embed="rId3"/>
          <a:srcRect/>
          <a:stretch>
            <a:fillRect/>
          </a:stretch>
        </p:blipFill>
        <p:spPr bwMode="auto">
          <a:xfrm>
            <a:off x="1219203" y="1905002"/>
            <a:ext cx="7102475" cy="4024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47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5"/>
          <p:cNvSpPr>
            <a:spLocks noGrp="1"/>
          </p:cNvSpPr>
          <p:nvPr>
            <p:ph type="title"/>
          </p:nvPr>
        </p:nvSpPr>
        <p:spPr>
          <a:xfrm>
            <a:off x="533400" y="1701800"/>
            <a:ext cx="8382000" cy="1828800"/>
          </a:xfrm>
        </p:spPr>
        <p:txBody>
          <a:bodyPr/>
          <a:lstStyle/>
          <a:p>
            <a:pPr algn="ctr"/>
            <a:r>
              <a:rPr lang="en-US" altLang="en-US" sz="6000" dirty="0"/>
              <a:t>2</a:t>
            </a:r>
            <a:r>
              <a:rPr lang="en-US" altLang="en-US" sz="6000" dirty="0" smtClean="0"/>
              <a:t>. Change is constant</a:t>
            </a:r>
          </a:p>
        </p:txBody>
      </p:sp>
      <p:sp>
        <p:nvSpPr>
          <p:cNvPr id="2" name="TextBox 1"/>
          <p:cNvSpPr txBox="1"/>
          <p:nvPr/>
        </p:nvSpPr>
        <p:spPr>
          <a:xfrm>
            <a:off x="2133600" y="3429001"/>
            <a:ext cx="6400800" cy="1477328"/>
          </a:xfrm>
          <a:prstGeom prst="rect">
            <a:avLst/>
          </a:prstGeom>
          <a:noFill/>
        </p:spPr>
        <p:txBody>
          <a:bodyPr wrap="square" rtlCol="0">
            <a:spAutoFit/>
          </a:bodyPr>
          <a:lstStyle/>
          <a:p>
            <a:pPr marL="342900" indent="-342900">
              <a:buFont typeface="Arial" pitchFamily="34" charset="0"/>
              <a:buChar char="•"/>
            </a:pPr>
            <a:r>
              <a:rPr lang="en-US" dirty="0" smtClean="0"/>
              <a:t>Stay informed and be aware of trends.</a:t>
            </a:r>
          </a:p>
          <a:p>
            <a:endParaRPr lang="en-US" sz="1800" dirty="0" smtClean="0"/>
          </a:p>
          <a:p>
            <a:pPr marL="342900" indent="-342900">
              <a:buFont typeface="Arial" pitchFamily="34" charset="0"/>
              <a:buChar char="•"/>
            </a:pPr>
            <a:r>
              <a:rPr lang="en-US" dirty="0" smtClean="0"/>
              <a:t>Be on the lookout for new safety challenges.</a:t>
            </a:r>
            <a:endParaRPr lang="en-US" dirty="0"/>
          </a:p>
        </p:txBody>
      </p:sp>
    </p:spTree>
    <p:extLst>
      <p:ext uri="{BB962C8B-B14F-4D97-AF65-F5344CB8AC3E}">
        <p14:creationId xmlns:p14="http://schemas.microsoft.com/office/powerpoint/2010/main" val="348281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971800" y="685800"/>
            <a:ext cx="5791200" cy="685800"/>
          </a:xfrm>
        </p:spPr>
        <p:txBody>
          <a:bodyPr/>
          <a:lstStyle/>
          <a:p>
            <a:r>
              <a:rPr lang="en-US" altLang="en-US" sz="3200" dirty="0" smtClean="0"/>
              <a:t>Rise of the Opioid </a:t>
            </a:r>
            <a:r>
              <a:rPr lang="en-US" altLang="en-US" sz="3200" dirty="0"/>
              <a:t>E</a:t>
            </a:r>
            <a:r>
              <a:rPr lang="en-US" altLang="en-US" sz="3200" dirty="0" smtClean="0"/>
              <a:t>pidemic</a:t>
            </a:r>
          </a:p>
        </p:txBody>
      </p:sp>
      <p:graphicFrame>
        <p:nvGraphicFramePr>
          <p:cNvPr id="12291" name="Object 3"/>
          <p:cNvGraphicFramePr>
            <a:graphicFrameLocks noChangeAspect="1"/>
          </p:cNvGraphicFramePr>
          <p:nvPr>
            <p:extLst>
              <p:ext uri="{D42A27DB-BD31-4B8C-83A1-F6EECF244321}">
                <p14:modId xmlns:p14="http://schemas.microsoft.com/office/powerpoint/2010/main" val="2999231607"/>
              </p:ext>
            </p:extLst>
          </p:nvPr>
        </p:nvGraphicFramePr>
        <p:xfrm>
          <a:off x="762003" y="1905000"/>
          <a:ext cx="8000999" cy="4478240"/>
        </p:xfrm>
        <a:graphic>
          <a:graphicData uri="http://schemas.openxmlformats.org/presentationml/2006/ole">
            <mc:AlternateContent xmlns:mc="http://schemas.openxmlformats.org/markup-compatibility/2006">
              <mc:Choice xmlns:v="urn:schemas-microsoft-com:vml" Requires="v">
                <p:oleObj spid="_x0000_s6196" r:id="rId5" imgW="8913124" imgH="4737003" progId="Excel.Chart.8">
                  <p:embed/>
                </p:oleObj>
              </mc:Choice>
              <mc:Fallback>
                <p:oleObj r:id="rId5" imgW="8913124" imgH="4737003"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3" y="1905000"/>
                        <a:ext cx="8000999" cy="4478240"/>
                      </a:xfrm>
                      <a:prstGeom prst="rect">
                        <a:avLst/>
                      </a:prstGeom>
                      <a:noFill/>
                      <a:extLst/>
                    </p:spPr>
                  </p:pic>
                </p:oleObj>
              </mc:Fallback>
            </mc:AlternateContent>
          </a:graphicData>
        </a:graphic>
      </p:graphicFrame>
    </p:spTree>
    <p:extLst>
      <p:ext uri="{BB962C8B-B14F-4D97-AF65-F5344CB8AC3E}">
        <p14:creationId xmlns:p14="http://schemas.microsoft.com/office/powerpoint/2010/main" val="228035482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9001</TotalTime>
  <Words>585</Words>
  <Application>Microsoft Office PowerPoint</Application>
  <PresentationFormat>On-screen Show (4:3)</PresentationFormat>
  <Paragraphs>87</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Blank Presentation</vt:lpstr>
      <vt:lpstr>Microsoft Excel Chart</vt:lpstr>
      <vt:lpstr>PowerPoint Presentation</vt:lpstr>
      <vt:lpstr>5. Don’t assume</vt:lpstr>
      <vt:lpstr>Gray Summit, MO. Aug 5, 2010</vt:lpstr>
      <vt:lpstr>4. Get sleep</vt:lpstr>
      <vt:lpstr>Tallahassee, FL, 2002</vt:lpstr>
      <vt:lpstr>3. Double and triple check</vt:lpstr>
      <vt:lpstr>I -35 Bridge Collapse, Aug 1, 2007</vt:lpstr>
      <vt:lpstr>2. Change is constant</vt:lpstr>
      <vt:lpstr>Rise of the Opioid Epidemic</vt:lpstr>
      <vt:lpstr>1. And never forget… People matter</vt:lpstr>
      <vt:lpstr>PowerPoint Presentation</vt:lpstr>
      <vt:lpstr>PowerPoint Presentation</vt:lpstr>
    </vt:vector>
  </TitlesOfParts>
  <Company>National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Presentation Title</dc:title>
  <dc:creator>Marketing_Creative Services</dc:creator>
  <cp:lastModifiedBy>Garner, Christie - OSHA</cp:lastModifiedBy>
  <cp:revision>220</cp:revision>
  <cp:lastPrinted>2015-02-25T19:33:29Z</cp:lastPrinted>
  <dcterms:created xsi:type="dcterms:W3CDTF">2009-05-13T15:27:27Z</dcterms:created>
  <dcterms:modified xsi:type="dcterms:W3CDTF">2015-09-16T18:34:20Z</dcterms:modified>
</cp:coreProperties>
</file>