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8"/>
  </p:notesMasterIdLst>
  <p:sldIdLst>
    <p:sldId id="257" r:id="rId4"/>
    <p:sldId id="259" r:id="rId5"/>
    <p:sldId id="260" r:id="rId6"/>
    <p:sldId id="261" r:id="rId7"/>
    <p:sldId id="262" r:id="rId8"/>
    <p:sldId id="290" r:id="rId9"/>
    <p:sldId id="292" r:id="rId10"/>
    <p:sldId id="267" r:id="rId11"/>
    <p:sldId id="288" r:id="rId12"/>
    <p:sldId id="286" r:id="rId13"/>
    <p:sldId id="287" r:id="rId14"/>
    <p:sldId id="281" r:id="rId15"/>
    <p:sldId id="284" r:id="rId16"/>
    <p:sldId id="278" r:id="rId17"/>
    <p:sldId id="269" r:id="rId18"/>
    <p:sldId id="279" r:id="rId19"/>
    <p:sldId id="271" r:id="rId20"/>
    <p:sldId id="272" r:id="rId21"/>
    <p:sldId id="273" r:id="rId22"/>
    <p:sldId id="274" r:id="rId23"/>
    <p:sldId id="280" r:id="rId24"/>
    <p:sldId id="276" r:id="rId25"/>
    <p:sldId id="275"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4" autoAdjust="0"/>
    <p:restoredTop sz="94660"/>
  </p:normalViewPr>
  <p:slideViewPr>
    <p:cSldViewPr snapToGrid="0">
      <p:cViewPr varScale="1">
        <p:scale>
          <a:sx n="134" d="100"/>
          <a:sy n="134" d="100"/>
        </p:scale>
        <p:origin x="-35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0C938-3184-48DB-A018-9BAB3DDBA1D6}" type="datetimeFigureOut">
              <a:rPr lang="en-US" smtClean="0"/>
              <a:pPr/>
              <a:t>10/13/2015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CC478-02A5-4CE0-92FC-16DF06495180}" type="slidenum">
              <a:rPr lang="en-US" smtClean="0"/>
              <a:pPr/>
              <a:t>‹#›</a:t>
            </a:fld>
            <a:endParaRPr lang="en-US"/>
          </a:p>
        </p:txBody>
      </p:sp>
    </p:spTree>
    <p:extLst>
      <p:ext uri="{BB962C8B-B14F-4D97-AF65-F5344CB8AC3E}">
        <p14:creationId xmlns:p14="http://schemas.microsoft.com/office/powerpoint/2010/main" val="318465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Director General Curell,</a:t>
            </a:r>
          </a:p>
          <a:p>
            <a:r>
              <a:rPr lang="en-US" altLang="en-US" smtClean="0"/>
              <a:t>Dr. Alvarez,</a:t>
            </a:r>
          </a:p>
          <a:p>
            <a:r>
              <a:rPr lang="en-US" altLang="en-US" smtClean="0"/>
              <a:t>Dr. Weil</a:t>
            </a:r>
          </a:p>
          <a:p>
            <a:r>
              <a:rPr lang="en-US" altLang="en-US" smtClean="0"/>
              <a:t>Ms. Hersman,</a:t>
            </a:r>
          </a:p>
          <a:p>
            <a:r>
              <a:rPr lang="en-US" altLang="en-US" smtClean="0"/>
              <a:t>Members of the European Commission,</a:t>
            </a:r>
          </a:p>
          <a:p>
            <a:r>
              <a:rPr lang="en-US" altLang="en-US" smtClean="0"/>
              <a:t>Advocates from ISNetworld and American Society of Safety Engineers</a:t>
            </a:r>
          </a:p>
          <a:p>
            <a:endParaRPr lang="en-US" altLang="en-US" smtClean="0"/>
          </a:p>
          <a:p>
            <a:r>
              <a:rPr lang="en-US" altLang="en-US" smtClean="0"/>
              <a:t>Fellow delegates,</a:t>
            </a:r>
          </a:p>
          <a:p>
            <a:endParaRPr lang="en-US" altLang="en-US" smtClean="0"/>
          </a:p>
          <a:p>
            <a:r>
              <a:rPr lang="en-US" altLang="en-US" smtClean="0"/>
              <a:t>And other distinguished guests,</a:t>
            </a:r>
          </a:p>
          <a:p>
            <a:endParaRPr lang="en-US" altLang="en-US" smtClean="0"/>
          </a:p>
          <a:p>
            <a:r>
              <a:rPr lang="en-US" altLang="en-US" smtClean="0"/>
              <a:t>It is once again my distinct pleasure to welcome all of you to the 8th US/EU Joint Conference on Occupational Safety and Health.  As I look around the room, I am delighted to see so many familiar faces as well as new participants, all of whom share in the belief that no job is a good job unless it's a safe job.  We all agree that workers should not have to risk their lives or their health while working to provide for themselves and their families.   </a:t>
            </a:r>
          </a:p>
          <a:p>
            <a:endParaRPr lang="en-US" altLang="en-US" smtClean="0"/>
          </a:p>
          <a:p>
            <a:r>
              <a:rPr lang="en-US" altLang="en-US" smtClean="0"/>
              <a:t>Whether we assemble as one group, or break into our individual topics, we are challenged with giving a voice to those we represent, to those we are charged with protecting. We are fortunate to have so many highly regarded experts in each of the three conference topics among our delegates.  We have the great opportunity to listen and learn from all of our colleagues and counterparts, pushing the boundaries, facing challenges, offering solutions, all in an effort to save workers’ lives.  </a:t>
            </a:r>
          </a:p>
          <a:p>
            <a:endParaRPr lang="en-US" altLang="en-US" smtClean="0"/>
          </a:p>
          <a:p>
            <a:r>
              <a:rPr lang="en-US" altLang="en-US" smtClean="0"/>
              <a:t>In our globalized economy, the world of work is constantly changing, and we must be prepared to analyze and adjust our strategies.  These open and honest discussions demonstrate the cooperation between our two countries and stands as an important example of how we can all benefit from protecting workers on both sides of the Atlantic.</a:t>
            </a:r>
          </a:p>
          <a:p>
            <a:endParaRPr lang="en-US" altLang="en-US" smtClean="0"/>
          </a:p>
          <a:p>
            <a:r>
              <a:rPr lang="en-US" altLang="en-US" smtClean="0"/>
              <a:t>Today I’ll touch on our shared challenges and how we can transform our strategies and energize our employees to meet them.</a:t>
            </a:r>
          </a:p>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2D94A5B-9EB0-4FFE-B29B-7A06EA9E8FE9}" type="slidenum">
              <a:rPr lang="en-US" altLang="en-US">
                <a:solidFill>
                  <a:prstClr val="black"/>
                </a:solidFill>
                <a:latin typeface="Arial" panose="020B0604020202020204" pitchFamily="34" charset="0"/>
              </a:rPr>
              <a:pPr eaLnBrk="1" hangingPunct="1">
                <a:spcBef>
                  <a:spcPct val="0"/>
                </a:spcBef>
              </a:pPr>
              <a:t>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51556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B7739-91C1-4E46-8C21-989EFCB17600}" type="slidenum">
              <a:rPr lang="en-US" smtClean="0"/>
              <a:pPr/>
              <a:t>24</a:t>
            </a:fld>
            <a:endParaRPr lang="en-US"/>
          </a:p>
        </p:txBody>
      </p:sp>
    </p:spTree>
    <p:extLst>
      <p:ext uri="{BB962C8B-B14F-4D97-AF65-F5344CB8AC3E}">
        <p14:creationId xmlns:p14="http://schemas.microsoft.com/office/powerpoint/2010/main" val="207651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Employers required to report all workplace fatalities within 8 hours and all in-patient hospitalizations, amputations or losses of an eye within 24 hours</a:t>
            </a:r>
          </a:p>
          <a:p>
            <a:pPr eaLnBrk="1" hangingPunct="1">
              <a:spcBef>
                <a:spcPct val="0"/>
              </a:spcBef>
            </a:pPr>
            <a:endParaRPr lang="en-US" altLang="en-US" smtClean="0"/>
          </a:p>
          <a:p>
            <a:pPr eaLnBrk="1" hangingPunct="1">
              <a:spcBef>
                <a:spcPct val="0"/>
              </a:spcBef>
            </a:pPr>
            <a:r>
              <a:rPr lang="en-US" altLang="en-US" smtClean="0"/>
              <a:t>Life-saving purpose: Investigating injuries, and learning from them, is one of the most important ways to prevent future injuries from occurring</a:t>
            </a:r>
          </a:p>
          <a:p>
            <a:pPr eaLnBrk="1" hangingPunct="1">
              <a:spcBef>
                <a:spcPct val="0"/>
              </a:spcBef>
            </a:pPr>
            <a:endParaRPr lang="en-US" altLang="en-US" smtClean="0"/>
          </a:p>
          <a:p>
            <a:pPr eaLnBrk="1" hangingPunct="1">
              <a:spcBef>
                <a:spcPct val="0"/>
              </a:spcBef>
            </a:pPr>
            <a:r>
              <a:rPr lang="en-US" altLang="en-US" smtClean="0"/>
              <a:t>Already seeing trends that we wouldn’t have otherwise seen</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7713" indent="-284163" eaLnBrk="0" hangingPunct="0">
              <a:spcBef>
                <a:spcPct val="30000"/>
              </a:spcBef>
              <a:defRPr sz="1200">
                <a:solidFill>
                  <a:schemeClr val="tx1"/>
                </a:solidFill>
                <a:latin typeface="Calibri" panose="020F0502020204030204" pitchFamily="34" charset="0"/>
              </a:defRPr>
            </a:lvl2pPr>
            <a:lvl3pPr marL="1155700" indent="-227013" eaLnBrk="0" hangingPunct="0">
              <a:spcBef>
                <a:spcPct val="30000"/>
              </a:spcBef>
              <a:defRPr sz="1200">
                <a:solidFill>
                  <a:schemeClr val="tx1"/>
                </a:solidFill>
                <a:latin typeface="Calibri" panose="020F0502020204030204" pitchFamily="34" charset="0"/>
              </a:defRPr>
            </a:lvl3pPr>
            <a:lvl4pPr marL="1620838" indent="-227013" eaLnBrk="0" hangingPunct="0">
              <a:spcBef>
                <a:spcPct val="30000"/>
              </a:spcBef>
              <a:defRPr sz="1200">
                <a:solidFill>
                  <a:schemeClr val="tx1"/>
                </a:solidFill>
                <a:latin typeface="Calibri" panose="020F0502020204030204" pitchFamily="34" charset="0"/>
              </a:defRPr>
            </a:lvl4pPr>
            <a:lvl5pPr marL="2082800" indent="-227013" eaLnBrk="0" hangingPunct="0">
              <a:spcBef>
                <a:spcPct val="30000"/>
              </a:spcBef>
              <a:defRPr sz="1200">
                <a:solidFill>
                  <a:schemeClr val="tx1"/>
                </a:solidFill>
                <a:latin typeface="Calibri" panose="020F0502020204030204" pitchFamily="34" charset="0"/>
              </a:defRPr>
            </a:lvl5pPr>
            <a:lvl6pPr marL="2540000" indent="-227013" eaLnBrk="0" fontAlgn="base" hangingPunct="0">
              <a:spcBef>
                <a:spcPct val="30000"/>
              </a:spcBef>
              <a:spcAft>
                <a:spcPct val="0"/>
              </a:spcAft>
              <a:defRPr sz="1200">
                <a:solidFill>
                  <a:schemeClr val="tx1"/>
                </a:solidFill>
                <a:latin typeface="Calibri" panose="020F0502020204030204" pitchFamily="34" charset="0"/>
              </a:defRPr>
            </a:lvl6pPr>
            <a:lvl7pPr marL="2997200" indent="-227013" eaLnBrk="0" fontAlgn="base" hangingPunct="0">
              <a:spcBef>
                <a:spcPct val="30000"/>
              </a:spcBef>
              <a:spcAft>
                <a:spcPct val="0"/>
              </a:spcAft>
              <a:defRPr sz="1200">
                <a:solidFill>
                  <a:schemeClr val="tx1"/>
                </a:solidFill>
                <a:latin typeface="Calibri" panose="020F0502020204030204" pitchFamily="34" charset="0"/>
              </a:defRPr>
            </a:lvl7pPr>
            <a:lvl8pPr marL="3454400" indent="-227013" eaLnBrk="0" fontAlgn="base" hangingPunct="0">
              <a:spcBef>
                <a:spcPct val="30000"/>
              </a:spcBef>
              <a:spcAft>
                <a:spcPct val="0"/>
              </a:spcAft>
              <a:defRPr sz="1200">
                <a:solidFill>
                  <a:schemeClr val="tx1"/>
                </a:solidFill>
                <a:latin typeface="Calibri" panose="020F0502020204030204" pitchFamily="34" charset="0"/>
              </a:defRPr>
            </a:lvl8pPr>
            <a:lvl9pPr marL="3911600"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BC35B70-601B-4AE0-A4CE-9918F37EFBC6}" type="slidenum">
              <a:rPr lang="en-US" altLang="en-US">
                <a:solidFill>
                  <a:srgbClr val="000000"/>
                </a:solidFill>
                <a:latin typeface="Arial" panose="020B0604020202020204" pitchFamily="34" charset="0"/>
              </a:rPr>
              <a:pPr eaLnBrk="1" hangingPunct="1">
                <a:spcBef>
                  <a:spcPct val="0"/>
                </a:spcBef>
              </a:pPr>
              <a:t>12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84630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rPr>
              <a:t>In August, OSHA, in partnerships with NIOSH, issued a set of practices for protecting temporary workers.  As you can see from its title, the set of practices are </a:t>
            </a:r>
            <a:r>
              <a:rPr lang="en-US" altLang="en-US" b="1" smtClean="0">
                <a:solidFill>
                  <a:srgbClr val="000000"/>
                </a:solidFill>
              </a:rPr>
              <a:t>recommended.  </a:t>
            </a:r>
            <a:r>
              <a:rPr lang="en-US" altLang="en-US" smtClean="0">
                <a:solidFill>
                  <a:srgbClr val="000000"/>
                </a:solidFill>
              </a:rPr>
              <a:t>Some are even Best practices.  We have developed this set of practices to be used as </a:t>
            </a:r>
            <a:r>
              <a:rPr lang="en-US" altLang="en-US" b="1" smtClean="0">
                <a:solidFill>
                  <a:srgbClr val="000000"/>
                </a:solidFill>
              </a:rPr>
              <a:t>guidance to stakeholders - not for enforcement. </a:t>
            </a:r>
          </a:p>
          <a:p>
            <a:pPr eaLnBrk="1" hangingPunct="1">
              <a:spcBef>
                <a:spcPct val="0"/>
              </a:spcBef>
            </a:pPr>
            <a:endParaRPr lang="en-US" altLang="en-US" smtClean="0"/>
          </a:p>
          <a:p>
            <a:pPr eaLnBrk="1" hangingPunct="1">
              <a:spcBef>
                <a:spcPct val="0"/>
              </a:spcBef>
            </a:pPr>
            <a:r>
              <a:rPr lang="en-US" altLang="en-US" smtClean="0"/>
              <a:t>The host employer and staffing agency must have effective communication and common understanding of responsibilities to work together to ensure OSH requirements are fully met and temporary employees are protected.  </a:t>
            </a:r>
          </a:p>
          <a:p>
            <a:pPr eaLnBrk="1" hangingPunct="1">
              <a:spcBef>
                <a:spcPct val="0"/>
              </a:spcBef>
            </a:pPr>
            <a:endParaRPr lang="en-US" altLang="en-US" smtClean="0"/>
          </a:p>
          <a:p>
            <a:pPr eaLnBrk="1" hangingPunct="1">
              <a:spcBef>
                <a:spcPct val="0"/>
              </a:spcBef>
            </a:pPr>
            <a:r>
              <a:rPr lang="en-US" altLang="en-US" smtClean="0"/>
              <a:t>Effective communication between the host and staffing agency may be in the form of a written or verbal contract. It should be understood, however, that the contract’s allocation of responsibilities may not discharge either party’s obligations under the Act.  </a:t>
            </a:r>
          </a:p>
          <a:p>
            <a:pPr eaLnBrk="1" hangingPunct="1">
              <a:spcBef>
                <a:spcPct val="0"/>
              </a:spcBef>
            </a:pPr>
            <a:endParaRPr lang="en-US" altLang="en-US" smtClean="0"/>
          </a:p>
          <a:p>
            <a:pPr eaLnBrk="1" hangingPunct="1">
              <a:spcBef>
                <a:spcPct val="0"/>
              </a:spcBef>
            </a:pPr>
            <a:r>
              <a:rPr lang="en-US" altLang="en-US" smtClean="0"/>
              <a:t>It is incumbent on both employers to communicate with each other when a worker is injured and determine what measures are to be implemented to prevent future injuries from occurring.  Communication between host employer and staffing agency is of fundamental importance in this regard. </a:t>
            </a:r>
          </a:p>
          <a:p>
            <a:pPr eaLnBrk="1" hangingPunct="1">
              <a:spcBef>
                <a:spcPct val="0"/>
              </a:spcBef>
            </a:pPr>
            <a:endParaRPr lang="en-US" altLang="en-US" smtClean="0"/>
          </a:p>
          <a:p>
            <a:pPr eaLnBrk="1" hangingPunct="1">
              <a:spcBef>
                <a:spcPct val="0"/>
              </a:spcBef>
            </a:pPr>
            <a:r>
              <a:rPr lang="en-US" altLang="en-US" smtClean="0"/>
              <a:t>The extent of the obligations each employer has will vary depending on workplace conditions and may be clarified by their agreement or contract.  Their duties will sometimes overlap.  The staffing agency or the host may be particularly well suited to ensure compliance with a particular requirement, and may assume primary responsibility for it.  For example, staffing agencies might provide general safety and health training applicable to many different occupational settings, while host employers provide specific training tailored to the particular hazards at their workplaces.  If the staffing agency has a long-term, continuing relationship with the temporary worker, it may be best positioned to comply with requirements such as audiometric testing or medical surveillance.  The host employer, in turn, would be the primary party responsible for complying with workplace-specific standards relating to machine guarding, exposure to noise or toxic substances, and other workplace-specific safety and health requirements.  </a:t>
            </a:r>
          </a:p>
          <a:p>
            <a:pPr eaLnBrk="1" hangingPunct="1">
              <a:spcBef>
                <a:spcPct val="0"/>
              </a:spcBef>
            </a:pPr>
            <a:endParaRPr lang="en-US" altLang="en-US" smtClean="0"/>
          </a:p>
          <a:p>
            <a:pPr eaLnBrk="1" hangingPunct="1">
              <a:spcBef>
                <a:spcPct val="0"/>
              </a:spcBef>
            </a:pPr>
            <a:r>
              <a:rPr lang="en-US" altLang="en-US" smtClean="0"/>
              <a:t>The staffing agencies have a duty to diligently inquire and determine what, if any, safety and health hazards are present at their client’s workplaces.  For example, if a staffing agency is supplying workers to a host where they will be working in a manufacturing setting using potentially hazardous equipment, the agency should take reasonable steps to identify any hazards present, to ensure that workers will receive the required training, protective equipment, and other safeguards, and then later verify that the protections are in place.  </a:t>
            </a:r>
          </a:p>
          <a:p>
            <a:pPr eaLnBrk="1" hangingPunct="1">
              <a:spcBef>
                <a:spcPct val="0"/>
              </a:spcBef>
            </a:pPr>
            <a:endParaRPr lang="en-US" altLang="en-US" smtClean="0"/>
          </a:p>
          <a:p>
            <a:pPr eaLnBrk="1" hangingPunct="1">
              <a:spcBef>
                <a:spcPct val="0"/>
              </a:spcBef>
            </a:pPr>
            <a:r>
              <a:rPr lang="en-US" altLang="en-US" smtClean="0"/>
              <a:t>It’s not expected that staffing agencies be experts on all industries.  For example, if sending workers to a refinery, we don’t expect the staffing agency to go in and conduct their own in-depth job hazard analyses, but they should be at least generally aware of the hazards and communicate with the host to ensure proper protections are in place.  We will not be enforcing any stricter requirements than those our regulations currently require.  </a:t>
            </a:r>
          </a:p>
          <a:p>
            <a:pPr eaLnBrk="1" hangingPunct="1">
              <a:spcBef>
                <a:spcPct val="0"/>
              </a:spcBef>
            </a:pPr>
            <a:endParaRPr lang="en-US" altLang="en-US" smtClean="0"/>
          </a:p>
          <a:p>
            <a:pPr eaLnBrk="1" hangingPunct="1">
              <a:spcBef>
                <a:spcPct val="0"/>
              </a:spcBef>
            </a:pPr>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6D3A36-4CBD-4FAB-9127-432DB4B6D024}" type="slidenum">
              <a:rPr lang="en-US" altLang="en-US">
                <a:solidFill>
                  <a:srgbClr val="000000"/>
                </a:solidFill>
              </a:rPr>
              <a:pPr eaLnBrk="1" hangingPunct="1"/>
              <a:t>15</a:t>
            </a:fld>
            <a:endParaRPr lang="en-US" altLang="en-US">
              <a:solidFill>
                <a:srgbClr val="000000"/>
              </a:solidFill>
            </a:endParaRPr>
          </a:p>
        </p:txBody>
      </p:sp>
    </p:spTree>
    <p:extLst>
      <p:ext uri="{BB962C8B-B14F-4D97-AF65-F5344CB8AC3E}">
        <p14:creationId xmlns:p14="http://schemas.microsoft.com/office/powerpoint/2010/main" val="306887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rPr>
              <a:t>In August, OSHA, in partnerships with NIOSH, issued a set of practices for protecting temporary workers.  As you can see from its title, the set of practices are </a:t>
            </a:r>
            <a:r>
              <a:rPr lang="en-US" altLang="en-US" b="1" smtClean="0">
                <a:solidFill>
                  <a:srgbClr val="000000"/>
                </a:solidFill>
              </a:rPr>
              <a:t>recommended.  </a:t>
            </a:r>
            <a:r>
              <a:rPr lang="en-US" altLang="en-US" smtClean="0">
                <a:solidFill>
                  <a:srgbClr val="000000"/>
                </a:solidFill>
              </a:rPr>
              <a:t>Some are even Best practices.  We have developed this set of practices to be used as </a:t>
            </a:r>
            <a:r>
              <a:rPr lang="en-US" altLang="en-US" b="1" smtClean="0">
                <a:solidFill>
                  <a:srgbClr val="000000"/>
                </a:solidFill>
              </a:rPr>
              <a:t>guidance to stakeholders - not for enforcement. </a:t>
            </a:r>
          </a:p>
          <a:p>
            <a:pPr eaLnBrk="1" hangingPunct="1">
              <a:spcBef>
                <a:spcPct val="0"/>
              </a:spcBef>
            </a:pPr>
            <a:endParaRPr lang="en-US" altLang="en-US" smtClean="0"/>
          </a:p>
          <a:p>
            <a:pPr eaLnBrk="1" hangingPunct="1">
              <a:spcBef>
                <a:spcPct val="0"/>
              </a:spcBef>
            </a:pPr>
            <a:r>
              <a:rPr lang="en-US" altLang="en-US" smtClean="0"/>
              <a:t>The host employer and staffing agency must have effective communication and common understanding of responsibilities to work together to ensure OSH requirements are fully met and temporary employees are protected.  </a:t>
            </a:r>
          </a:p>
          <a:p>
            <a:pPr eaLnBrk="1" hangingPunct="1">
              <a:spcBef>
                <a:spcPct val="0"/>
              </a:spcBef>
            </a:pPr>
            <a:endParaRPr lang="en-US" altLang="en-US" smtClean="0"/>
          </a:p>
          <a:p>
            <a:pPr eaLnBrk="1" hangingPunct="1">
              <a:spcBef>
                <a:spcPct val="0"/>
              </a:spcBef>
            </a:pPr>
            <a:r>
              <a:rPr lang="en-US" altLang="en-US" smtClean="0"/>
              <a:t>Effective communication between the host and staffing agency may be in the form of a written or verbal contract. It should be understood, however, that the contract’s allocation of responsibilities may not discharge either party’s obligations under the Act.  </a:t>
            </a:r>
          </a:p>
          <a:p>
            <a:pPr eaLnBrk="1" hangingPunct="1">
              <a:spcBef>
                <a:spcPct val="0"/>
              </a:spcBef>
            </a:pPr>
            <a:endParaRPr lang="en-US" altLang="en-US" smtClean="0"/>
          </a:p>
          <a:p>
            <a:pPr eaLnBrk="1" hangingPunct="1">
              <a:spcBef>
                <a:spcPct val="0"/>
              </a:spcBef>
            </a:pPr>
            <a:r>
              <a:rPr lang="en-US" altLang="en-US" smtClean="0"/>
              <a:t>It is incumbent on both employers to communicate with each other when a worker is injured and determine what measures are to be implemented to prevent future injuries from occurring.  Communication between host employer and staffing agency is of fundamental importance in this regard. </a:t>
            </a:r>
          </a:p>
          <a:p>
            <a:pPr eaLnBrk="1" hangingPunct="1">
              <a:spcBef>
                <a:spcPct val="0"/>
              </a:spcBef>
            </a:pPr>
            <a:endParaRPr lang="en-US" altLang="en-US" smtClean="0"/>
          </a:p>
          <a:p>
            <a:pPr eaLnBrk="1" hangingPunct="1">
              <a:spcBef>
                <a:spcPct val="0"/>
              </a:spcBef>
            </a:pPr>
            <a:r>
              <a:rPr lang="en-US" altLang="en-US" smtClean="0"/>
              <a:t>The extent of the obligations each employer has will vary depending on workplace conditions and may be clarified by their agreement or contract.  Their duties will sometimes overlap.  The staffing agency or the host may be particularly well suited to ensure compliance with a particular requirement, and may assume primary responsibility for it.  For example, staffing agencies might provide general safety and health training applicable to many different occupational settings, while host employers provide specific training tailored to the particular hazards at their workplaces.  If the staffing agency has a long-term, continuing relationship with the temporary worker, it may be best positioned to comply with requirements such as audiometric testing or medical surveillance.  The host employer, in turn, would be the primary party responsible for complying with workplace-specific standards relating to machine guarding, exposure to noise or toxic substances, and other workplace-specific safety and health requirements.  </a:t>
            </a:r>
          </a:p>
          <a:p>
            <a:pPr eaLnBrk="1" hangingPunct="1">
              <a:spcBef>
                <a:spcPct val="0"/>
              </a:spcBef>
            </a:pPr>
            <a:endParaRPr lang="en-US" altLang="en-US" smtClean="0"/>
          </a:p>
          <a:p>
            <a:pPr eaLnBrk="1" hangingPunct="1">
              <a:spcBef>
                <a:spcPct val="0"/>
              </a:spcBef>
            </a:pPr>
            <a:r>
              <a:rPr lang="en-US" altLang="en-US" smtClean="0"/>
              <a:t>The staffing agencies have a duty to diligently inquire and determine what, if any, safety and health hazards are present at their client’s workplaces.  For example, if a staffing agency is supplying workers to a host where they will be working in a manufacturing setting using potentially hazardous equipment, the agency should take reasonable steps to identify any hazards present, to ensure that workers will receive the required training, protective equipment, and other safeguards, and then later verify that the protections are in place.  </a:t>
            </a:r>
          </a:p>
          <a:p>
            <a:pPr eaLnBrk="1" hangingPunct="1">
              <a:spcBef>
                <a:spcPct val="0"/>
              </a:spcBef>
            </a:pPr>
            <a:endParaRPr lang="en-US" altLang="en-US" smtClean="0"/>
          </a:p>
          <a:p>
            <a:pPr eaLnBrk="1" hangingPunct="1">
              <a:spcBef>
                <a:spcPct val="0"/>
              </a:spcBef>
            </a:pPr>
            <a:r>
              <a:rPr lang="en-US" altLang="en-US" smtClean="0"/>
              <a:t>It’s not expected that staffing agencies be experts on all industries.  For example, if sending workers to a refinery, we don’t expect the staffing agency to go in and conduct their own in-depth job hazard analyses, but they should be at least generally aware of the hazards and communicate with the host to ensure proper protections are in place.  We will not be enforcing any stricter requirements than those our regulations currently require.  </a:t>
            </a:r>
          </a:p>
          <a:p>
            <a:pPr eaLnBrk="1" hangingPunct="1">
              <a:spcBef>
                <a:spcPct val="0"/>
              </a:spcBef>
            </a:pPr>
            <a:endParaRPr lang="en-US" altLang="en-US" smtClean="0"/>
          </a:p>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AF00C9-F818-4AD0-A5E0-50338C876105}" type="slidenum">
              <a:rPr lang="en-US" altLang="en-US">
                <a:solidFill>
                  <a:srgbClr val="000000"/>
                </a:solidFill>
              </a:rPr>
              <a:pPr eaLnBrk="1" hangingPunct="1"/>
              <a:t>16</a:t>
            </a:fld>
            <a:endParaRPr lang="en-US" altLang="en-US">
              <a:solidFill>
                <a:srgbClr val="000000"/>
              </a:solidFill>
            </a:endParaRPr>
          </a:p>
        </p:txBody>
      </p:sp>
    </p:spTree>
    <p:extLst>
      <p:ext uri="{BB962C8B-B14F-4D97-AF65-F5344CB8AC3E}">
        <p14:creationId xmlns:p14="http://schemas.microsoft.com/office/powerpoint/2010/main" val="261925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D8C8CB-9D1C-4AB8-AC2A-EB43ED08CADB}" type="slidenum">
              <a:rPr lang="en-US" altLang="en-US">
                <a:solidFill>
                  <a:srgbClr val="000000"/>
                </a:solidFill>
              </a:rPr>
              <a:pPr/>
              <a:t>17</a:t>
            </a:fld>
            <a:endParaRPr lang="en-US" altLang="en-US">
              <a:solidFill>
                <a:srgbClr val="000000"/>
              </a:solidFill>
            </a:endParaRPr>
          </a:p>
        </p:txBody>
      </p:sp>
    </p:spTree>
    <p:extLst>
      <p:ext uri="{BB962C8B-B14F-4D97-AF65-F5344CB8AC3E}">
        <p14:creationId xmlns:p14="http://schemas.microsoft.com/office/powerpoint/2010/main" val="423307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rPr>
              <a:t>In August, OSHA, in partnerships with NIOSH, issued a set of practices for protecting temporary workers.  As you can see from its title, the set of practices are </a:t>
            </a:r>
            <a:r>
              <a:rPr lang="en-US" altLang="en-US" b="1" smtClean="0">
                <a:solidFill>
                  <a:srgbClr val="000000"/>
                </a:solidFill>
              </a:rPr>
              <a:t>recommended.  </a:t>
            </a:r>
            <a:r>
              <a:rPr lang="en-US" altLang="en-US" smtClean="0">
                <a:solidFill>
                  <a:srgbClr val="000000"/>
                </a:solidFill>
              </a:rPr>
              <a:t>Some are even Best practices.  We have developed this set of practices to be used as </a:t>
            </a:r>
            <a:r>
              <a:rPr lang="en-US" altLang="en-US" b="1" smtClean="0">
                <a:solidFill>
                  <a:srgbClr val="000000"/>
                </a:solidFill>
              </a:rPr>
              <a:t>guidance to stakeholders - not for enforcement. </a:t>
            </a:r>
          </a:p>
          <a:p>
            <a:pPr eaLnBrk="1" hangingPunct="1">
              <a:spcBef>
                <a:spcPct val="0"/>
              </a:spcBef>
            </a:pPr>
            <a:endParaRPr lang="en-US" altLang="en-US" smtClean="0"/>
          </a:p>
          <a:p>
            <a:pPr eaLnBrk="1" hangingPunct="1">
              <a:spcBef>
                <a:spcPct val="0"/>
              </a:spcBef>
            </a:pPr>
            <a:r>
              <a:rPr lang="en-US" altLang="en-US" smtClean="0"/>
              <a:t>The host employer and staffing agency must have effective communication and common understanding of responsibilities to work together to ensure OSH requirements are fully met and temporary employees are protected.  </a:t>
            </a:r>
          </a:p>
          <a:p>
            <a:pPr eaLnBrk="1" hangingPunct="1">
              <a:spcBef>
                <a:spcPct val="0"/>
              </a:spcBef>
            </a:pPr>
            <a:endParaRPr lang="en-US" altLang="en-US" smtClean="0"/>
          </a:p>
          <a:p>
            <a:pPr eaLnBrk="1" hangingPunct="1">
              <a:spcBef>
                <a:spcPct val="0"/>
              </a:spcBef>
            </a:pPr>
            <a:r>
              <a:rPr lang="en-US" altLang="en-US" smtClean="0"/>
              <a:t>Effective communication between the host and staffing agency may be in the form of a written or verbal contract. It should be understood, however, that the contract’s allocation of responsibilities may not discharge either party’s obligations under the Act.  </a:t>
            </a:r>
          </a:p>
          <a:p>
            <a:pPr eaLnBrk="1" hangingPunct="1">
              <a:spcBef>
                <a:spcPct val="0"/>
              </a:spcBef>
            </a:pPr>
            <a:endParaRPr lang="en-US" altLang="en-US" smtClean="0"/>
          </a:p>
          <a:p>
            <a:pPr eaLnBrk="1" hangingPunct="1">
              <a:spcBef>
                <a:spcPct val="0"/>
              </a:spcBef>
            </a:pPr>
            <a:r>
              <a:rPr lang="en-US" altLang="en-US" smtClean="0"/>
              <a:t>It is incumbent on both employers to communicate with each other when a worker is injured and determine what measures are to be implemented to prevent future injuries from occurring.  Communication between host employer and staffing agency is of fundamental importance in this regard. </a:t>
            </a:r>
          </a:p>
          <a:p>
            <a:pPr eaLnBrk="1" hangingPunct="1">
              <a:spcBef>
                <a:spcPct val="0"/>
              </a:spcBef>
            </a:pPr>
            <a:endParaRPr lang="en-US" altLang="en-US" smtClean="0"/>
          </a:p>
          <a:p>
            <a:pPr eaLnBrk="1" hangingPunct="1">
              <a:spcBef>
                <a:spcPct val="0"/>
              </a:spcBef>
            </a:pPr>
            <a:r>
              <a:rPr lang="en-US" altLang="en-US" smtClean="0"/>
              <a:t>The extent of the obligations each employer has will vary depending on workplace conditions and may be clarified by their agreement or contract.  Their duties will sometimes overlap.  The staffing agency or the host may be particularly well suited to ensure compliance with a particular requirement, and may assume primary responsibility for it.  For example, staffing agencies might provide general safety and health training applicable to many different occupational settings, while host employers provide specific training tailored to the particular hazards at their workplaces.  If the staffing agency has a long-term, continuing relationship with the temporary worker, it may be best positioned to comply with requirements such as audiometric testing or medical surveillance.  The host employer, in turn, would be the primary party responsible for complying with workplace-specific standards relating to machine guarding, exposure to noise or toxic substances, and other workplace-specific safety and health requirements.  </a:t>
            </a:r>
          </a:p>
          <a:p>
            <a:pPr eaLnBrk="1" hangingPunct="1">
              <a:spcBef>
                <a:spcPct val="0"/>
              </a:spcBef>
            </a:pPr>
            <a:endParaRPr lang="en-US" altLang="en-US" smtClean="0"/>
          </a:p>
          <a:p>
            <a:pPr eaLnBrk="1" hangingPunct="1">
              <a:spcBef>
                <a:spcPct val="0"/>
              </a:spcBef>
            </a:pPr>
            <a:r>
              <a:rPr lang="en-US" altLang="en-US" smtClean="0"/>
              <a:t>The staffing agencies have a duty to diligently inquire and determine what, if any, safety and health hazards are present at their client’s workplaces.  For example, if a staffing agency is supplying workers to a host where they will be working in a manufacturing setting using potentially hazardous equipment, the agency should take reasonable steps to identify any hazards present, to ensure that workers will receive the required training, protective equipment, and other safeguards, and then later verify that the protections are in place.  </a:t>
            </a:r>
          </a:p>
          <a:p>
            <a:pPr eaLnBrk="1" hangingPunct="1">
              <a:spcBef>
                <a:spcPct val="0"/>
              </a:spcBef>
            </a:pPr>
            <a:endParaRPr lang="en-US" altLang="en-US" smtClean="0"/>
          </a:p>
          <a:p>
            <a:pPr eaLnBrk="1" hangingPunct="1">
              <a:spcBef>
                <a:spcPct val="0"/>
              </a:spcBef>
            </a:pPr>
            <a:r>
              <a:rPr lang="en-US" altLang="en-US" smtClean="0"/>
              <a:t>It’s not expected that staffing agencies be experts on all industries.  For example, if sending workers to a refinery, we don’t expect the staffing agency to go in and conduct their own in-depth job hazard analyses, but they should be at least generally aware of the hazards and communicate with the host to ensure proper protections are in place.  We will not be enforcing any stricter requirements than those our regulations currently require.  </a:t>
            </a:r>
          </a:p>
          <a:p>
            <a:pPr eaLnBrk="1" hangingPunct="1">
              <a:spcBef>
                <a:spcPct val="0"/>
              </a:spcBef>
            </a:pPr>
            <a:endParaRPr lang="en-US" altLang="en-US" smtClean="0"/>
          </a:p>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AF00C9-F818-4AD0-A5E0-50338C876105}" type="slidenum">
              <a:rPr lang="en-US" altLang="en-US">
                <a:solidFill>
                  <a:srgbClr val="000000"/>
                </a:solidFill>
              </a:rPr>
              <a:pPr eaLnBrk="1" hangingPunct="1"/>
              <a:t>20</a:t>
            </a:fld>
            <a:endParaRPr lang="en-US" altLang="en-US">
              <a:solidFill>
                <a:srgbClr val="000000"/>
              </a:solidFill>
            </a:endParaRPr>
          </a:p>
        </p:txBody>
      </p:sp>
    </p:spTree>
    <p:extLst>
      <p:ext uri="{BB962C8B-B14F-4D97-AF65-F5344CB8AC3E}">
        <p14:creationId xmlns:p14="http://schemas.microsoft.com/office/powerpoint/2010/main" val="332283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Despite the decades-old legal requirement that employers provide workplaces free of serious hazards, every year more than three million workers are seriously injured and thousands more are killed on the job.</a:t>
            </a:r>
          </a:p>
          <a:p>
            <a:endParaRPr lang="en-US" altLang="en-US" smtClean="0"/>
          </a:p>
          <a:p>
            <a:r>
              <a:rPr lang="en-US" altLang="en-US" smtClean="0"/>
              <a:t>We are all aware of the serious and growing problem of income inequality in this country and many of us are working on ways to address this serious problem. But we’re learning that successfully addressing income inequality is more than just raising the minimum wage – we also have to make workplaces safer.</a:t>
            </a:r>
          </a:p>
          <a:p>
            <a:endParaRPr lang="en-US" altLang="en-US" smtClean="0"/>
          </a:p>
          <a:p>
            <a:r>
              <a:rPr lang="en-US" altLang="en-US" smtClean="0"/>
              <a:t>Our recent report, available at www.osha.gov, addresses this issue.</a:t>
            </a:r>
          </a:p>
          <a:p>
            <a:endParaRPr lang="en-US" altLang="en-US" smtClean="0"/>
          </a:p>
          <a:p>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FD14CEA-D2C4-48E1-BDD8-A36637C7D5D7}" type="slidenum">
              <a:rPr lang="en-US" altLang="en-US">
                <a:solidFill>
                  <a:prstClr val="black"/>
                </a:solidFill>
                <a:latin typeface="Arial" panose="020B0604020202020204" pitchFamily="34" charset="0"/>
              </a:rPr>
              <a:pPr eaLnBrk="1" hangingPunct="1">
                <a:spcBef>
                  <a:spcPct val="0"/>
                </a:spcBef>
              </a:pPr>
              <a:t>21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288348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Many people still suffer under the illusion that when a worker gets hurt, workers compensation then makes them whole – covering their medical expenses and any lost income. But in reality, changes in state-based workers' compensation insurance programs have made it increasingly difficult for injured workers to receive the full benefits to which they are entitled. </a:t>
            </a:r>
          </a:p>
          <a:p>
            <a:endParaRPr lang="en-US" altLang="en-US" smtClean="0"/>
          </a:p>
          <a:p>
            <a:r>
              <a:rPr lang="en-US" altLang="en-US" smtClean="0"/>
              <a:t>Workers’ comp only covers 20%; workers and families shoulder most of burden (more than 60%) and subsidize employers failing to make workplaces safe</a:t>
            </a:r>
          </a:p>
          <a:p>
            <a:endParaRPr lang="en-US" altLang="en-US" smtClean="0"/>
          </a:p>
          <a:p>
            <a:r>
              <a:rPr lang="en-US" altLang="en-US" smtClean="0"/>
              <a:t>Prevention is the answer; employers must pay their fair share to incentivize</a:t>
            </a:r>
          </a:p>
          <a:p>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8FA94E-9DCB-4568-8B9C-6ED4B6296559}" type="slidenum">
              <a:rPr lang="en-US" altLang="en-US">
                <a:solidFill>
                  <a:prstClr val="black"/>
                </a:solidFill>
                <a:latin typeface="Arial" panose="020B0604020202020204" pitchFamily="34" charset="0"/>
              </a:rPr>
              <a:pPr eaLnBrk="1" hangingPunct="1">
                <a:spcBef>
                  <a:spcPct val="0"/>
                </a:spcBef>
              </a:pPr>
              <a:t>22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05099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862138" y="685800"/>
            <a:ext cx="2924175" cy="2192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xfrm>
            <a:off x="608013" y="3181350"/>
            <a:ext cx="6034087" cy="5672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7488" indent="-217488">
              <a:spcBef>
                <a:spcPct val="0"/>
              </a:spcBef>
              <a:buFontTx/>
              <a:buChar char="•"/>
            </a:pPr>
            <a:endParaRPr lang="en-US" altLang="en-US" sz="1400" b="1" smtClean="0"/>
          </a:p>
          <a:p>
            <a:pPr marL="217488" indent="-217488">
              <a:spcBef>
                <a:spcPct val="0"/>
              </a:spcBef>
              <a:buFontTx/>
              <a:buChar char="•"/>
            </a:pPr>
            <a:endParaRPr lang="en-US" altLang="en-US" sz="1400" b="1" smtClean="0"/>
          </a:p>
          <a:p>
            <a:pPr marL="217488" indent="-217488">
              <a:spcBef>
                <a:spcPct val="0"/>
              </a:spcBef>
              <a:buFontTx/>
              <a:buChar char="•"/>
            </a:pPr>
            <a:endParaRPr lang="en-US" altLang="en-US" sz="1400" b="1" smtClean="0"/>
          </a:p>
          <a:p>
            <a:pPr marL="217488" indent="-217488">
              <a:spcBef>
                <a:spcPct val="0"/>
              </a:spcBef>
              <a:buFontTx/>
              <a:buChar char="•"/>
            </a:pPr>
            <a:endParaRPr lang="en-US" altLang="en-US" sz="1400" b="1" smtClean="0"/>
          </a:p>
          <a:p>
            <a:pPr marL="217488" indent="-217488">
              <a:spcBef>
                <a:spcPct val="0"/>
              </a:spcBef>
              <a:buFontTx/>
              <a:buChar char="•"/>
            </a:pPr>
            <a:endParaRPr lang="en-US" altLang="en-US" sz="1400" b="1" smtClean="0"/>
          </a:p>
          <a:p>
            <a:pPr marL="217488" indent="-217488">
              <a:spcBef>
                <a:spcPct val="0"/>
              </a:spcBef>
              <a:buFontTx/>
              <a:buChar char="•"/>
            </a:pPr>
            <a:endParaRPr lang="en-US" altLang="en-US" sz="1400" b="1" smtClean="0"/>
          </a:p>
        </p:txBody>
      </p:sp>
    </p:spTree>
    <p:extLst>
      <p:ext uri="{BB962C8B-B14F-4D97-AF65-F5344CB8AC3E}">
        <p14:creationId xmlns:p14="http://schemas.microsoft.com/office/powerpoint/2010/main" val="2491789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370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967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908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4598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7150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38674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8794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8749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3684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085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929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30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9363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2717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271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7324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2651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6674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2376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2273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2593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8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8212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7740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1331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1638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238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745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0992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19600"/>
          </a:xfrm>
        </p:spPr>
        <p:txBody>
          <a:bodyPr/>
          <a:lstStyle/>
          <a:p>
            <a:pPr lvl="0"/>
            <a:endParaRPr lang="en-US" noProof="0"/>
          </a:p>
        </p:txBody>
      </p:sp>
    </p:spTree>
    <p:extLst>
      <p:ext uri="{BB962C8B-B14F-4D97-AF65-F5344CB8AC3E}">
        <p14:creationId xmlns:p14="http://schemas.microsoft.com/office/powerpoint/2010/main" val="3764859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19600"/>
          </a:xfrm>
        </p:spPr>
        <p:txBody>
          <a:bodyPr/>
          <a:lstStyle/>
          <a:p>
            <a:pPr lvl="0"/>
            <a:endParaRPr lang="en-US" noProof="0"/>
          </a:p>
        </p:txBody>
      </p:sp>
    </p:spTree>
    <p:extLst>
      <p:ext uri="{BB962C8B-B14F-4D97-AF65-F5344CB8AC3E}">
        <p14:creationId xmlns:p14="http://schemas.microsoft.com/office/powerpoint/2010/main" val="3099981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9144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text only layout">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14" name="Text Placeholder 13"/>
          <p:cNvSpPr>
            <a:spLocks noGrp="1"/>
          </p:cNvSpPr>
          <p:nvPr>
            <p:ph type="body" sz="quarter" idx="10"/>
          </p:nvPr>
        </p:nvSpPr>
        <p:spPr>
          <a:xfrm>
            <a:off x="442913" y="1445342"/>
            <a:ext cx="8148022" cy="3996608"/>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7"/>
          <p:cNvSpPr>
            <a:spLocks noGrp="1"/>
          </p:cNvSpPr>
          <p:nvPr>
            <p:ph sz="quarter" idx="19"/>
          </p:nvPr>
        </p:nvSpPr>
        <p:spPr>
          <a:xfrm>
            <a:off x="449263" y="5673811"/>
            <a:ext cx="8132761" cy="298450"/>
          </a:xfrm>
          <a:prstGeom prst="rect">
            <a:avLst/>
          </a:prstGeom>
        </p:spPr>
        <p:txBody>
          <a:bodyPr anchor="b">
            <a:noAutofit/>
          </a:bodyPr>
          <a:lstStyle>
            <a:lvl1pPr>
              <a:defRPr sz="900" b="0" baseline="0">
                <a:solidFill>
                  <a:schemeClr val="accent4"/>
                </a:solidFill>
              </a:defRPr>
            </a:lvl1pPr>
          </a:lstStyle>
          <a:p>
            <a:pPr lvl="0"/>
            <a:r>
              <a:rPr lang="en-US" smtClean="0"/>
              <a:t>Click to edit Master text styles</a:t>
            </a:r>
          </a:p>
        </p:txBody>
      </p:sp>
    </p:spTree>
    <p:extLst>
      <p:ext uri="{BB962C8B-B14F-4D97-AF65-F5344CB8AC3E}">
        <p14:creationId xmlns:p14="http://schemas.microsoft.com/office/powerpoint/2010/main" val="2240963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layou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5574890" y="1548581"/>
            <a:ext cx="3119848" cy="3723507"/>
          </a:xfrm>
          <a:prstGeom prst="rect">
            <a:avLst/>
          </a:prstGeom>
        </p:spPr>
        <p:txBody>
          <a:bodyPr>
            <a:normAutofit/>
          </a:bodyPr>
          <a:lstStyle>
            <a:lvl1pPr>
              <a:defRPr sz="16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11" name="Content Placeholder 10"/>
          <p:cNvSpPr>
            <a:spLocks noGrp="1"/>
          </p:cNvSpPr>
          <p:nvPr>
            <p:ph sz="quarter" idx="11"/>
          </p:nvPr>
        </p:nvSpPr>
        <p:spPr>
          <a:xfrm>
            <a:off x="427038" y="1437967"/>
            <a:ext cx="4549775" cy="394524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7" name="Content Placeholder 7"/>
          <p:cNvSpPr>
            <a:spLocks noGrp="1"/>
          </p:cNvSpPr>
          <p:nvPr>
            <p:ph sz="quarter" idx="19"/>
          </p:nvPr>
        </p:nvSpPr>
        <p:spPr>
          <a:xfrm>
            <a:off x="449263" y="5673811"/>
            <a:ext cx="8132761" cy="298450"/>
          </a:xfrm>
          <a:prstGeom prst="rect">
            <a:avLst/>
          </a:prstGeom>
        </p:spPr>
        <p:txBody>
          <a:bodyPr anchor="b">
            <a:noAutofit/>
          </a:bodyPr>
          <a:lstStyle>
            <a:lvl1pPr>
              <a:defRPr sz="900" b="0" baseline="0">
                <a:solidFill>
                  <a:schemeClr val="accent4"/>
                </a:solidFill>
              </a:defRPr>
            </a:lvl1pPr>
          </a:lstStyle>
          <a:p>
            <a:pPr lvl="0"/>
            <a:r>
              <a:rPr lang="en-US" smtClean="0"/>
              <a:t>Click to edit Master text styles</a:t>
            </a:r>
          </a:p>
        </p:txBody>
      </p:sp>
    </p:spTree>
    <p:extLst>
      <p:ext uri="{BB962C8B-B14F-4D97-AF65-F5344CB8AC3E}">
        <p14:creationId xmlns:p14="http://schemas.microsoft.com/office/powerpoint/2010/main" val="175889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366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965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6326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48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531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575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27" name="Rectangle 8"/>
          <p:cNvSpPr>
            <a:spLocks noChangeArrowheads="1"/>
          </p:cNvSpPr>
          <p:nvPr userDrawn="1"/>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028" name="Rectangle 10"/>
          <p:cNvSpPr>
            <a:spLocks noChangeArrowheads="1"/>
          </p:cNvSpPr>
          <p:nvPr userDrawn="1"/>
        </p:nvSpPr>
        <p:spPr bwMode="auto">
          <a:xfrm flipV="1">
            <a:off x="0" y="6705602"/>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029" name="Rectangle 11"/>
          <p:cNvSpPr>
            <a:spLocks noChangeArrowheads="1"/>
          </p:cNvSpPr>
          <p:nvPr userDrawn="1"/>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pic>
        <p:nvPicPr>
          <p:cNvPr id="1030" name="Picture 22" descr="OSHA_LOGORGB"/>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5791202"/>
            <a:ext cx="1905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665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b="1">
          <a:solidFill>
            <a:schemeClr val="accent2"/>
          </a:solidFill>
          <a:latin typeface="+mj-lt"/>
          <a:ea typeface="+mj-ea"/>
          <a:cs typeface="+mj-cs"/>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27" name="Rectangle 8"/>
          <p:cNvSpPr>
            <a:spLocks noChangeArrowheads="1"/>
          </p:cNvSpPr>
          <p:nvPr userDrawn="1"/>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028" name="Rectangle 10"/>
          <p:cNvSpPr>
            <a:spLocks noChangeArrowheads="1"/>
          </p:cNvSpPr>
          <p:nvPr userDrawn="1"/>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029" name="Rectangle 11"/>
          <p:cNvSpPr>
            <a:spLocks noChangeArrowheads="1"/>
          </p:cNvSpPr>
          <p:nvPr userDrawn="1"/>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pic>
        <p:nvPicPr>
          <p:cNvPr id="1030" name="Picture 22" descr="OSHA_LOGORGB"/>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5791200"/>
            <a:ext cx="1905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127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000" b="1">
          <a:solidFill>
            <a:schemeClr val="accent2"/>
          </a:solidFill>
          <a:latin typeface="+mj-lt"/>
          <a:ea typeface="+mj-ea"/>
          <a:cs typeface="+mj-cs"/>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ChangeArrowheads="1"/>
          </p:cNvSpPr>
          <p:nvPr userDrawn="1"/>
        </p:nvSpPr>
        <p:spPr bwMode="auto">
          <a:xfrm>
            <a:off x="0" y="6705600"/>
            <a:ext cx="9144000" cy="152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b="1">
              <a:solidFill>
                <a:srgbClr val="000000"/>
              </a:solidFill>
            </a:endParaRPr>
          </a:p>
        </p:txBody>
      </p:sp>
      <p:sp>
        <p:nvSpPr>
          <p:cNvPr id="1030" name="Rectangle 10"/>
          <p:cNvSpPr>
            <a:spLocks noChangeArrowheads="1"/>
          </p:cNvSpPr>
          <p:nvPr userDrawn="1"/>
        </p:nvSpPr>
        <p:spPr bwMode="auto">
          <a:xfrm flipV="1">
            <a:off x="0" y="6705600"/>
            <a:ext cx="9144000" cy="36513"/>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b="1">
              <a:solidFill>
                <a:srgbClr val="000000"/>
              </a:solidFill>
            </a:endParaRPr>
          </a:p>
        </p:txBody>
      </p:sp>
      <p:sp>
        <p:nvSpPr>
          <p:cNvPr id="1031" name="Rectangle 11"/>
          <p:cNvSpPr>
            <a:spLocks noChangeArrowheads="1"/>
          </p:cNvSpPr>
          <p:nvPr userDrawn="1"/>
        </p:nvSpPr>
        <p:spPr bwMode="auto">
          <a:xfrm flipV="1">
            <a:off x="0" y="-114300"/>
            <a:ext cx="9144000" cy="555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b="1">
              <a:solidFill>
                <a:srgbClr val="000000"/>
              </a:solidFill>
            </a:endParaRPr>
          </a:p>
        </p:txBody>
      </p:sp>
      <p:pic>
        <p:nvPicPr>
          <p:cNvPr id="1032" name="Picture 22" descr="OSHA_LOGORGB"/>
          <p:cNvPicPr>
            <a:picLocks noChangeAspect="1" noChangeArrowheads="1"/>
          </p:cNvPicPr>
          <p:nvPr userDrawn="1"/>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5791200"/>
            <a:ext cx="1905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6115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rtl="0" eaLnBrk="0" fontAlgn="base" hangingPunct="0">
        <a:spcBef>
          <a:spcPct val="0"/>
        </a:spcBef>
        <a:spcAft>
          <a:spcPct val="0"/>
        </a:spcAft>
        <a:defRPr sz="4000" b="1">
          <a:solidFill>
            <a:schemeClr val="accent2"/>
          </a:solidFill>
          <a:latin typeface="+mj-lt"/>
          <a:ea typeface="+mj-ea"/>
          <a:cs typeface="+mj-cs"/>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43000" y="1219200"/>
            <a:ext cx="6858000" cy="2516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000" b="1">
                <a:solidFill>
                  <a:schemeClr val="accent2"/>
                </a:solidFill>
                <a:latin typeface="+mj-lt"/>
                <a:ea typeface="+mj-ea"/>
                <a:cs typeface="+mj-cs"/>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a:lstStyle>
          <a:p>
            <a:pPr>
              <a:spcBef>
                <a:spcPts val="0"/>
              </a:spcBef>
              <a:spcAft>
                <a:spcPts val="0"/>
              </a:spcAft>
              <a:defRPr/>
            </a:pPr>
            <a:r>
              <a:rPr lang="en-US" altLang="en-US" sz="3600" kern="0" dirty="0">
                <a:solidFill>
                  <a:srgbClr val="0070C0"/>
                </a:solidFill>
                <a:latin typeface="Calibri" pitchFamily="34" charset="0"/>
              </a:rPr>
              <a:t>8th Joint US/EU Conference </a:t>
            </a:r>
            <a:br>
              <a:rPr lang="en-US" altLang="en-US" sz="3600" kern="0" dirty="0">
                <a:solidFill>
                  <a:srgbClr val="0070C0"/>
                </a:solidFill>
                <a:latin typeface="Calibri" pitchFamily="34" charset="0"/>
              </a:rPr>
            </a:br>
            <a:r>
              <a:rPr lang="en-US" altLang="en-US" sz="3600" kern="0" dirty="0">
                <a:solidFill>
                  <a:srgbClr val="0070C0"/>
                </a:solidFill>
                <a:latin typeface="Calibri" pitchFamily="34" charset="0"/>
              </a:rPr>
              <a:t>on Occupational Safety and Health </a:t>
            </a:r>
          </a:p>
          <a:p>
            <a:pPr>
              <a:spcBef>
                <a:spcPts val="600"/>
              </a:spcBef>
              <a:spcAft>
                <a:spcPts val="0"/>
              </a:spcAft>
              <a:defRPr/>
            </a:pPr>
            <a:r>
              <a:rPr lang="en-US" altLang="en-US" sz="2800" kern="0" dirty="0">
                <a:solidFill>
                  <a:srgbClr val="0070C0"/>
                </a:solidFill>
                <a:latin typeface="Calibri" pitchFamily="34" charset="0"/>
              </a:rPr>
              <a:t>Fort Worth, Texas</a:t>
            </a:r>
          </a:p>
          <a:p>
            <a:pPr>
              <a:spcBef>
                <a:spcPts val="0"/>
              </a:spcBef>
              <a:spcAft>
                <a:spcPts val="0"/>
              </a:spcAft>
              <a:defRPr/>
            </a:pPr>
            <a:r>
              <a:rPr lang="en-US" altLang="en-US" sz="7200" kern="0" dirty="0">
                <a:solidFill>
                  <a:srgbClr val="0070C0"/>
                </a:solidFill>
                <a:latin typeface="Calibri" pitchFamily="34" charset="0"/>
              </a:rPr>
              <a:t/>
            </a:r>
            <a:br>
              <a:rPr lang="en-US" altLang="en-US" sz="7200" kern="0" dirty="0">
                <a:solidFill>
                  <a:srgbClr val="0070C0"/>
                </a:solidFill>
                <a:latin typeface="Calibri" pitchFamily="34" charset="0"/>
              </a:rPr>
            </a:br>
            <a:r>
              <a:rPr lang="en-US" altLang="en-US" sz="1100" kern="0" dirty="0">
                <a:solidFill>
                  <a:srgbClr val="0070C0"/>
                </a:solidFill>
                <a:latin typeface="Calibri" pitchFamily="34" charset="0"/>
              </a:rPr>
              <a:t/>
            </a:r>
            <a:br>
              <a:rPr lang="en-US" altLang="en-US" sz="1100" kern="0" dirty="0">
                <a:solidFill>
                  <a:srgbClr val="0070C0"/>
                </a:solidFill>
                <a:latin typeface="Calibri" pitchFamily="34" charset="0"/>
              </a:rPr>
            </a:br>
            <a:endParaRPr lang="en-US" altLang="en-US" sz="2400" kern="0" dirty="0">
              <a:solidFill>
                <a:srgbClr val="0070C0"/>
              </a:solidFill>
              <a:latin typeface="Calibri" pitchFamily="34" charset="0"/>
            </a:endParaRPr>
          </a:p>
        </p:txBody>
      </p:sp>
      <p:sp>
        <p:nvSpPr>
          <p:cNvPr id="6" name="Rectangle 3"/>
          <p:cNvSpPr txBox="1">
            <a:spLocks noChangeArrowheads="1"/>
          </p:cNvSpPr>
          <p:nvPr/>
        </p:nvSpPr>
        <p:spPr bwMode="auto">
          <a:xfrm>
            <a:off x="1143000" y="3609977"/>
            <a:ext cx="6858000" cy="2181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spcAft>
                <a:spcPts val="1800"/>
              </a:spcAft>
              <a:buFontTx/>
              <a:buNone/>
              <a:defRPr/>
            </a:pPr>
            <a:r>
              <a:rPr lang="en-US" altLang="en-US" sz="2400" b="1" dirty="0">
                <a:solidFill>
                  <a:srgbClr val="000000"/>
                </a:solidFill>
                <a:latin typeface="Calibri" panose="020F0502020204030204" pitchFamily="34" charset="0"/>
              </a:rPr>
              <a:t>David Michaels, PhD, MPH</a:t>
            </a:r>
            <a:r>
              <a:rPr lang="en-US" altLang="en-US" sz="2400" dirty="0">
                <a:solidFill>
                  <a:srgbClr val="000000"/>
                </a:solidFill>
                <a:latin typeface="Calibri" panose="020F0502020204030204" pitchFamily="34" charset="0"/>
              </a:rPr>
              <a:t/>
            </a:r>
            <a:br>
              <a:rPr lang="en-US" altLang="en-US" sz="2400" dirty="0">
                <a:solidFill>
                  <a:srgbClr val="000000"/>
                </a:solidFill>
                <a:latin typeface="Calibri" panose="020F0502020204030204" pitchFamily="34" charset="0"/>
              </a:rPr>
            </a:br>
            <a:r>
              <a:rPr lang="en-US" altLang="en-US" sz="2400" dirty="0">
                <a:solidFill>
                  <a:srgbClr val="000000"/>
                </a:solidFill>
                <a:latin typeface="Calibri" panose="020F0502020204030204" pitchFamily="34" charset="0"/>
              </a:rPr>
              <a:t>Assistant Secretary of Labor</a:t>
            </a:r>
            <a:br>
              <a:rPr lang="en-US" altLang="en-US" sz="2400" dirty="0">
                <a:solidFill>
                  <a:srgbClr val="000000"/>
                </a:solidFill>
                <a:latin typeface="Calibri" panose="020F0502020204030204" pitchFamily="34" charset="0"/>
              </a:rPr>
            </a:br>
            <a:r>
              <a:rPr lang="en-US" altLang="en-US" sz="2400" dirty="0">
                <a:solidFill>
                  <a:srgbClr val="000000"/>
                </a:solidFill>
                <a:latin typeface="Calibri" panose="020F0502020204030204" pitchFamily="34" charset="0"/>
              </a:rPr>
              <a:t>for Occupational Safety and Health</a:t>
            </a:r>
            <a:r>
              <a:rPr lang="en-US" altLang="en-US" sz="1800" dirty="0">
                <a:solidFill>
                  <a:srgbClr val="000000"/>
                </a:solidFill>
                <a:latin typeface="Calibri" panose="020F0502020204030204" pitchFamily="34" charset="0"/>
              </a:rPr>
              <a:t/>
            </a:r>
            <a:br>
              <a:rPr lang="en-US" altLang="en-US" sz="1800" dirty="0">
                <a:solidFill>
                  <a:srgbClr val="000000"/>
                </a:solidFill>
                <a:latin typeface="Calibri" panose="020F0502020204030204" pitchFamily="34" charset="0"/>
              </a:rPr>
            </a:br>
            <a:r>
              <a:rPr lang="en-US" altLang="en-US" sz="1800" dirty="0">
                <a:solidFill>
                  <a:srgbClr val="0070C0"/>
                </a:solidFill>
                <a:latin typeface="Calibri" panose="020F0502020204030204" pitchFamily="34" charset="0"/>
              </a:rPr>
              <a:t/>
            </a:r>
            <a:br>
              <a:rPr lang="en-US" altLang="en-US" sz="1800" dirty="0">
                <a:solidFill>
                  <a:srgbClr val="0070C0"/>
                </a:solidFill>
                <a:latin typeface="Calibri" panose="020F0502020204030204" pitchFamily="34" charset="0"/>
              </a:rPr>
            </a:br>
            <a:r>
              <a:rPr lang="en-US" altLang="en-US" sz="2000" dirty="0">
                <a:solidFill>
                  <a:srgbClr val="000000"/>
                </a:solidFill>
                <a:latin typeface="Calibri" panose="020F0502020204030204" pitchFamily="34" charset="0"/>
              </a:rPr>
              <a:t>September 17, 2015</a:t>
            </a:r>
            <a:r>
              <a:rPr lang="en-US" altLang="en-US" sz="1800" dirty="0">
                <a:solidFill>
                  <a:srgbClr val="0070C0"/>
                </a:solidFill>
                <a:latin typeface="Calibri" panose="020F0502020204030204" pitchFamily="34" charset="0"/>
              </a:rPr>
              <a:t/>
            </a:r>
            <a:br>
              <a:rPr lang="en-US" altLang="en-US" sz="1800" dirty="0">
                <a:solidFill>
                  <a:srgbClr val="0070C0"/>
                </a:solidFill>
                <a:latin typeface="Calibri" panose="020F0502020204030204" pitchFamily="34" charset="0"/>
              </a:rPr>
            </a:br>
            <a:endParaRPr lang="en-US" altLang="en-US" sz="2000" b="1" kern="0" dirty="0">
              <a:solidFill>
                <a:srgbClr val="000000">
                  <a:lumMod val="50000"/>
                  <a:lumOff val="50000"/>
                </a:srgbClr>
              </a:solidFill>
              <a:latin typeface="Calibri" pitchFamily="34" charset="0"/>
            </a:endParaRPr>
          </a:p>
        </p:txBody>
      </p:sp>
    </p:spTree>
    <p:extLst>
      <p:ext uri="{BB962C8B-B14F-4D97-AF65-F5344CB8AC3E}">
        <p14:creationId xmlns:p14="http://schemas.microsoft.com/office/powerpoint/2010/main" val="1793038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rgbClr val="0070C0"/>
                </a:solidFill>
                <a:latin typeface="Calibri" panose="020F0502020204030204" pitchFamily="34" charset="0"/>
              </a:rPr>
              <a:t/>
            </a:r>
            <a:br>
              <a:rPr lang="en-US" altLang="en-US" dirty="0" smtClean="0">
                <a:solidFill>
                  <a:srgbClr val="0070C0"/>
                </a:solidFill>
                <a:latin typeface="Calibri" panose="020F0502020204030204" pitchFamily="34" charset="0"/>
              </a:rPr>
            </a:br>
            <a:r>
              <a:rPr lang="en-US" altLang="en-US" dirty="0">
                <a:solidFill>
                  <a:srgbClr val="0070C0"/>
                </a:solidFill>
                <a:latin typeface="Calibri" panose="020F0502020204030204" pitchFamily="34" charset="0"/>
              </a:rPr>
              <a:t/>
            </a:r>
            <a:br>
              <a:rPr lang="en-US" altLang="en-US" dirty="0">
                <a:solidFill>
                  <a:srgbClr val="0070C0"/>
                </a:solidFill>
                <a:latin typeface="Calibri" panose="020F0502020204030204" pitchFamily="34" charset="0"/>
              </a:rPr>
            </a:br>
            <a:r>
              <a:rPr lang="en-US" altLang="en-US" dirty="0" smtClean="0">
                <a:solidFill>
                  <a:srgbClr val="0070C0"/>
                </a:solidFill>
                <a:latin typeface="Calibri" panose="020F0502020204030204" pitchFamily="34" charset="0"/>
              </a:rPr>
              <a:t>We </a:t>
            </a:r>
            <a:r>
              <a:rPr lang="en-US" altLang="en-US" dirty="0">
                <a:solidFill>
                  <a:srgbClr val="0070C0"/>
                </a:solidFill>
                <a:latin typeface="Calibri" panose="020F0502020204030204" pitchFamily="34" charset="0"/>
              </a:rPr>
              <a:t>need to better understand why some employers make  to a commitment to developing an exemplary safety culture –</a:t>
            </a:r>
            <a:br>
              <a:rPr lang="en-US" altLang="en-US" dirty="0">
                <a:solidFill>
                  <a:srgbClr val="0070C0"/>
                </a:solidFill>
                <a:latin typeface="Calibri" panose="020F0502020204030204" pitchFamily="34" charset="0"/>
              </a:rPr>
            </a:br>
            <a:r>
              <a:rPr lang="en-US" altLang="en-US" dirty="0">
                <a:solidFill>
                  <a:srgbClr val="0070C0"/>
                </a:solidFill>
                <a:latin typeface="Calibri" panose="020F0502020204030204" pitchFamily="34" charset="0"/>
              </a:rPr>
              <a:t>And others don’t.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0881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Are the reasons….</a:t>
            </a:r>
            <a:endParaRPr lang="en-US" dirty="0"/>
          </a:p>
        </p:txBody>
      </p:sp>
      <p:sp>
        <p:nvSpPr>
          <p:cNvPr id="3" name="Content Placeholder 2"/>
          <p:cNvSpPr>
            <a:spLocks noGrp="1"/>
          </p:cNvSpPr>
          <p:nvPr>
            <p:ph idx="1"/>
          </p:nvPr>
        </p:nvSpPr>
        <p:spPr/>
        <p:txBody>
          <a:bodyPr/>
          <a:lstStyle/>
          <a:p>
            <a:r>
              <a:rPr lang="en-US" dirty="0"/>
              <a:t>Normative</a:t>
            </a:r>
          </a:p>
          <a:p>
            <a:endParaRPr lang="en-US" dirty="0"/>
          </a:p>
          <a:p>
            <a:r>
              <a:rPr lang="en-US" dirty="0"/>
              <a:t>Economic or Financial</a:t>
            </a:r>
          </a:p>
          <a:p>
            <a:endParaRPr lang="en-US" dirty="0"/>
          </a:p>
          <a:p>
            <a:r>
              <a:rPr lang="en-US" dirty="0"/>
              <a:t>Moral or Personal</a:t>
            </a:r>
          </a:p>
          <a:p>
            <a:endParaRPr lang="en-US" dirty="0"/>
          </a:p>
          <a:p>
            <a:endParaRPr lang="en-US" dirty="0"/>
          </a:p>
        </p:txBody>
      </p:sp>
    </p:spTree>
    <p:extLst>
      <p:ext uri="{BB962C8B-B14F-4D97-AF65-F5344CB8AC3E}">
        <p14:creationId xmlns:p14="http://schemas.microsoft.com/office/powerpoint/2010/main" val="185452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12700" y="381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a:solidFill>
                  <a:srgbClr val="0070C0"/>
                </a:solidFill>
                <a:latin typeface="Calibri" panose="020F0502020204030204" pitchFamily="34" charset="0"/>
              </a:rPr>
              <a:t>OSHA’s New Severe Injury Reporting Rule</a:t>
            </a:r>
          </a:p>
        </p:txBody>
      </p:sp>
      <p:sp>
        <p:nvSpPr>
          <p:cNvPr id="11" name="TextBox 4"/>
          <p:cNvSpPr txBox="1">
            <a:spLocks noChangeArrowheads="1"/>
          </p:cNvSpPr>
          <p:nvPr/>
        </p:nvSpPr>
        <p:spPr bwMode="auto">
          <a:xfrm>
            <a:off x="381000" y="1295400"/>
            <a:ext cx="8458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Aft>
                <a:spcPts val="600"/>
              </a:spcAft>
              <a:buClr>
                <a:srgbClr val="0082A9"/>
              </a:buClr>
              <a:buSzPct val="115000"/>
              <a:defRPr/>
            </a:pPr>
            <a:r>
              <a:rPr lang="en-US" sz="4400" dirty="0" smtClean="0">
                <a:latin typeface="Calibri" panose="020F0502020204030204" pitchFamily="34" charset="0"/>
              </a:rPr>
              <a:t>E</a:t>
            </a:r>
            <a:r>
              <a:rPr lang="en-US" sz="2800" dirty="0" smtClean="0">
                <a:latin typeface="Calibri" panose="020F0502020204030204" pitchFamily="34" charset="0"/>
              </a:rPr>
              <a:t>mployers </a:t>
            </a:r>
            <a:r>
              <a:rPr lang="en-US" sz="2800" dirty="0">
                <a:latin typeface="Calibri" panose="020F0502020204030204" pitchFamily="34" charset="0"/>
              </a:rPr>
              <a:t>are required to report to OSHA:</a:t>
            </a:r>
          </a:p>
          <a:p>
            <a:pPr marL="1257300" eaLnBrk="1" hangingPunct="1">
              <a:spcAft>
                <a:spcPts val="600"/>
              </a:spcAft>
              <a:buClr>
                <a:srgbClr val="0082A9"/>
              </a:buClr>
              <a:buSzPct val="115000"/>
              <a:buFont typeface="Wingdings" pitchFamily="2" charset="2"/>
              <a:buChar char="§"/>
              <a:defRPr/>
            </a:pPr>
            <a:r>
              <a:rPr lang="en-US" sz="2400" dirty="0" smtClean="0">
                <a:latin typeface="Calibri" panose="020F0502020204030204" pitchFamily="34" charset="0"/>
              </a:rPr>
              <a:t>All work-related</a:t>
            </a:r>
            <a:r>
              <a:rPr lang="en-US" sz="2400" b="1" dirty="0" smtClean="0">
                <a:solidFill>
                  <a:srgbClr val="0070C0"/>
                </a:solidFill>
                <a:latin typeface="Calibri" panose="020F0502020204030204" pitchFamily="34" charset="0"/>
              </a:rPr>
              <a:t> fatalities </a:t>
            </a:r>
            <a:r>
              <a:rPr lang="en-US" sz="2400" dirty="0" smtClean="0">
                <a:latin typeface="Calibri" panose="020F0502020204030204" pitchFamily="34" charset="0"/>
              </a:rPr>
              <a:t>within </a:t>
            </a:r>
            <a:r>
              <a:rPr lang="en-US" sz="2400" b="1" dirty="0" smtClean="0">
                <a:latin typeface="Calibri" panose="020F0502020204030204" pitchFamily="34" charset="0"/>
              </a:rPr>
              <a:t>8 hours </a:t>
            </a:r>
            <a:br>
              <a:rPr lang="en-US" sz="2400" b="1" dirty="0" smtClean="0">
                <a:latin typeface="Calibri" panose="020F0502020204030204" pitchFamily="34" charset="0"/>
              </a:rPr>
            </a:br>
            <a:r>
              <a:rPr lang="en-US" sz="2400" dirty="0" smtClean="0">
                <a:latin typeface="Calibri" panose="020F0502020204030204" pitchFamily="34" charset="0"/>
              </a:rPr>
              <a:t>(same as current requirement)</a:t>
            </a:r>
          </a:p>
          <a:p>
            <a:pPr marL="1257300" eaLnBrk="1" hangingPunct="1">
              <a:spcAft>
                <a:spcPts val="600"/>
              </a:spcAft>
              <a:buClr>
                <a:srgbClr val="0082A9"/>
              </a:buClr>
              <a:buSzPct val="115000"/>
              <a:buFont typeface="Wingdings" pitchFamily="2" charset="2"/>
              <a:buChar char="§"/>
              <a:defRPr/>
            </a:pPr>
            <a:r>
              <a:rPr lang="en-US" sz="2400" dirty="0" smtClean="0">
                <a:latin typeface="Calibri" panose="020F0502020204030204" pitchFamily="34" charset="0"/>
              </a:rPr>
              <a:t>All work-related </a:t>
            </a:r>
            <a:r>
              <a:rPr lang="en-US" sz="2400" b="1" dirty="0" smtClean="0">
                <a:solidFill>
                  <a:srgbClr val="0070C0"/>
                </a:solidFill>
                <a:latin typeface="Calibri" panose="020F0502020204030204" pitchFamily="34" charset="0"/>
              </a:rPr>
              <a:t>in-patient hospitalizations</a:t>
            </a:r>
            <a:r>
              <a:rPr lang="en-US" sz="2400" b="1" dirty="0" smtClean="0">
                <a:latin typeface="Calibri" panose="020F0502020204030204" pitchFamily="34" charset="0"/>
              </a:rPr>
              <a:t> </a:t>
            </a:r>
            <a:br>
              <a:rPr lang="en-US" sz="2400" b="1" dirty="0" smtClean="0">
                <a:latin typeface="Calibri" panose="020F0502020204030204" pitchFamily="34" charset="0"/>
              </a:rPr>
            </a:br>
            <a:r>
              <a:rPr lang="en-US" sz="2400" dirty="0" smtClean="0">
                <a:latin typeface="Calibri" panose="020F0502020204030204" pitchFamily="34" charset="0"/>
              </a:rPr>
              <a:t>of one or more employees within</a:t>
            </a:r>
            <a:r>
              <a:rPr lang="en-US" sz="2400" b="1" dirty="0" smtClean="0">
                <a:latin typeface="Calibri" panose="020F0502020204030204" pitchFamily="34" charset="0"/>
              </a:rPr>
              <a:t> </a:t>
            </a:r>
            <a:r>
              <a:rPr lang="en-US" sz="2400" b="1" dirty="0">
                <a:latin typeface="Calibri" panose="020F0502020204030204" pitchFamily="34" charset="0"/>
              </a:rPr>
              <a:t>24 </a:t>
            </a:r>
            <a:r>
              <a:rPr lang="en-US" sz="2400" b="1" dirty="0" smtClean="0">
                <a:latin typeface="Calibri" panose="020F0502020204030204" pitchFamily="34" charset="0"/>
              </a:rPr>
              <a:t>hours</a:t>
            </a:r>
            <a:endParaRPr lang="en-US" sz="2400" dirty="0" smtClean="0">
              <a:latin typeface="Calibri" panose="020F0502020204030204" pitchFamily="34" charset="0"/>
            </a:endParaRPr>
          </a:p>
          <a:p>
            <a:pPr marL="1257300" eaLnBrk="1" hangingPunct="1">
              <a:spcAft>
                <a:spcPts val="600"/>
              </a:spcAft>
              <a:buClr>
                <a:srgbClr val="0082A9"/>
              </a:buClr>
              <a:buSzPct val="115000"/>
              <a:buFont typeface="Wingdings" pitchFamily="2" charset="2"/>
              <a:buChar char="§"/>
              <a:defRPr/>
            </a:pPr>
            <a:r>
              <a:rPr lang="en-US" sz="2400" dirty="0" smtClean="0">
                <a:latin typeface="Calibri" panose="020F0502020204030204" pitchFamily="34" charset="0"/>
              </a:rPr>
              <a:t>All work-related </a:t>
            </a:r>
            <a:r>
              <a:rPr lang="en-US" sz="2400" b="1" dirty="0" smtClean="0">
                <a:solidFill>
                  <a:srgbClr val="0070C0"/>
                </a:solidFill>
                <a:latin typeface="Calibri" panose="020F0502020204030204" pitchFamily="34" charset="0"/>
              </a:rPr>
              <a:t>amputations</a:t>
            </a:r>
            <a:r>
              <a:rPr lang="en-US" sz="2400" dirty="0" smtClean="0">
                <a:latin typeface="Calibri" panose="020F0502020204030204" pitchFamily="34" charset="0"/>
              </a:rPr>
              <a:t> within </a:t>
            </a:r>
            <a:r>
              <a:rPr lang="en-US" sz="2400" b="1" dirty="0" smtClean="0">
                <a:latin typeface="Calibri" panose="020F0502020204030204" pitchFamily="34" charset="0"/>
              </a:rPr>
              <a:t>24 hours</a:t>
            </a:r>
            <a:endParaRPr lang="en-US" sz="2400" dirty="0" smtClean="0">
              <a:latin typeface="Calibri" panose="020F0502020204030204" pitchFamily="34" charset="0"/>
            </a:endParaRPr>
          </a:p>
          <a:p>
            <a:pPr marL="1257300" eaLnBrk="1" hangingPunct="1">
              <a:spcAft>
                <a:spcPts val="600"/>
              </a:spcAft>
              <a:buClr>
                <a:srgbClr val="0082A9"/>
              </a:buClr>
              <a:buSzPct val="115000"/>
              <a:buFont typeface="Wingdings" pitchFamily="2" charset="2"/>
              <a:buChar char="§"/>
              <a:defRPr/>
            </a:pPr>
            <a:r>
              <a:rPr lang="en-US" sz="2400" dirty="0" smtClean="0">
                <a:latin typeface="Calibri" panose="020F0502020204030204" pitchFamily="34" charset="0"/>
              </a:rPr>
              <a:t>All work-related </a:t>
            </a:r>
            <a:r>
              <a:rPr lang="en-US" sz="2400" b="1" dirty="0" smtClean="0">
                <a:solidFill>
                  <a:srgbClr val="0070C0"/>
                </a:solidFill>
                <a:latin typeface="Calibri" panose="020F0502020204030204" pitchFamily="34" charset="0"/>
              </a:rPr>
              <a:t>losses of an eye </a:t>
            </a:r>
            <a:r>
              <a:rPr lang="en-US" sz="2400" dirty="0" smtClean="0">
                <a:latin typeface="Calibri" panose="020F0502020204030204" pitchFamily="34" charset="0"/>
              </a:rPr>
              <a:t>within </a:t>
            </a:r>
            <a:r>
              <a:rPr lang="en-US" sz="2400" b="1" dirty="0" smtClean="0">
                <a:latin typeface="Calibri" panose="020F0502020204030204" pitchFamily="34" charset="0"/>
              </a:rPr>
              <a:t>24 hours</a:t>
            </a:r>
            <a:endParaRPr lang="en-US" sz="2400" dirty="0" smtClean="0">
              <a:latin typeface="Calibri" panose="020F0502020204030204" pitchFamily="34" charset="0"/>
            </a:endParaRPr>
          </a:p>
        </p:txBody>
      </p:sp>
      <p:sp>
        <p:nvSpPr>
          <p:cNvPr id="4" name="Rectangle 3"/>
          <p:cNvSpPr/>
          <p:nvPr/>
        </p:nvSpPr>
        <p:spPr>
          <a:xfrm>
            <a:off x="457200" y="1371600"/>
            <a:ext cx="6324600" cy="685800"/>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65" name="Picture 2" descr="modify work (no box and grey)"/>
          <p:cNvPicPr>
            <a:picLocks noChangeAspect="1" noChangeArrowheads="1"/>
          </p:cNvPicPr>
          <p:nvPr/>
        </p:nvPicPr>
        <p:blipFill>
          <a:blip r:embed="rId3" cstate="print">
            <a:extLst>
              <a:ext uri="{28A0092B-C50C-407E-A947-70E740481C1C}">
                <a14:useLocalDpi xmlns:a14="http://schemas.microsoft.com/office/drawing/2010/main" val="0"/>
              </a:ext>
            </a:extLst>
          </a:blip>
          <a:srcRect l="13058" r="13058"/>
          <a:stretch>
            <a:fillRect/>
          </a:stretch>
        </p:blipFill>
        <p:spPr bwMode="auto">
          <a:xfrm>
            <a:off x="7010400" y="1219200"/>
            <a:ext cx="1295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670833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ctrTitle"/>
          </p:nvPr>
        </p:nvSpPr>
        <p:spPr bwMode="auto">
          <a:xfrm>
            <a:off x="609600" y="2514600"/>
            <a:ext cx="7772400" cy="111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70C0"/>
                </a:solidFill>
                <a:latin typeface="Calibri" panose="020F0502020204030204" pitchFamily="34" charset="0"/>
              </a:rPr>
              <a:t>“Human Errors are Consequences not Causes”</a:t>
            </a:r>
            <a:br>
              <a:rPr lang="en-US" altLang="en-US" smtClean="0">
                <a:solidFill>
                  <a:srgbClr val="0070C0"/>
                </a:solidFill>
                <a:latin typeface="Calibri" panose="020F0502020204030204" pitchFamily="34" charset="0"/>
              </a:rPr>
            </a:br>
            <a:r>
              <a:rPr lang="en-US" altLang="en-US" smtClean="0">
                <a:solidFill>
                  <a:srgbClr val="0070C0"/>
                </a:solidFill>
                <a:latin typeface="Calibri" panose="020F0502020204030204" pitchFamily="34" charset="0"/>
              </a:rPr>
              <a:t>				</a:t>
            </a:r>
            <a:r>
              <a:rPr lang="en-US" altLang="en-US" sz="2800" smtClean="0">
                <a:solidFill>
                  <a:srgbClr val="0070C0"/>
                </a:solidFill>
                <a:latin typeface="Calibri" panose="020F0502020204030204" pitchFamily="34" charset="0"/>
              </a:rPr>
              <a:t>-James Reason</a:t>
            </a:r>
          </a:p>
        </p:txBody>
      </p:sp>
    </p:spTree>
    <p:extLst>
      <p:ext uri="{BB962C8B-B14F-4D97-AF65-F5344CB8AC3E}">
        <p14:creationId xmlns:p14="http://schemas.microsoft.com/office/powerpoint/2010/main" val="2339343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928688" y="2238375"/>
            <a:ext cx="3657600"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Clr>
                <a:srgbClr val="C4BD97"/>
              </a:buClr>
              <a:buSzPct val="110000"/>
            </a:pPr>
            <a:r>
              <a:rPr lang="en-US" altLang="en-US" sz="2400" b="1" dirty="0">
                <a:solidFill>
                  <a:srgbClr val="000000"/>
                </a:solidFill>
                <a:latin typeface="Calibri" panose="020F0502020204030204" pitchFamily="34" charset="0"/>
              </a:rPr>
              <a:t>August 16, 2012</a:t>
            </a:r>
          </a:p>
          <a:p>
            <a:pPr eaLnBrk="1" hangingPunct="1">
              <a:spcAft>
                <a:spcPts val="600"/>
              </a:spcAft>
              <a:buClr>
                <a:srgbClr val="C4BD97"/>
              </a:buClr>
              <a:buSzPct val="110000"/>
            </a:pPr>
            <a:r>
              <a:rPr lang="en-US" altLang="en-US" sz="2800" b="1" dirty="0">
                <a:solidFill>
                  <a:srgbClr val="000000"/>
                </a:solidFill>
                <a:latin typeface="Calibri" panose="020F0502020204030204" pitchFamily="34" charset="0"/>
              </a:rPr>
              <a:t>Lawrence “Day” Davis’</a:t>
            </a:r>
            <a:br>
              <a:rPr lang="en-US" altLang="en-US" sz="2800" b="1" dirty="0">
                <a:solidFill>
                  <a:srgbClr val="000000"/>
                </a:solidFill>
                <a:latin typeface="Calibri" panose="020F0502020204030204" pitchFamily="34" charset="0"/>
              </a:rPr>
            </a:br>
            <a:r>
              <a:rPr lang="en-US" altLang="en-US" sz="2800" b="1" dirty="0">
                <a:solidFill>
                  <a:srgbClr val="000000"/>
                </a:solidFill>
                <a:latin typeface="Calibri" panose="020F0502020204030204" pitchFamily="34" charset="0"/>
              </a:rPr>
              <a:t>first day at work</a:t>
            </a:r>
            <a:r>
              <a:rPr lang="en-US" altLang="en-US" sz="2800" b="1" dirty="0" smtClean="0">
                <a:solidFill>
                  <a:srgbClr val="000000"/>
                </a:solidFill>
                <a:latin typeface="Calibri" panose="020F0502020204030204" pitchFamily="34" charset="0"/>
              </a:rPr>
              <a:t>.</a:t>
            </a:r>
          </a:p>
          <a:p>
            <a:pPr eaLnBrk="1" hangingPunct="1">
              <a:spcAft>
                <a:spcPts val="600"/>
              </a:spcAft>
              <a:buClr>
                <a:srgbClr val="C4BD97"/>
              </a:buClr>
              <a:buSzPct val="110000"/>
            </a:pPr>
            <a:endParaRPr lang="en-US" altLang="en-US" sz="2800" b="1" dirty="0">
              <a:solidFill>
                <a:srgbClr val="000000"/>
              </a:solidFill>
              <a:latin typeface="Calibri" panose="020F0502020204030204" pitchFamily="34" charset="0"/>
            </a:endParaRPr>
          </a:p>
          <a:p>
            <a:pPr eaLnBrk="1" hangingPunct="1">
              <a:spcAft>
                <a:spcPts val="600"/>
              </a:spcAft>
              <a:buClr>
                <a:srgbClr val="C4BD97"/>
              </a:buClr>
              <a:buSzPct val="110000"/>
            </a:pPr>
            <a:r>
              <a:rPr lang="en-US" altLang="en-US" sz="2800" b="1" dirty="0" smtClean="0">
                <a:solidFill>
                  <a:srgbClr val="000000"/>
                </a:solidFill>
                <a:latin typeface="Calibri" panose="020F0502020204030204" pitchFamily="34" charset="0"/>
              </a:rPr>
              <a:t>Ever.</a:t>
            </a:r>
            <a:endParaRPr lang="en-US" altLang="en-US" sz="2800" b="1" dirty="0">
              <a:solidFill>
                <a:srgbClr val="000000"/>
              </a:solidFill>
              <a:latin typeface="Calibri" panose="020F0502020204030204" pitchFamily="34" charset="0"/>
            </a:endParaRPr>
          </a:p>
          <a:p>
            <a:pPr eaLnBrk="1" hangingPunct="1">
              <a:spcAft>
                <a:spcPts val="600"/>
              </a:spcAft>
              <a:buClr>
                <a:srgbClr val="C4BD97"/>
              </a:buClr>
              <a:buSzPct val="110000"/>
            </a:pPr>
            <a:endParaRPr lang="en-US" altLang="en-US" sz="2400" dirty="0">
              <a:solidFill>
                <a:srgbClr val="000000"/>
              </a:solidFill>
              <a:latin typeface="Calibri" panose="020F0502020204030204" pitchFamily="34" charset="0"/>
            </a:endParaRPr>
          </a:p>
          <a:p>
            <a:pPr eaLnBrk="1" hangingPunct="1">
              <a:spcAft>
                <a:spcPts val="600"/>
              </a:spcAft>
              <a:buClr>
                <a:srgbClr val="C4BD97"/>
              </a:buClr>
              <a:buSzPct val="110000"/>
            </a:pPr>
            <a:r>
              <a:rPr lang="en-US" altLang="en-US" sz="2400" dirty="0">
                <a:solidFill>
                  <a:srgbClr val="000000"/>
                </a:solidFill>
              </a:rPr>
              <a:t>					</a:t>
            </a:r>
          </a:p>
          <a:p>
            <a:pPr eaLnBrk="1" hangingPunct="1">
              <a:spcAft>
                <a:spcPts val="600"/>
              </a:spcAft>
              <a:buClr>
                <a:srgbClr val="C4BD97"/>
              </a:buClr>
              <a:buSzPct val="110000"/>
            </a:pPr>
            <a:endParaRPr lang="en-US" altLang="en-US" sz="2400" dirty="0">
              <a:solidFill>
                <a:srgbClr val="000000"/>
              </a:solidFill>
            </a:endParaRPr>
          </a:p>
        </p:txBody>
      </p:sp>
      <p:pic>
        <p:nvPicPr>
          <p:cNvPr id="7170" name="Picture 2"/>
          <p:cNvPicPr>
            <a:picLocks noChangeAspect="1" noChangeArrowheads="1"/>
          </p:cNvPicPr>
          <p:nvPr/>
        </p:nvPicPr>
        <p:blipFill>
          <a:blip r:embed="rId2" cstate="print"/>
          <a:stretch>
            <a:fillRect/>
          </a:stretch>
        </p:blipFill>
        <p:spPr bwMode="auto">
          <a:xfrm>
            <a:off x="5791200" y="914400"/>
            <a:ext cx="2767013" cy="43688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5089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rst_day_on_the_job (edite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70079" y="600004"/>
            <a:ext cx="8827625" cy="4965539"/>
          </a:xfrm>
          <a:prstGeom prst="rect">
            <a:avLst/>
          </a:prstGeom>
        </p:spPr>
      </p:pic>
    </p:spTree>
    <p:extLst>
      <p:ext uri="{BB962C8B-B14F-4D97-AF65-F5344CB8AC3E}">
        <p14:creationId xmlns:p14="http://schemas.microsoft.com/office/powerpoint/2010/main" val="27372557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1143000" y="279681"/>
            <a:ext cx="6858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b="1" dirty="0">
                <a:solidFill>
                  <a:srgbClr val="0070C0"/>
                </a:solidFill>
                <a:latin typeface="Calibri" panose="020F0502020204030204" pitchFamily="34" charset="0"/>
              </a:rPr>
              <a:t>Why Are Temp Workers At High Risk of Injury?</a:t>
            </a:r>
          </a:p>
        </p:txBody>
      </p:sp>
      <p:sp>
        <p:nvSpPr>
          <p:cNvPr id="2054" name="TextBox 4"/>
          <p:cNvSpPr txBox="1">
            <a:spLocks noChangeArrowheads="1"/>
          </p:cNvSpPr>
          <p:nvPr/>
        </p:nvSpPr>
        <p:spPr bwMode="auto">
          <a:xfrm>
            <a:off x="1175650" y="1810972"/>
            <a:ext cx="7036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4488">
              <a:spcAft>
                <a:spcPts val="1800"/>
              </a:spcAft>
              <a:buClr>
                <a:srgbClr val="0082A9"/>
              </a:buClr>
              <a:buFont typeface="Wingdings" panose="05000000000000000000" pitchFamily="2" charset="2"/>
              <a:buChar char="§"/>
            </a:pPr>
            <a:r>
              <a:rPr lang="en-US" altLang="en-US" sz="2800" dirty="0">
                <a:solidFill>
                  <a:srgbClr val="000000"/>
                </a:solidFill>
                <a:latin typeface="Calibri" panose="020F0502020204030204" pitchFamily="34" charset="0"/>
              </a:rPr>
              <a:t>New workers are at increased risk of injury</a:t>
            </a:r>
            <a:r>
              <a:rPr lang="en-US" altLang="en-US" sz="2800" dirty="0" smtClean="0">
                <a:solidFill>
                  <a:srgbClr val="000000"/>
                </a:solidFill>
                <a:latin typeface="Calibri" panose="020F0502020204030204" pitchFamily="34" charset="0"/>
              </a:rPr>
              <a:t>.</a:t>
            </a:r>
            <a:endParaRPr lang="en-US" altLang="en-US" sz="2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97709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13"/>
          <p:cNvPicPr>
            <a:picLocks noChangeAspect="1" noChangeArrowheads="1"/>
          </p:cNvPicPr>
          <p:nvPr/>
        </p:nvPicPr>
        <p:blipFill>
          <a:blip r:embed="rId3" cstate="print"/>
          <a:srcRect l="18938" t="8939" r="17764" b="8321"/>
          <a:stretch>
            <a:fillRect/>
          </a:stretch>
        </p:blipFill>
        <p:spPr bwMode="auto">
          <a:xfrm>
            <a:off x="3314700" y="613787"/>
            <a:ext cx="2400300" cy="4842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806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4" name="Group 1"/>
          <p:cNvGrpSpPr>
            <a:grpSpLocks/>
          </p:cNvGrpSpPr>
          <p:nvPr/>
        </p:nvGrpSpPr>
        <p:grpSpPr bwMode="auto">
          <a:xfrm>
            <a:off x="1432817" y="207310"/>
            <a:ext cx="6712299" cy="5676900"/>
            <a:chOff x="1263316" y="209550"/>
            <a:chExt cx="7069137" cy="5886450"/>
          </a:xfrm>
        </p:grpSpPr>
        <p:pic>
          <p:nvPicPr>
            <p:cNvPr id="5632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4225" t="4694" r="8696" b="4823"/>
            <a:stretch>
              <a:fillRect/>
            </a:stretch>
          </p:blipFill>
          <p:spPr bwMode="auto">
            <a:xfrm>
              <a:off x="1371600" y="514350"/>
              <a:ext cx="6523038"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5176" t="88425" r="10809" b="4823"/>
            <a:stretch>
              <a:fillRect/>
            </a:stretch>
          </p:blipFill>
          <p:spPr bwMode="auto">
            <a:xfrm>
              <a:off x="1263316" y="5518150"/>
              <a:ext cx="7069137"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9814" t="5637" r="27081" b="89915"/>
            <a:stretch>
              <a:fillRect/>
            </a:stretch>
          </p:blipFill>
          <p:spPr bwMode="auto">
            <a:xfrm>
              <a:off x="1765300" y="209550"/>
              <a:ext cx="61595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63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5257" t="27654" r="89163" b="32497"/>
          <a:stretch>
            <a:fillRect/>
          </a:stretch>
        </p:blipFill>
        <p:spPr bwMode="auto">
          <a:xfrm>
            <a:off x="2090739" y="1295400"/>
            <a:ext cx="416719" cy="327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55257" t="47430" r="18224" b="39163"/>
          <a:stretch>
            <a:fillRect/>
          </a:stretch>
        </p:blipFill>
        <p:spPr bwMode="auto">
          <a:xfrm>
            <a:off x="4852989" y="3035236"/>
            <a:ext cx="2200954"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76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6"/>
          <p:cNvSpPr>
            <a:spLocks noChangeArrowheads="1"/>
          </p:cNvSpPr>
          <p:nvPr/>
        </p:nvSpPr>
        <p:spPr bwMode="auto">
          <a:xfrm>
            <a:off x="2114550" y="5410202"/>
            <a:ext cx="502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000000"/>
                </a:solidFill>
              </a:rPr>
              <a:t>Source: U.S. Dept. of Labor/Bureau of Labor Statistics: Safety Movement  in Iron and Steel Industry 1907-1917</a:t>
            </a:r>
            <a:endParaRPr lang="en-US" altLang="en-US" sz="900">
              <a:solidFill>
                <a:srgbClr val="000000"/>
              </a:solidFill>
            </a:endParaRPr>
          </a:p>
        </p:txBody>
      </p:sp>
      <p:grpSp>
        <p:nvGrpSpPr>
          <p:cNvPr id="57347" name="Group 13"/>
          <p:cNvGrpSpPr>
            <a:grpSpLocks/>
          </p:cNvGrpSpPr>
          <p:nvPr/>
        </p:nvGrpSpPr>
        <p:grpSpPr bwMode="auto">
          <a:xfrm>
            <a:off x="1436914" y="304800"/>
            <a:ext cx="6330462" cy="4935538"/>
            <a:chOff x="1066800" y="304800"/>
            <a:chExt cx="6934200" cy="4935538"/>
          </a:xfrm>
        </p:grpSpPr>
        <p:pic>
          <p:nvPicPr>
            <p:cNvPr id="5734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b="38"/>
            <a:stretch>
              <a:fillRect/>
            </a:stretch>
          </p:blipFill>
          <p:spPr bwMode="auto">
            <a:xfrm>
              <a:off x="1066800" y="304800"/>
              <a:ext cx="6924675" cy="49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3971925" y="5235575"/>
              <a:ext cx="40290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66800" y="5237163"/>
              <a:ext cx="2590800" cy="31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0504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0" y="284263"/>
            <a:ext cx="9144000" cy="7937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rgbClr val="0070C0"/>
                </a:solidFill>
                <a:latin typeface="Calibri" panose="020F0502020204030204" pitchFamily="34" charset="0"/>
              </a:rPr>
              <a:t>Some of Our Challenges</a:t>
            </a:r>
            <a:endParaRPr lang="en-US" altLang="en-US" dirty="0" smtClean="0"/>
          </a:p>
        </p:txBody>
      </p:sp>
      <p:sp>
        <p:nvSpPr>
          <p:cNvPr id="9219" name="Content Placeholder 2"/>
          <p:cNvSpPr>
            <a:spLocks noGrp="1"/>
          </p:cNvSpPr>
          <p:nvPr>
            <p:ph idx="1"/>
          </p:nvPr>
        </p:nvSpPr>
        <p:spPr bwMode="auto">
          <a:xfrm>
            <a:off x="870050" y="1318248"/>
            <a:ext cx="7546207" cy="4219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spcAft>
                <a:spcPts val="2400"/>
              </a:spcAft>
              <a:buClr>
                <a:srgbClr val="0070C0"/>
              </a:buClr>
              <a:buSzPct val="110000"/>
              <a:buFont typeface="Wingdings" panose="05000000000000000000" pitchFamily="2" charset="2"/>
              <a:buChar char="§"/>
            </a:pPr>
            <a:r>
              <a:rPr lang="en-US" altLang="en-US" sz="2800" dirty="0" smtClean="0">
                <a:latin typeface="Calibri" panose="020F0502020204030204" pitchFamily="34" charset="0"/>
              </a:rPr>
              <a:t>In the United States, </a:t>
            </a:r>
            <a:r>
              <a:rPr lang="en-US" altLang="en-US" sz="2800" dirty="0">
                <a:latin typeface="Calibri" panose="020F0502020204030204" pitchFamily="34" charset="0"/>
              </a:rPr>
              <a:t>employers record approximately 3 million work injuries every </a:t>
            </a:r>
            <a:r>
              <a:rPr lang="en-US" altLang="en-US" sz="2800" dirty="0" smtClean="0">
                <a:latin typeface="Calibri" panose="020F0502020204030204" pitchFamily="34" charset="0"/>
              </a:rPr>
              <a:t>year</a:t>
            </a:r>
            <a:endParaRPr lang="en-US" altLang="en-US" sz="2800" dirty="0">
              <a:latin typeface="Calibri" panose="020F0502020204030204" pitchFamily="34" charset="0"/>
            </a:endParaRPr>
          </a:p>
          <a:p>
            <a:pPr>
              <a:spcBef>
                <a:spcPts val="0"/>
              </a:spcBef>
              <a:spcAft>
                <a:spcPts val="2400"/>
              </a:spcAft>
              <a:buClr>
                <a:srgbClr val="0070C0"/>
              </a:buClr>
              <a:buSzPct val="110000"/>
              <a:buFont typeface="Wingdings" panose="05000000000000000000" pitchFamily="2" charset="2"/>
              <a:buChar char="§"/>
            </a:pPr>
            <a:r>
              <a:rPr lang="en-US" altLang="en-US" sz="2800" dirty="0">
                <a:latin typeface="Calibri" panose="020F0502020204030204" pitchFamily="34" charset="0"/>
              </a:rPr>
              <a:t>This is probably a huge </a:t>
            </a:r>
            <a:r>
              <a:rPr lang="en-US" altLang="en-US" sz="2800" dirty="0" smtClean="0">
                <a:latin typeface="Calibri" panose="020F0502020204030204" pitchFamily="34" charset="0"/>
              </a:rPr>
              <a:t>underestimate</a:t>
            </a:r>
            <a:endParaRPr lang="en-US" altLang="en-US" sz="2800" dirty="0">
              <a:latin typeface="Calibri" panose="020F0502020204030204" pitchFamily="34" charset="0"/>
            </a:endParaRPr>
          </a:p>
          <a:p>
            <a:pPr>
              <a:spcBef>
                <a:spcPts val="0"/>
              </a:spcBef>
              <a:spcAft>
                <a:spcPts val="2400"/>
              </a:spcAft>
              <a:buClr>
                <a:srgbClr val="0070C0"/>
              </a:buClr>
              <a:buSzPct val="110000"/>
              <a:buFont typeface="Wingdings" panose="05000000000000000000" pitchFamily="2" charset="2"/>
              <a:buChar char="§"/>
            </a:pPr>
            <a:r>
              <a:rPr lang="en-US" altLang="en-US" sz="2800" dirty="0">
                <a:latin typeface="Calibri" panose="020F0502020204030204" pitchFamily="34" charset="0"/>
              </a:rPr>
              <a:t>The number and rate </a:t>
            </a:r>
            <a:r>
              <a:rPr lang="en-US" altLang="en-US" sz="2800" dirty="0" smtClean="0">
                <a:latin typeface="Calibri" panose="020F0502020204030204" pitchFamily="34" charset="0"/>
              </a:rPr>
              <a:t>of injuries, including fatal injuries, are decreasing only slightly from </a:t>
            </a:r>
            <a:r>
              <a:rPr lang="en-US" altLang="en-US" sz="2800" dirty="0">
                <a:latin typeface="Calibri" panose="020F0502020204030204" pitchFamily="34" charset="0"/>
              </a:rPr>
              <a:t>year to </a:t>
            </a:r>
            <a:r>
              <a:rPr lang="en-US" altLang="en-US" sz="2800" dirty="0" smtClean="0">
                <a:latin typeface="Calibri" panose="020F0502020204030204" pitchFamily="34" charset="0"/>
              </a:rPr>
              <a:t>year</a:t>
            </a:r>
            <a:endParaRPr lang="en-US" altLang="en-US" sz="2800" dirty="0">
              <a:latin typeface="Calibri" panose="020F0502020204030204" pitchFamily="34" charset="0"/>
            </a:endParaRPr>
          </a:p>
          <a:p>
            <a:pPr>
              <a:spcBef>
                <a:spcPts val="0"/>
              </a:spcBef>
              <a:spcAft>
                <a:spcPts val="2400"/>
              </a:spcAft>
              <a:buClr>
                <a:srgbClr val="0070C0"/>
              </a:buClr>
              <a:buSzPct val="110000"/>
              <a:buFont typeface="Wingdings" panose="05000000000000000000" pitchFamily="2" charset="2"/>
              <a:buChar char="§"/>
            </a:pPr>
            <a:r>
              <a:rPr lang="en-US" altLang="en-US" sz="2800" dirty="0">
                <a:latin typeface="Calibri" panose="020F0502020204030204" pitchFamily="34" charset="0"/>
              </a:rPr>
              <a:t>We know less about, and are probably having </a:t>
            </a:r>
            <a:r>
              <a:rPr lang="en-US" altLang="en-US" sz="2800" dirty="0" smtClean="0">
                <a:latin typeface="Calibri" panose="020F0502020204030204" pitchFamily="34" charset="0"/>
              </a:rPr>
              <a:t/>
            </a:r>
            <a:br>
              <a:rPr lang="en-US" altLang="en-US" sz="2800" dirty="0" smtClean="0">
                <a:latin typeface="Calibri" panose="020F0502020204030204" pitchFamily="34" charset="0"/>
              </a:rPr>
            </a:br>
            <a:r>
              <a:rPr lang="en-US" altLang="en-US" sz="2800" dirty="0" smtClean="0">
                <a:latin typeface="Calibri" panose="020F0502020204030204" pitchFamily="34" charset="0"/>
              </a:rPr>
              <a:t>an </a:t>
            </a:r>
            <a:r>
              <a:rPr lang="en-US" altLang="en-US" sz="2800" dirty="0">
                <a:latin typeface="Calibri" panose="020F0502020204030204" pitchFamily="34" charset="0"/>
              </a:rPr>
              <a:t>even smaller impact, on work </a:t>
            </a:r>
            <a:r>
              <a:rPr lang="en-US" altLang="en-US" sz="2800" dirty="0" smtClean="0">
                <a:latin typeface="Calibri" panose="020F0502020204030204" pitchFamily="34" charset="0"/>
              </a:rPr>
              <a:t>illnesses</a:t>
            </a:r>
            <a:endParaRPr lang="en-US" altLang="en-US" sz="2800" dirty="0">
              <a:latin typeface="Calibri" panose="020F0502020204030204" pitchFamily="34" charset="0"/>
            </a:endParaRPr>
          </a:p>
        </p:txBody>
      </p:sp>
    </p:spTree>
    <p:extLst>
      <p:ext uri="{BB962C8B-B14F-4D97-AF65-F5344CB8AC3E}">
        <p14:creationId xmlns:p14="http://schemas.microsoft.com/office/powerpoint/2010/main" val="956312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1143000" y="279681"/>
            <a:ext cx="6858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b="1" dirty="0">
                <a:solidFill>
                  <a:srgbClr val="0070C0"/>
                </a:solidFill>
                <a:latin typeface="Calibri" panose="020F0502020204030204" pitchFamily="34" charset="0"/>
              </a:rPr>
              <a:t>Why Are Temp Workers At High Risk of Injury?</a:t>
            </a:r>
          </a:p>
        </p:txBody>
      </p:sp>
      <p:sp>
        <p:nvSpPr>
          <p:cNvPr id="2054" name="TextBox 4"/>
          <p:cNvSpPr txBox="1">
            <a:spLocks noChangeArrowheads="1"/>
          </p:cNvSpPr>
          <p:nvPr/>
        </p:nvSpPr>
        <p:spPr bwMode="auto">
          <a:xfrm>
            <a:off x="1175650" y="1810972"/>
            <a:ext cx="7036358"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4488">
              <a:spcAft>
                <a:spcPts val="1800"/>
              </a:spcAft>
              <a:buClr>
                <a:srgbClr val="0082A9"/>
              </a:buClr>
              <a:buFont typeface="Wingdings" panose="05000000000000000000" pitchFamily="2" charset="2"/>
              <a:buChar char="§"/>
            </a:pPr>
            <a:r>
              <a:rPr lang="en-US" altLang="en-US" sz="2800" dirty="0">
                <a:solidFill>
                  <a:srgbClr val="000000"/>
                </a:solidFill>
                <a:latin typeface="Calibri" panose="020F0502020204030204" pitchFamily="34" charset="0"/>
              </a:rPr>
              <a:t>New workers are at increased risk of injury.</a:t>
            </a:r>
          </a:p>
          <a:p>
            <a:pPr marL="344488">
              <a:spcAft>
                <a:spcPts val="1800"/>
              </a:spcAft>
              <a:buClr>
                <a:srgbClr val="0082A9"/>
              </a:buClr>
              <a:buFont typeface="Wingdings" panose="05000000000000000000" pitchFamily="2" charset="2"/>
              <a:buChar char="§"/>
            </a:pPr>
            <a:r>
              <a:rPr lang="en-US" altLang="en-US" sz="2800" dirty="0">
                <a:solidFill>
                  <a:srgbClr val="000000"/>
                </a:solidFill>
                <a:latin typeface="Calibri" panose="020F0502020204030204" pitchFamily="34" charset="0"/>
              </a:rPr>
              <a:t>Host employers don’t have the same commitment to temporary employees </a:t>
            </a:r>
            <a:br>
              <a:rPr lang="en-US" altLang="en-US" sz="2800" dirty="0">
                <a:solidFill>
                  <a:srgbClr val="000000"/>
                </a:solidFill>
                <a:latin typeface="Calibri" panose="020F0502020204030204" pitchFamily="34" charset="0"/>
              </a:rPr>
            </a:br>
            <a:r>
              <a:rPr lang="en-US" altLang="en-US" sz="2800" dirty="0">
                <a:solidFill>
                  <a:srgbClr val="000000"/>
                </a:solidFill>
                <a:latin typeface="Calibri" panose="020F0502020204030204" pitchFamily="34" charset="0"/>
              </a:rPr>
              <a:t>as to permanent ones.</a:t>
            </a:r>
          </a:p>
          <a:p>
            <a:pPr marL="344488">
              <a:spcAft>
                <a:spcPts val="1800"/>
              </a:spcAft>
              <a:buClr>
                <a:srgbClr val="0082A9"/>
              </a:buClr>
              <a:buFont typeface="Wingdings" panose="05000000000000000000" pitchFamily="2" charset="2"/>
              <a:buChar char="§"/>
            </a:pPr>
            <a:r>
              <a:rPr lang="en-US" altLang="en-US" sz="2800" dirty="0">
                <a:solidFill>
                  <a:srgbClr val="000000"/>
                </a:solidFill>
                <a:latin typeface="Calibri" panose="020F0502020204030204" pitchFamily="34" charset="0"/>
              </a:rPr>
              <a:t>Employer who bears the risk of the injury </a:t>
            </a:r>
            <a:br>
              <a:rPr lang="en-US" altLang="en-US" sz="2800" dirty="0">
                <a:solidFill>
                  <a:srgbClr val="000000"/>
                </a:solidFill>
                <a:latin typeface="Calibri" panose="020F0502020204030204" pitchFamily="34" charset="0"/>
              </a:rPr>
            </a:br>
            <a:r>
              <a:rPr lang="en-US" altLang="en-US" sz="2800" dirty="0">
                <a:solidFill>
                  <a:srgbClr val="000000"/>
                </a:solidFill>
                <a:latin typeface="Calibri" panose="020F0502020204030204" pitchFamily="34" charset="0"/>
              </a:rPr>
              <a:t>(temp agency) does not control safety and health investment. </a:t>
            </a:r>
          </a:p>
        </p:txBody>
      </p:sp>
    </p:spTree>
    <p:extLst>
      <p:ext uri="{BB962C8B-B14F-4D97-AF65-F5344CB8AC3E}">
        <p14:creationId xmlns:p14="http://schemas.microsoft.com/office/powerpoint/2010/main" val="1225198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srcRect l="28395" t="13334" r="54760" b="15136"/>
          <a:stretch/>
        </p:blipFill>
        <p:spPr bwMode="auto">
          <a:xfrm>
            <a:off x="2590800" y="609600"/>
            <a:ext cx="3886200" cy="548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970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487" t="22079" r="52029" b="19626"/>
          <a:stretch>
            <a:fillRect/>
          </a:stretch>
        </p:blipFill>
        <p:spPr bwMode="auto">
          <a:xfrm>
            <a:off x="1600200" y="1093788"/>
            <a:ext cx="6451600" cy="491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TextBox 1"/>
          <p:cNvSpPr txBox="1">
            <a:spLocks noChangeArrowheads="1"/>
          </p:cNvSpPr>
          <p:nvPr/>
        </p:nvSpPr>
        <p:spPr bwMode="auto">
          <a:xfrm>
            <a:off x="381000" y="685800"/>
            <a:ext cx="2514600" cy="2501900"/>
          </a:xfrm>
          <a:prstGeom prst="rect">
            <a:avLst/>
          </a:prstGeom>
          <a:solidFill>
            <a:srgbClr val="0070C0">
              <a:alpha val="25098"/>
            </a:srgb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90000"/>
              </a:lnSpc>
              <a:spcBef>
                <a:spcPct val="0"/>
              </a:spcBef>
              <a:spcAft>
                <a:spcPct val="0"/>
              </a:spcAft>
              <a:defRPr/>
            </a:pPr>
            <a:endParaRPr lang="en-US" altLang="en-US" sz="1400" b="1" dirty="0" smtClean="0">
              <a:solidFill>
                <a:srgbClr val="000000"/>
              </a:solidFill>
              <a:latin typeface="Calibri" pitchFamily="34" charset="0"/>
            </a:endParaRPr>
          </a:p>
          <a:p>
            <a:pPr marL="58738" eaLnBrk="1" fontAlgn="base" hangingPunct="1">
              <a:lnSpc>
                <a:spcPct val="90000"/>
              </a:lnSpc>
              <a:spcBef>
                <a:spcPct val="0"/>
              </a:spcBef>
              <a:spcAft>
                <a:spcPct val="0"/>
              </a:spcAft>
              <a:defRPr/>
            </a:pPr>
            <a:r>
              <a:rPr lang="en-US" altLang="en-US" sz="4400" b="1" dirty="0" smtClean="0">
                <a:solidFill>
                  <a:srgbClr val="000000"/>
                </a:solidFill>
                <a:latin typeface="Calibri" pitchFamily="34" charset="0"/>
              </a:rPr>
              <a:t>W</a:t>
            </a:r>
            <a:r>
              <a:rPr lang="en-US" altLang="en-US" sz="3200" b="1" dirty="0" smtClean="0">
                <a:solidFill>
                  <a:srgbClr val="000000"/>
                </a:solidFill>
                <a:latin typeface="Calibri" pitchFamily="34" charset="0"/>
              </a:rPr>
              <a:t>ho bears </a:t>
            </a:r>
            <a:br>
              <a:rPr lang="en-US" altLang="en-US" sz="3200" b="1" dirty="0" smtClean="0">
                <a:solidFill>
                  <a:srgbClr val="000000"/>
                </a:solidFill>
                <a:latin typeface="Calibri" pitchFamily="34" charset="0"/>
              </a:rPr>
            </a:br>
            <a:r>
              <a:rPr lang="en-US" altLang="en-US" sz="3200" b="1" dirty="0" smtClean="0">
                <a:solidFill>
                  <a:srgbClr val="000000"/>
                </a:solidFill>
                <a:latin typeface="Calibri" pitchFamily="34" charset="0"/>
              </a:rPr>
              <a:t>the cost </a:t>
            </a:r>
            <a:br>
              <a:rPr lang="en-US" altLang="en-US" sz="3200" b="1" dirty="0" smtClean="0">
                <a:solidFill>
                  <a:srgbClr val="000000"/>
                </a:solidFill>
                <a:latin typeface="Calibri" pitchFamily="34" charset="0"/>
              </a:rPr>
            </a:br>
            <a:r>
              <a:rPr lang="en-US" altLang="en-US" sz="3200" b="1" dirty="0" smtClean="0">
                <a:solidFill>
                  <a:srgbClr val="000000"/>
                </a:solidFill>
                <a:latin typeface="Calibri" pitchFamily="34" charset="0"/>
              </a:rPr>
              <a:t>of worker injuries?</a:t>
            </a:r>
          </a:p>
          <a:p>
            <a:pPr eaLnBrk="1" fontAlgn="base" hangingPunct="1">
              <a:lnSpc>
                <a:spcPct val="90000"/>
              </a:lnSpc>
              <a:spcBef>
                <a:spcPct val="0"/>
              </a:spcBef>
              <a:spcAft>
                <a:spcPct val="0"/>
              </a:spcAft>
              <a:defRPr/>
            </a:pPr>
            <a:endParaRPr lang="en-US" altLang="en-US" sz="2000" b="1" dirty="0" smtClean="0">
              <a:solidFill>
                <a:srgbClr val="000000"/>
              </a:solidFill>
              <a:latin typeface="Calibri" pitchFamily="34" charset="0"/>
            </a:endParaRPr>
          </a:p>
        </p:txBody>
      </p:sp>
    </p:spTree>
    <p:extLst>
      <p:ext uri="{BB962C8B-B14F-4D97-AF65-F5344CB8AC3E}">
        <p14:creationId xmlns:p14="http://schemas.microsoft.com/office/powerpoint/2010/main" val="2966533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176" y="1671638"/>
            <a:ext cx="7777424" cy="3200400"/>
          </a:xfrm>
          <a:prstGeom prst="rect">
            <a:avLst/>
          </a:prstGeom>
          <a:gradFill flip="none" rotWithShape="1">
            <a:gsLst>
              <a:gs pos="0">
                <a:srgbClr val="0070C0"/>
              </a:gs>
              <a:gs pos="82000">
                <a:srgbClr val="E5F8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987" name="Text Box 6"/>
          <p:cNvSpPr txBox="1">
            <a:spLocks noChangeArrowheads="1"/>
          </p:cNvSpPr>
          <p:nvPr/>
        </p:nvSpPr>
        <p:spPr bwMode="auto">
          <a:xfrm>
            <a:off x="0" y="152402"/>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rgbClr val="0070C0"/>
                </a:solidFill>
                <a:latin typeface="Calibri" panose="020F0502020204030204" pitchFamily="34" charset="0"/>
              </a:rPr>
              <a:t>Protecting Poultry Processing Workers</a:t>
            </a:r>
          </a:p>
        </p:txBody>
      </p:sp>
      <p:pic>
        <p:nvPicPr>
          <p:cNvPr id="88066" name="Picture 2" descr="C:\Users\sholcomb\AppData\Local\Microsoft\Windows\Temporary Internet Files\Content.Outlook\V34NLR88\OSHA 3769-02 2015 OSHA-USDA Poultry Poster (English) lorez (2).png"/>
          <p:cNvPicPr>
            <a:picLocks noChangeAspect="1" noChangeArrowheads="1"/>
          </p:cNvPicPr>
          <p:nvPr/>
        </p:nvPicPr>
        <p:blipFill>
          <a:blip r:embed="rId3" cstate="print"/>
          <a:srcRect/>
          <a:stretch>
            <a:fillRect/>
          </a:stretch>
        </p:blipFill>
        <p:spPr bwMode="auto">
          <a:xfrm>
            <a:off x="1004835" y="990600"/>
            <a:ext cx="3008245" cy="4648200"/>
          </a:xfrm>
          <a:prstGeom prst="rect">
            <a:avLst/>
          </a:prstGeom>
          <a:ln>
            <a:solidFill>
              <a:schemeClr val="bg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8067" name="Picture 3" descr="C:\Users\sholcomb\AppData\Local\Microsoft\Windows\Temporary Internet Files\Content.Outlook\V34NLR88\OSHA 3770-02 2015 OSHA-USDA Poultry Poster (Spanish) lorez (2).png"/>
          <p:cNvPicPr>
            <a:picLocks noChangeAspect="1" noChangeArrowheads="1"/>
          </p:cNvPicPr>
          <p:nvPr/>
        </p:nvPicPr>
        <p:blipFill>
          <a:blip r:embed="rId4" cstate="print"/>
          <a:srcRect/>
          <a:stretch>
            <a:fillRect/>
          </a:stretch>
        </p:blipFill>
        <p:spPr bwMode="auto">
          <a:xfrm>
            <a:off x="4447623" y="990600"/>
            <a:ext cx="3008245" cy="4648200"/>
          </a:xfrm>
          <a:prstGeom prst="rect">
            <a:avLst/>
          </a:prstGeom>
          <a:ln>
            <a:solidFill>
              <a:schemeClr val="bg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782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descr="C:\Users\rerves\AppData\Local\Microsoft\Windows\Temporary Internet Files\Content.Outlook\7C93B9L7\Cover (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762000"/>
            <a:ext cx="85344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657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bwMode="auto">
          <a:xfrm>
            <a:off x="609600" y="2514600"/>
            <a:ext cx="7772400" cy="111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sz="4800" dirty="0" smtClean="0">
                <a:solidFill>
                  <a:schemeClr val="tx1"/>
                </a:solidFill>
                <a:latin typeface="Calibri" panose="020F0502020204030204" pitchFamily="34" charset="0"/>
              </a:rPr>
              <a:t>WHY IS THIS ACCEPTABLE?</a:t>
            </a:r>
            <a:r>
              <a:rPr lang="en-US" altLang="en-US" dirty="0" smtClean="0">
                <a:solidFill>
                  <a:schemeClr val="tx1"/>
                </a:solidFill>
                <a:latin typeface="Calibri" panose="020F0502020204030204" pitchFamily="34" charset="0"/>
              </a:rPr>
              <a:t/>
            </a:r>
            <a:br>
              <a:rPr lang="en-US" altLang="en-US" dirty="0" smtClean="0">
                <a:solidFill>
                  <a:schemeClr val="tx1"/>
                </a:solidFill>
                <a:latin typeface="Calibri" panose="020F0502020204030204" pitchFamily="34" charset="0"/>
              </a:rPr>
            </a:br>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529544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bwMode="auto">
          <a:xfrm>
            <a:off x="402672" y="713063"/>
            <a:ext cx="8487562" cy="5071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30000"/>
              </a:lnSpc>
            </a:pPr>
            <a:r>
              <a:rPr lang="en-US" altLang="en-US" sz="4400" b="0" dirty="0" smtClean="0">
                <a:solidFill>
                  <a:schemeClr val="tx1"/>
                </a:solidFill>
                <a:latin typeface="Calibri" panose="020F0502020204030204" pitchFamily="34" charset="0"/>
              </a:rPr>
              <a:t>What must we do to </a:t>
            </a:r>
            <a:r>
              <a:rPr lang="en-US" altLang="en-US" sz="4400" b="0" u="sng" dirty="0" smtClean="0">
                <a:solidFill>
                  <a:schemeClr val="tx1"/>
                </a:solidFill>
                <a:latin typeface="Calibri" panose="020F0502020204030204" pitchFamily="34" charset="0"/>
              </a:rPr>
              <a:t>dramatically</a:t>
            </a:r>
            <a:r>
              <a:rPr lang="en-US" altLang="en-US" sz="4400" b="0" dirty="0" smtClean="0">
                <a:solidFill>
                  <a:schemeClr val="tx1"/>
                </a:solidFill>
                <a:latin typeface="Calibri" panose="020F0502020204030204" pitchFamily="34" charset="0"/>
              </a:rPr>
              <a:t> reduce the number of work injuries, illnesses and fatalities occurring in our countries, and across the world, today?</a:t>
            </a:r>
          </a:p>
        </p:txBody>
      </p:sp>
    </p:spTree>
    <p:extLst>
      <p:ext uri="{BB962C8B-B14F-4D97-AF65-F5344CB8AC3E}">
        <p14:creationId xmlns:p14="http://schemas.microsoft.com/office/powerpoint/2010/main" val="3387202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792760" y="758142"/>
            <a:ext cx="8047139" cy="42942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0"/>
              </a:spcBef>
              <a:spcAft>
                <a:spcPts val="2400"/>
              </a:spcAft>
              <a:buClr>
                <a:srgbClr val="0070C0"/>
              </a:buClr>
              <a:buSzPct val="110000"/>
              <a:buNone/>
            </a:pPr>
            <a:r>
              <a:rPr lang="en-US" altLang="en-US" sz="3600" dirty="0" smtClean="0">
                <a:latin typeface="Calibri" panose="020F0502020204030204" pitchFamily="34" charset="0"/>
              </a:rPr>
              <a:t>Whatever </a:t>
            </a:r>
            <a:r>
              <a:rPr lang="en-US" altLang="en-US" sz="3600" dirty="0">
                <a:latin typeface="Calibri" panose="020F0502020204030204" pitchFamily="34" charset="0"/>
              </a:rPr>
              <a:t>we are doing now </a:t>
            </a:r>
            <a:r>
              <a:rPr lang="en-US" altLang="en-US" sz="3600" dirty="0" smtClean="0">
                <a:latin typeface="Calibri" panose="020F0502020204030204" pitchFamily="34" charset="0"/>
              </a:rPr>
              <a:t>isn’t enough.</a:t>
            </a:r>
          </a:p>
          <a:p>
            <a:pPr>
              <a:spcBef>
                <a:spcPts val="0"/>
              </a:spcBef>
              <a:spcAft>
                <a:spcPts val="2400"/>
              </a:spcAft>
              <a:buClr>
                <a:srgbClr val="0070C0"/>
              </a:buClr>
              <a:buSzPct val="110000"/>
              <a:buFont typeface="Wingdings" panose="05000000000000000000" pitchFamily="2" charset="2"/>
              <a:buChar char="§"/>
            </a:pPr>
            <a:endParaRPr lang="en-US" altLang="en-US" sz="4000" dirty="0">
              <a:latin typeface="Calibri" panose="020F0502020204030204" pitchFamily="34" charset="0"/>
            </a:endParaRPr>
          </a:p>
          <a:p>
            <a:pPr marL="0" indent="0">
              <a:buClr>
                <a:srgbClr val="0070C0"/>
              </a:buClr>
              <a:buSzPct val="110000"/>
              <a:buNone/>
            </a:pPr>
            <a:r>
              <a:rPr lang="en-US" altLang="en-US" sz="4000" dirty="0">
                <a:latin typeface="Calibri" panose="020F0502020204030204" pitchFamily="34" charset="0"/>
              </a:rPr>
              <a:t>What must we to do to change the behavior of </a:t>
            </a:r>
            <a:r>
              <a:rPr lang="en-US" altLang="en-US" sz="4000" b="1" u="sng" dirty="0">
                <a:latin typeface="Calibri" panose="020F0502020204030204" pitchFamily="34" charset="0"/>
              </a:rPr>
              <a:t>millions</a:t>
            </a:r>
            <a:r>
              <a:rPr lang="en-US" altLang="en-US" sz="4000" dirty="0">
                <a:latin typeface="Calibri" panose="020F0502020204030204" pitchFamily="34" charset="0"/>
              </a:rPr>
              <a:t> of employers?</a:t>
            </a:r>
          </a:p>
          <a:p>
            <a:pPr marL="457200" lvl="1" indent="0">
              <a:buNone/>
            </a:pPr>
            <a:endParaRPr lang="en-US" altLang="en-US" sz="2400" dirty="0"/>
          </a:p>
          <a:p>
            <a:endParaRPr lang="en-US" altLang="en-US" sz="2800" dirty="0"/>
          </a:p>
        </p:txBody>
      </p:sp>
    </p:spTree>
    <p:extLst>
      <p:ext uri="{BB962C8B-B14F-4D97-AF65-F5344CB8AC3E}">
        <p14:creationId xmlns:p14="http://schemas.microsoft.com/office/powerpoint/2010/main" val="202517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85837" y="1592261"/>
            <a:ext cx="1104900" cy="37846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1" name="Rectangle 20"/>
          <p:cNvSpPr/>
          <p:nvPr/>
        </p:nvSpPr>
        <p:spPr>
          <a:xfrm>
            <a:off x="2090737" y="1592261"/>
            <a:ext cx="2778125" cy="37846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 name="Rectangle 23"/>
          <p:cNvSpPr/>
          <p:nvPr/>
        </p:nvSpPr>
        <p:spPr>
          <a:xfrm>
            <a:off x="4833937" y="1592261"/>
            <a:ext cx="2667000" cy="37846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8" name="Rectangle 27"/>
          <p:cNvSpPr/>
          <p:nvPr/>
        </p:nvSpPr>
        <p:spPr>
          <a:xfrm>
            <a:off x="7500937" y="1592261"/>
            <a:ext cx="1212850" cy="37846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9" name="Text Box 11"/>
          <p:cNvSpPr txBox="1">
            <a:spLocks noChangeArrowheads="1"/>
          </p:cNvSpPr>
          <p:nvPr/>
        </p:nvSpPr>
        <p:spPr bwMode="auto">
          <a:xfrm>
            <a:off x="947738" y="2848766"/>
            <a:ext cx="14104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800"/>
              </a:spcBef>
              <a:spcAft>
                <a:spcPct val="0"/>
              </a:spcAft>
            </a:pPr>
            <a:r>
              <a:rPr lang="en-US" altLang="en-US" sz="2200" b="1" dirty="0" smtClean="0">
                <a:solidFill>
                  <a:srgbClr val="004070"/>
                </a:solidFill>
                <a:latin typeface="Calibri" pitchFamily="34" charset="0"/>
                <a:ea typeface="ＭＳ Ｐゴシック" pitchFamily="34" charset="-128"/>
              </a:rPr>
              <a:t>Criminal Penalties</a:t>
            </a:r>
            <a:endParaRPr lang="en-US" altLang="en-US" sz="2200" b="1" dirty="0">
              <a:solidFill>
                <a:srgbClr val="004070"/>
              </a:solidFill>
              <a:latin typeface="Calibri" pitchFamily="34" charset="0"/>
              <a:ea typeface="ＭＳ Ｐゴシック" pitchFamily="34" charset="-128"/>
            </a:endParaRPr>
          </a:p>
        </p:txBody>
      </p:sp>
      <p:sp>
        <p:nvSpPr>
          <p:cNvPr id="30" name="Text Box 11"/>
          <p:cNvSpPr txBox="1">
            <a:spLocks noChangeArrowheads="1"/>
          </p:cNvSpPr>
          <p:nvPr/>
        </p:nvSpPr>
        <p:spPr bwMode="auto">
          <a:xfrm>
            <a:off x="2090737" y="2848766"/>
            <a:ext cx="2743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800"/>
              </a:spcBef>
              <a:spcAft>
                <a:spcPct val="0"/>
              </a:spcAft>
            </a:pPr>
            <a:r>
              <a:rPr lang="en-US" altLang="en-US" sz="2200" b="1" dirty="0" smtClean="0">
                <a:solidFill>
                  <a:srgbClr val="004070"/>
                </a:solidFill>
                <a:latin typeface="Calibri" pitchFamily="34" charset="0"/>
                <a:ea typeface="ＭＳ Ｐゴシック" pitchFamily="34" charset="-128"/>
              </a:rPr>
              <a:t>Inspections </a:t>
            </a:r>
            <a:br>
              <a:rPr lang="en-US" altLang="en-US" sz="2200" b="1" dirty="0" smtClean="0">
                <a:solidFill>
                  <a:srgbClr val="004070"/>
                </a:solidFill>
                <a:latin typeface="Calibri" pitchFamily="34" charset="0"/>
                <a:ea typeface="ＭＳ Ｐゴシック" pitchFamily="34" charset="-128"/>
              </a:rPr>
            </a:br>
            <a:r>
              <a:rPr lang="en-US" altLang="en-US" sz="2200" b="1" dirty="0" smtClean="0">
                <a:solidFill>
                  <a:srgbClr val="004070"/>
                </a:solidFill>
                <a:latin typeface="Calibri" pitchFamily="34" charset="0"/>
                <a:ea typeface="ＭＳ Ｐゴシック" pitchFamily="34" charset="-128"/>
              </a:rPr>
              <a:t>&amp; Civil </a:t>
            </a:r>
            <a:br>
              <a:rPr lang="en-US" altLang="en-US" sz="2200" b="1" dirty="0" smtClean="0">
                <a:solidFill>
                  <a:srgbClr val="004070"/>
                </a:solidFill>
                <a:latin typeface="Calibri" pitchFamily="34" charset="0"/>
                <a:ea typeface="ＭＳ Ｐゴシック" pitchFamily="34" charset="-128"/>
              </a:rPr>
            </a:br>
            <a:r>
              <a:rPr lang="en-US" altLang="en-US" sz="2200" b="1" dirty="0" smtClean="0">
                <a:solidFill>
                  <a:srgbClr val="004070"/>
                </a:solidFill>
                <a:latin typeface="Calibri" pitchFamily="34" charset="0"/>
                <a:ea typeface="ＭＳ Ｐゴシック" pitchFamily="34" charset="-128"/>
              </a:rPr>
              <a:t>Penalties</a:t>
            </a:r>
            <a:endParaRPr lang="en-US" altLang="en-US" sz="2200" b="1" dirty="0">
              <a:solidFill>
                <a:srgbClr val="004070"/>
              </a:solidFill>
              <a:latin typeface="Calibri" pitchFamily="34" charset="0"/>
              <a:ea typeface="ＭＳ Ｐゴシック" pitchFamily="34" charset="-128"/>
            </a:endParaRPr>
          </a:p>
        </p:txBody>
      </p:sp>
      <p:sp>
        <p:nvSpPr>
          <p:cNvPr id="31" name="Text Box 11"/>
          <p:cNvSpPr txBox="1">
            <a:spLocks noChangeArrowheads="1"/>
          </p:cNvSpPr>
          <p:nvPr/>
        </p:nvSpPr>
        <p:spPr bwMode="auto">
          <a:xfrm>
            <a:off x="4833938" y="2848766"/>
            <a:ext cx="26479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800"/>
              </a:spcBef>
              <a:spcAft>
                <a:spcPct val="0"/>
              </a:spcAft>
            </a:pPr>
            <a:r>
              <a:rPr lang="en-US" altLang="en-US" sz="2200" b="1" dirty="0" smtClean="0">
                <a:solidFill>
                  <a:srgbClr val="004070"/>
                </a:solidFill>
                <a:latin typeface="Calibri" pitchFamily="34" charset="0"/>
                <a:ea typeface="ＭＳ Ｐゴシック" pitchFamily="34" charset="-128"/>
              </a:rPr>
              <a:t>Compliance Assistance &amp; Consultation</a:t>
            </a:r>
            <a:endParaRPr lang="en-US" altLang="en-US" sz="2200" b="1" dirty="0">
              <a:solidFill>
                <a:srgbClr val="004070"/>
              </a:solidFill>
              <a:latin typeface="Calibri" pitchFamily="34" charset="0"/>
              <a:ea typeface="ＭＳ Ｐゴシック" pitchFamily="34" charset="-128"/>
            </a:endParaRPr>
          </a:p>
        </p:txBody>
      </p:sp>
      <p:sp>
        <p:nvSpPr>
          <p:cNvPr id="32" name="Text Box 11"/>
          <p:cNvSpPr txBox="1">
            <a:spLocks noChangeArrowheads="1"/>
          </p:cNvSpPr>
          <p:nvPr/>
        </p:nvSpPr>
        <p:spPr bwMode="auto">
          <a:xfrm>
            <a:off x="7240095" y="2848766"/>
            <a:ext cx="16247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800"/>
              </a:spcBef>
              <a:spcAft>
                <a:spcPct val="0"/>
              </a:spcAft>
            </a:pPr>
            <a:r>
              <a:rPr lang="en-US" altLang="en-US" sz="2200" b="1" dirty="0" smtClean="0">
                <a:solidFill>
                  <a:srgbClr val="004070"/>
                </a:solidFill>
                <a:latin typeface="Calibri" pitchFamily="34" charset="0"/>
                <a:ea typeface="ＭＳ Ｐゴシック" pitchFamily="34" charset="-128"/>
              </a:rPr>
              <a:t>Recognition Programs</a:t>
            </a:r>
            <a:endParaRPr lang="en-US" altLang="en-US" sz="2200" b="1" dirty="0">
              <a:solidFill>
                <a:srgbClr val="004070"/>
              </a:solidFill>
              <a:latin typeface="Calibri" pitchFamily="34" charset="0"/>
              <a:ea typeface="ＭＳ Ｐゴシック" pitchFamily="34" charset="-128"/>
            </a:endParaRPr>
          </a:p>
        </p:txBody>
      </p:sp>
      <p:sp>
        <p:nvSpPr>
          <p:cNvPr id="20482" name="Title 1"/>
          <p:cNvSpPr>
            <a:spLocks noGrp="1"/>
          </p:cNvSpPr>
          <p:nvPr>
            <p:ph type="title"/>
          </p:nvPr>
        </p:nvSpPr>
        <p:spPr bwMode="auto">
          <a:xfrm>
            <a:off x="0" y="152400"/>
            <a:ext cx="9144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dirty="0" smtClean="0">
                <a:solidFill>
                  <a:srgbClr val="0070C0"/>
                </a:solidFill>
                <a:latin typeface="Calibri" pitchFamily="34" charset="0"/>
              </a:rPr>
              <a:t>Distribution of Employers, </a:t>
            </a:r>
            <a:br>
              <a:rPr lang="en-US" altLang="en-US" dirty="0" smtClean="0">
                <a:solidFill>
                  <a:srgbClr val="0070C0"/>
                </a:solidFill>
                <a:latin typeface="Calibri" pitchFamily="34" charset="0"/>
              </a:rPr>
            </a:br>
            <a:r>
              <a:rPr lang="en-US" altLang="en-US" dirty="0" smtClean="0">
                <a:solidFill>
                  <a:srgbClr val="0070C0"/>
                </a:solidFill>
                <a:latin typeface="Calibri" pitchFamily="34" charset="0"/>
              </a:rPr>
              <a:t>by Commitment to Workplace Safety</a:t>
            </a:r>
          </a:p>
        </p:txBody>
      </p:sp>
      <p:sp>
        <p:nvSpPr>
          <p:cNvPr id="20495" name="Text Box 11"/>
          <p:cNvSpPr txBox="1">
            <a:spLocks noChangeArrowheads="1"/>
          </p:cNvSpPr>
          <p:nvPr/>
        </p:nvSpPr>
        <p:spPr bwMode="auto">
          <a:xfrm>
            <a:off x="3081338" y="55626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rgbClr val="000000"/>
                </a:solidFill>
                <a:latin typeface="Calibri" pitchFamily="34" charset="0"/>
                <a:ea typeface="ＭＳ Ｐゴシック" pitchFamily="34" charset="-128"/>
              </a:rPr>
              <a:t>COMMITMENT TO SAFETY</a:t>
            </a:r>
          </a:p>
        </p:txBody>
      </p:sp>
      <p:sp>
        <p:nvSpPr>
          <p:cNvPr id="20496" name="Text Box 11"/>
          <p:cNvSpPr txBox="1">
            <a:spLocks noChangeArrowheads="1"/>
          </p:cNvSpPr>
          <p:nvPr/>
        </p:nvSpPr>
        <p:spPr bwMode="auto">
          <a:xfrm>
            <a:off x="1023938" y="5562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rgbClr val="000000"/>
                </a:solidFill>
                <a:latin typeface="Calibri" pitchFamily="34" charset="0"/>
                <a:ea typeface="ＭＳ Ｐゴシック" pitchFamily="34" charset="-128"/>
              </a:rPr>
              <a:t>LITTLE</a:t>
            </a:r>
            <a:endParaRPr lang="en-US" altLang="en-US" sz="1200" b="1" dirty="0">
              <a:solidFill>
                <a:srgbClr val="000000"/>
              </a:solidFill>
              <a:latin typeface="Calibri" pitchFamily="34" charset="0"/>
              <a:ea typeface="ＭＳ Ｐゴシック" pitchFamily="34" charset="-128"/>
            </a:endParaRPr>
          </a:p>
        </p:txBody>
      </p:sp>
      <p:sp>
        <p:nvSpPr>
          <p:cNvPr id="20497" name="Text Box 11"/>
          <p:cNvSpPr txBox="1">
            <a:spLocks noChangeArrowheads="1"/>
          </p:cNvSpPr>
          <p:nvPr/>
        </p:nvSpPr>
        <p:spPr bwMode="auto">
          <a:xfrm>
            <a:off x="7881938" y="5562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rgbClr val="000000"/>
                </a:solidFill>
                <a:latin typeface="Calibri" pitchFamily="34" charset="0"/>
                <a:ea typeface="ＭＳ Ｐゴシック" pitchFamily="34" charset="-128"/>
              </a:rPr>
              <a:t>GREAT</a:t>
            </a:r>
          </a:p>
        </p:txBody>
      </p:sp>
      <p:sp>
        <p:nvSpPr>
          <p:cNvPr id="20498" name="Text Box 11"/>
          <p:cNvSpPr txBox="1">
            <a:spLocks noChangeArrowheads="1"/>
          </p:cNvSpPr>
          <p:nvPr/>
        </p:nvSpPr>
        <p:spPr bwMode="auto">
          <a:xfrm rot="-5400000">
            <a:off x="-1481931" y="3363119"/>
            <a:ext cx="391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rgbClr val="000000"/>
                </a:solidFill>
                <a:latin typeface="Calibri" pitchFamily="34" charset="0"/>
                <a:ea typeface="ＭＳ Ｐゴシック" pitchFamily="34" charset="-128"/>
              </a:rPr>
              <a:t>NUMBER OF EMPLOYERS</a:t>
            </a:r>
          </a:p>
        </p:txBody>
      </p:sp>
      <p:sp>
        <p:nvSpPr>
          <p:cNvPr id="20" name="Up Arrow 19"/>
          <p:cNvSpPr/>
          <p:nvPr/>
        </p:nvSpPr>
        <p:spPr>
          <a:xfrm>
            <a:off x="642938" y="1490663"/>
            <a:ext cx="457200" cy="4013200"/>
          </a:xfrm>
          <a:prstGeom prst="upArrow">
            <a:avLst/>
          </a:prstGeom>
          <a:gradFill>
            <a:gsLst>
              <a:gs pos="0">
                <a:srgbClr val="0070C0"/>
              </a:gs>
              <a:gs pos="38000">
                <a:srgbClr val="0087E6"/>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2" name="TextBox 21"/>
          <p:cNvSpPr txBox="1"/>
          <p:nvPr/>
        </p:nvSpPr>
        <p:spPr>
          <a:xfrm>
            <a:off x="2090737" y="4442526"/>
            <a:ext cx="2743200" cy="893762"/>
          </a:xfrm>
          <a:prstGeom prst="rect">
            <a:avLst/>
          </a:prstGeom>
          <a:solidFill>
            <a:schemeClr val="accent5">
              <a:lumMod val="90000"/>
            </a:schemeClr>
          </a:solidFill>
          <a:ln>
            <a:solidFill>
              <a:schemeClr val="bg1">
                <a:lumMod val="95000"/>
              </a:schemeClr>
            </a:solidFill>
          </a:ln>
        </p:spPr>
        <p:txBody>
          <a:bodyPr wrap="square">
            <a:spAutoFit/>
          </a:bodyPr>
          <a:lstStyle/>
          <a:p>
            <a:pPr algn="ctr" fontAlgn="base">
              <a:spcBef>
                <a:spcPct val="0"/>
              </a:spcBef>
              <a:spcAft>
                <a:spcPct val="0"/>
              </a:spcAft>
              <a:defRPr/>
            </a:pPr>
            <a:r>
              <a:rPr lang="en-US" sz="1600" dirty="0">
                <a:solidFill>
                  <a:srgbClr val="000000"/>
                </a:solidFill>
              </a:rPr>
              <a:t>          </a:t>
            </a:r>
          </a:p>
          <a:p>
            <a:pPr algn="ctr" fontAlgn="base">
              <a:spcBef>
                <a:spcPct val="0"/>
              </a:spcBef>
              <a:spcAft>
                <a:spcPct val="0"/>
              </a:spcAft>
              <a:defRPr/>
            </a:pPr>
            <a:r>
              <a:rPr lang="en-US" b="1" dirty="0">
                <a:solidFill>
                  <a:srgbClr val="000000"/>
                </a:solidFill>
                <a:latin typeface="Calibri" panose="020F0502020204030204" pitchFamily="34" charset="0"/>
              </a:rPr>
              <a:t>   SVEP</a:t>
            </a:r>
          </a:p>
          <a:p>
            <a:pPr algn="ctr" fontAlgn="base">
              <a:spcBef>
                <a:spcPct val="0"/>
              </a:spcBef>
              <a:spcAft>
                <a:spcPct val="0"/>
              </a:spcAft>
              <a:defRPr/>
            </a:pPr>
            <a:endParaRPr lang="en-US" dirty="0">
              <a:solidFill>
                <a:srgbClr val="000000"/>
              </a:solidFill>
            </a:endParaRPr>
          </a:p>
        </p:txBody>
      </p:sp>
      <p:sp>
        <p:nvSpPr>
          <p:cNvPr id="25" name="Freeform 4"/>
          <p:cNvSpPr>
            <a:spLocks/>
          </p:cNvSpPr>
          <p:nvPr/>
        </p:nvSpPr>
        <p:spPr bwMode="auto">
          <a:xfrm>
            <a:off x="1176338" y="1947863"/>
            <a:ext cx="7467600" cy="3321050"/>
          </a:xfrm>
          <a:custGeom>
            <a:avLst/>
            <a:gdLst>
              <a:gd name="T0" fmla="*/ 0 w 4461"/>
              <a:gd name="T1" fmla="*/ 2147483647 h 1804"/>
              <a:gd name="T2" fmla="*/ 2147483647 w 4461"/>
              <a:gd name="T3" fmla="*/ 2147483647 h 1804"/>
              <a:gd name="T4" fmla="*/ 2147483647 w 4461"/>
              <a:gd name="T5" fmla="*/ 2147483647 h 1804"/>
              <a:gd name="T6" fmla="*/ 2147483647 w 4461"/>
              <a:gd name="T7" fmla="*/ 2147483647 h 1804"/>
              <a:gd name="T8" fmla="*/ 2147483647 w 4461"/>
              <a:gd name="T9" fmla="*/ 2147483647 h 1804"/>
              <a:gd name="T10" fmla="*/ 2147483647 w 4461"/>
              <a:gd name="T11" fmla="*/ 2147483647 h 1804"/>
              <a:gd name="T12" fmla="*/ 2147483647 w 4461"/>
              <a:gd name="T13" fmla="*/ 2147483647 h 1804"/>
              <a:gd name="T14" fmla="*/ 2147483647 w 4461"/>
              <a:gd name="T15" fmla="*/ 2147483647 h 1804"/>
              <a:gd name="T16" fmla="*/ 2147483647 w 4461"/>
              <a:gd name="T17" fmla="*/ 2147483647 h 1804"/>
              <a:gd name="T18" fmla="*/ 2147483647 w 4461"/>
              <a:gd name="T19" fmla="*/ 2147483647 h 1804"/>
              <a:gd name="T20" fmla="*/ 2147483647 w 4461"/>
              <a:gd name="T21" fmla="*/ 2147483647 h 1804"/>
              <a:gd name="T22" fmla="*/ 2147483647 w 4461"/>
              <a:gd name="T23" fmla="*/ 2147483647 h 1804"/>
              <a:gd name="T24" fmla="*/ 2147483647 w 4461"/>
              <a:gd name="T25" fmla="*/ 2147483647 h 1804"/>
              <a:gd name="T26" fmla="*/ 2147483647 w 4461"/>
              <a:gd name="T27" fmla="*/ 2147483647 h 1804"/>
              <a:gd name="T28" fmla="*/ 2147483647 w 4461"/>
              <a:gd name="T29" fmla="*/ 2147483647 h 1804"/>
              <a:gd name="T30" fmla="*/ 2147483647 w 4461"/>
              <a:gd name="T31" fmla="*/ 2147483647 h 18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61"/>
              <a:gd name="T49" fmla="*/ 0 h 1804"/>
              <a:gd name="T50" fmla="*/ 4461 w 4461"/>
              <a:gd name="T51" fmla="*/ 1804 h 18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61" h="1804">
                <a:moveTo>
                  <a:pt x="0" y="1804"/>
                </a:moveTo>
                <a:cubicBezTo>
                  <a:pt x="100" y="1802"/>
                  <a:pt x="441" y="1794"/>
                  <a:pt x="598" y="1782"/>
                </a:cubicBezTo>
                <a:cubicBezTo>
                  <a:pt x="755" y="1770"/>
                  <a:pt x="863" y="1756"/>
                  <a:pt x="945" y="1732"/>
                </a:cubicBezTo>
                <a:cubicBezTo>
                  <a:pt x="1027" y="1708"/>
                  <a:pt x="1041" y="1684"/>
                  <a:pt x="1089" y="1636"/>
                </a:cubicBezTo>
                <a:cubicBezTo>
                  <a:pt x="1137" y="1588"/>
                  <a:pt x="1172" y="1543"/>
                  <a:pt x="1233" y="1444"/>
                </a:cubicBezTo>
                <a:cubicBezTo>
                  <a:pt x="1294" y="1345"/>
                  <a:pt x="1384" y="1171"/>
                  <a:pt x="1457" y="1043"/>
                </a:cubicBezTo>
                <a:cubicBezTo>
                  <a:pt x="1530" y="915"/>
                  <a:pt x="1599" y="806"/>
                  <a:pt x="1674" y="673"/>
                </a:cubicBezTo>
                <a:cubicBezTo>
                  <a:pt x="1749" y="540"/>
                  <a:pt x="1819" y="355"/>
                  <a:pt x="1905" y="244"/>
                </a:cubicBezTo>
                <a:cubicBezTo>
                  <a:pt x="1991" y="133"/>
                  <a:pt x="2096" y="0"/>
                  <a:pt x="2193" y="4"/>
                </a:cubicBezTo>
                <a:cubicBezTo>
                  <a:pt x="2290" y="8"/>
                  <a:pt x="2385" y="143"/>
                  <a:pt x="2489" y="271"/>
                </a:cubicBezTo>
                <a:cubicBezTo>
                  <a:pt x="2593" y="399"/>
                  <a:pt x="2722" y="616"/>
                  <a:pt x="2817" y="772"/>
                </a:cubicBezTo>
                <a:cubicBezTo>
                  <a:pt x="2912" y="928"/>
                  <a:pt x="2977" y="1076"/>
                  <a:pt x="3057" y="1204"/>
                </a:cubicBezTo>
                <a:cubicBezTo>
                  <a:pt x="3137" y="1332"/>
                  <a:pt x="3220" y="1456"/>
                  <a:pt x="3297" y="1540"/>
                </a:cubicBezTo>
                <a:cubicBezTo>
                  <a:pt x="3374" y="1624"/>
                  <a:pt x="3445" y="1669"/>
                  <a:pt x="3522" y="1706"/>
                </a:cubicBezTo>
                <a:cubicBezTo>
                  <a:pt x="3599" y="1743"/>
                  <a:pt x="3605" y="1745"/>
                  <a:pt x="3761" y="1760"/>
                </a:cubicBezTo>
                <a:cubicBezTo>
                  <a:pt x="3917" y="1775"/>
                  <a:pt x="4315" y="1787"/>
                  <a:pt x="4461" y="1794"/>
                </a:cubicBezTo>
              </a:path>
            </a:pathLst>
          </a:custGeom>
          <a:noFill/>
          <a:ln w="63500" cap="flat" cmpd="sng">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endParaRPr>
          </a:p>
        </p:txBody>
      </p:sp>
      <p:sp>
        <p:nvSpPr>
          <p:cNvPr id="19" name="Up Arrow 18"/>
          <p:cNvSpPr/>
          <p:nvPr/>
        </p:nvSpPr>
        <p:spPr>
          <a:xfrm rot="5400000">
            <a:off x="4643438" y="1452563"/>
            <a:ext cx="381000" cy="7924800"/>
          </a:xfrm>
          <a:prstGeom prst="upArrow">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467740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Effect transition="in" filter="fade">
                                      <p:cBhvr>
                                        <p:cTn id="14" dur="10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Effect transition="in" filter="fade">
                                      <p:cBhvr>
                                        <p:cTn id="21" dur="10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1000" fill="hold"/>
                                        <p:tgtEl>
                                          <p:spTgt spid="31"/>
                                        </p:tgtEl>
                                        <p:attrNameLst>
                                          <p:attrName>ppt_w</p:attrName>
                                        </p:attrNameLst>
                                      </p:cBhvr>
                                      <p:tavLst>
                                        <p:tav tm="0">
                                          <p:val>
                                            <p:fltVal val="0"/>
                                          </p:val>
                                        </p:tav>
                                        <p:tav tm="100000">
                                          <p:val>
                                            <p:strVal val="#ppt_w"/>
                                          </p:val>
                                        </p:tav>
                                      </p:tavLst>
                                    </p:anim>
                                    <p:anim calcmode="lin" valueType="num">
                                      <p:cBhvr>
                                        <p:cTn id="27" dur="1000" fill="hold"/>
                                        <p:tgtEl>
                                          <p:spTgt spid="31"/>
                                        </p:tgtEl>
                                        <p:attrNameLst>
                                          <p:attrName>ppt_h</p:attrName>
                                        </p:attrNameLst>
                                      </p:cBhvr>
                                      <p:tavLst>
                                        <p:tav tm="0">
                                          <p:val>
                                            <p:fltVal val="0"/>
                                          </p:val>
                                        </p:tav>
                                        <p:tav tm="100000">
                                          <p:val>
                                            <p:strVal val="#ppt_h"/>
                                          </p:val>
                                        </p:tav>
                                      </p:tavLst>
                                    </p:anim>
                                    <p:animEffect transition="in" filter="fade">
                                      <p:cBhvr>
                                        <p:cTn id="28" dur="10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ppt_w</p:attrName>
                                        </p:attrNameLst>
                                      </p:cBhvr>
                                      <p:tavLst>
                                        <p:tav tm="0">
                                          <p:val>
                                            <p:fltVal val="0"/>
                                          </p:val>
                                        </p:tav>
                                        <p:tav tm="100000">
                                          <p:val>
                                            <p:strVal val="#ppt_w"/>
                                          </p:val>
                                        </p:tav>
                                      </p:tavLst>
                                    </p:anim>
                                    <p:anim calcmode="lin" valueType="num">
                                      <p:cBhvr>
                                        <p:cTn id="34" dur="1000" fill="hold"/>
                                        <p:tgtEl>
                                          <p:spTgt spid="30"/>
                                        </p:tgtEl>
                                        <p:attrNameLst>
                                          <p:attrName>ppt_h</p:attrName>
                                        </p:attrNameLst>
                                      </p:cBhvr>
                                      <p:tavLst>
                                        <p:tav tm="0">
                                          <p:val>
                                            <p:fltVal val="0"/>
                                          </p:val>
                                        </p:tav>
                                        <p:tav tm="100000">
                                          <p:val>
                                            <p:strVal val="#ppt_h"/>
                                          </p:val>
                                        </p:tav>
                                      </p:tavLst>
                                    </p:anim>
                                    <p:animEffect transition="in" filter="fade">
                                      <p:cBhvr>
                                        <p:cTn id="35" dur="10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22"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85837" y="1592261"/>
            <a:ext cx="1104900" cy="37846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1" name="Rectangle 20"/>
          <p:cNvSpPr/>
          <p:nvPr/>
        </p:nvSpPr>
        <p:spPr>
          <a:xfrm>
            <a:off x="2090737" y="1592261"/>
            <a:ext cx="2778125" cy="37846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 name="Rectangle 23"/>
          <p:cNvSpPr/>
          <p:nvPr/>
        </p:nvSpPr>
        <p:spPr>
          <a:xfrm>
            <a:off x="4833937" y="1592261"/>
            <a:ext cx="2667000" cy="37846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8" name="Rectangle 27"/>
          <p:cNvSpPr/>
          <p:nvPr/>
        </p:nvSpPr>
        <p:spPr>
          <a:xfrm>
            <a:off x="7500937" y="1592261"/>
            <a:ext cx="1212850" cy="37846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9" name="Text Box 11"/>
          <p:cNvSpPr txBox="1">
            <a:spLocks noChangeArrowheads="1"/>
          </p:cNvSpPr>
          <p:nvPr/>
        </p:nvSpPr>
        <p:spPr bwMode="auto">
          <a:xfrm>
            <a:off x="793738" y="2848766"/>
            <a:ext cx="213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800"/>
              </a:spcBef>
              <a:spcAft>
                <a:spcPct val="0"/>
              </a:spcAft>
            </a:pPr>
            <a:r>
              <a:rPr lang="en-US" altLang="en-US" sz="2200" b="1" dirty="0">
                <a:solidFill>
                  <a:srgbClr val="004070"/>
                </a:solidFill>
                <a:latin typeface="Calibri" pitchFamily="34" charset="0"/>
                <a:ea typeface="ＭＳ Ｐゴシック" pitchFamily="34" charset="-128"/>
              </a:rPr>
              <a:t>Dysfunctional</a:t>
            </a:r>
          </a:p>
        </p:txBody>
      </p:sp>
      <p:sp>
        <p:nvSpPr>
          <p:cNvPr id="30" name="Text Box 11"/>
          <p:cNvSpPr txBox="1">
            <a:spLocks noChangeArrowheads="1"/>
          </p:cNvSpPr>
          <p:nvPr/>
        </p:nvSpPr>
        <p:spPr bwMode="auto">
          <a:xfrm>
            <a:off x="2703901" y="2848766"/>
            <a:ext cx="32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800"/>
              </a:spcBef>
              <a:spcAft>
                <a:spcPct val="0"/>
              </a:spcAft>
            </a:pPr>
            <a:r>
              <a:rPr lang="en-US" altLang="en-US" sz="2200" b="1" dirty="0">
                <a:solidFill>
                  <a:srgbClr val="004070"/>
                </a:solidFill>
                <a:latin typeface="Calibri" pitchFamily="34" charset="0"/>
                <a:ea typeface="ＭＳ Ｐゴシック" pitchFamily="34" charset="-128"/>
              </a:rPr>
              <a:t>Reactive </a:t>
            </a:r>
            <a:r>
              <a:rPr lang="en-US" altLang="en-US" sz="2200" b="1" dirty="0" smtClean="0">
                <a:solidFill>
                  <a:srgbClr val="004070"/>
                </a:solidFill>
                <a:latin typeface="Calibri" pitchFamily="34" charset="0"/>
                <a:ea typeface="ＭＳ Ｐゴシック" pitchFamily="34" charset="-128"/>
              </a:rPr>
              <a:t>  Compliant</a:t>
            </a:r>
            <a:endParaRPr lang="en-US" altLang="en-US" sz="2200" b="1" dirty="0">
              <a:solidFill>
                <a:srgbClr val="004070"/>
              </a:solidFill>
              <a:latin typeface="Calibri" pitchFamily="34" charset="0"/>
              <a:ea typeface="ＭＳ Ｐゴシック" pitchFamily="34" charset="-128"/>
            </a:endParaRPr>
          </a:p>
        </p:txBody>
      </p:sp>
      <p:sp>
        <p:nvSpPr>
          <p:cNvPr id="31" name="Text Box 11"/>
          <p:cNvSpPr txBox="1">
            <a:spLocks noChangeArrowheads="1"/>
          </p:cNvSpPr>
          <p:nvPr/>
        </p:nvSpPr>
        <p:spPr bwMode="auto">
          <a:xfrm>
            <a:off x="5605462" y="2848766"/>
            <a:ext cx="18764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800"/>
              </a:spcBef>
              <a:spcAft>
                <a:spcPct val="0"/>
              </a:spcAft>
            </a:pPr>
            <a:r>
              <a:rPr lang="en-US" altLang="en-US" sz="2200" b="1" dirty="0">
                <a:solidFill>
                  <a:srgbClr val="004070"/>
                </a:solidFill>
                <a:latin typeface="Calibri" pitchFamily="34" charset="0"/>
                <a:ea typeface="ＭＳ Ｐゴシック" pitchFamily="34" charset="-128"/>
              </a:rPr>
              <a:t>Proactive</a:t>
            </a:r>
          </a:p>
        </p:txBody>
      </p:sp>
      <p:sp>
        <p:nvSpPr>
          <p:cNvPr id="32" name="Text Box 11"/>
          <p:cNvSpPr txBox="1">
            <a:spLocks noChangeArrowheads="1"/>
          </p:cNvSpPr>
          <p:nvPr/>
        </p:nvSpPr>
        <p:spPr bwMode="auto">
          <a:xfrm>
            <a:off x="7364612" y="2848766"/>
            <a:ext cx="14509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800"/>
              </a:spcBef>
              <a:spcAft>
                <a:spcPct val="0"/>
              </a:spcAft>
            </a:pPr>
            <a:r>
              <a:rPr lang="en-US" altLang="en-US" sz="2200" b="1" dirty="0">
                <a:solidFill>
                  <a:srgbClr val="004070"/>
                </a:solidFill>
                <a:latin typeface="Calibri" pitchFamily="34" charset="0"/>
                <a:ea typeface="ＭＳ Ｐゴシック" pitchFamily="34" charset="-128"/>
              </a:rPr>
              <a:t>Exemplary</a:t>
            </a:r>
          </a:p>
        </p:txBody>
      </p:sp>
      <p:sp>
        <p:nvSpPr>
          <p:cNvPr id="20482" name="Title 1"/>
          <p:cNvSpPr>
            <a:spLocks noGrp="1"/>
          </p:cNvSpPr>
          <p:nvPr>
            <p:ph type="title"/>
          </p:nvPr>
        </p:nvSpPr>
        <p:spPr bwMode="auto">
          <a:xfrm>
            <a:off x="0" y="152400"/>
            <a:ext cx="9144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dirty="0" smtClean="0">
                <a:solidFill>
                  <a:srgbClr val="0070C0"/>
                </a:solidFill>
                <a:latin typeface="Calibri" pitchFamily="34" charset="0"/>
              </a:rPr>
              <a:t>Distribution of Employers, </a:t>
            </a:r>
            <a:br>
              <a:rPr lang="en-US" altLang="en-US" dirty="0" smtClean="0">
                <a:solidFill>
                  <a:srgbClr val="0070C0"/>
                </a:solidFill>
                <a:latin typeface="Calibri" pitchFamily="34" charset="0"/>
              </a:rPr>
            </a:br>
            <a:r>
              <a:rPr lang="en-US" altLang="en-US" dirty="0" smtClean="0">
                <a:solidFill>
                  <a:srgbClr val="0070C0"/>
                </a:solidFill>
                <a:latin typeface="Calibri" pitchFamily="34" charset="0"/>
              </a:rPr>
              <a:t>by Workplace Safety Culture</a:t>
            </a:r>
          </a:p>
        </p:txBody>
      </p:sp>
      <p:sp>
        <p:nvSpPr>
          <p:cNvPr id="20495" name="Text Box 11"/>
          <p:cNvSpPr txBox="1">
            <a:spLocks noChangeArrowheads="1"/>
          </p:cNvSpPr>
          <p:nvPr/>
        </p:nvSpPr>
        <p:spPr bwMode="auto">
          <a:xfrm>
            <a:off x="3081338" y="55626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smtClean="0">
                <a:solidFill>
                  <a:srgbClr val="000000"/>
                </a:solidFill>
                <a:latin typeface="Calibri" pitchFamily="34" charset="0"/>
                <a:ea typeface="ＭＳ Ｐゴシック" pitchFamily="34" charset="-128"/>
              </a:rPr>
              <a:t>SAFER</a:t>
            </a:r>
            <a:endParaRPr lang="en-US" altLang="en-US" b="1" dirty="0">
              <a:solidFill>
                <a:srgbClr val="000000"/>
              </a:solidFill>
              <a:latin typeface="Calibri" pitchFamily="34" charset="0"/>
              <a:ea typeface="ＭＳ Ｐゴシック" pitchFamily="34" charset="-128"/>
            </a:endParaRPr>
          </a:p>
        </p:txBody>
      </p:sp>
      <p:sp>
        <p:nvSpPr>
          <p:cNvPr id="20496" name="Text Box 11"/>
          <p:cNvSpPr txBox="1">
            <a:spLocks noChangeArrowheads="1"/>
          </p:cNvSpPr>
          <p:nvPr/>
        </p:nvSpPr>
        <p:spPr bwMode="auto">
          <a:xfrm>
            <a:off x="947739" y="5562600"/>
            <a:ext cx="1651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smtClean="0">
                <a:solidFill>
                  <a:srgbClr val="000000"/>
                </a:solidFill>
                <a:latin typeface="Calibri" pitchFamily="34" charset="0"/>
                <a:ea typeface="ＭＳ Ｐゴシック" pitchFamily="34" charset="-128"/>
              </a:rPr>
              <a:t>DANGEROUS</a:t>
            </a:r>
            <a:endParaRPr lang="en-US" altLang="en-US" sz="1200" b="1" dirty="0">
              <a:solidFill>
                <a:srgbClr val="000000"/>
              </a:solidFill>
              <a:latin typeface="Calibri" pitchFamily="34" charset="0"/>
              <a:ea typeface="ＭＳ Ｐゴシック" pitchFamily="34" charset="-128"/>
            </a:endParaRPr>
          </a:p>
        </p:txBody>
      </p:sp>
      <p:sp>
        <p:nvSpPr>
          <p:cNvPr id="20497" name="Text Box 11"/>
          <p:cNvSpPr txBox="1">
            <a:spLocks noChangeArrowheads="1"/>
          </p:cNvSpPr>
          <p:nvPr/>
        </p:nvSpPr>
        <p:spPr bwMode="auto">
          <a:xfrm>
            <a:off x="7881938" y="5562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rgbClr val="000000"/>
                </a:solidFill>
                <a:latin typeface="Calibri" pitchFamily="34" charset="0"/>
                <a:ea typeface="ＭＳ Ｐゴシック" pitchFamily="34" charset="-128"/>
              </a:rPr>
              <a:t>GREAT</a:t>
            </a:r>
          </a:p>
        </p:txBody>
      </p:sp>
      <p:sp>
        <p:nvSpPr>
          <p:cNvPr id="20498" name="Text Box 11"/>
          <p:cNvSpPr txBox="1">
            <a:spLocks noChangeArrowheads="1"/>
          </p:cNvSpPr>
          <p:nvPr/>
        </p:nvSpPr>
        <p:spPr bwMode="auto">
          <a:xfrm rot="-5400000">
            <a:off x="-1481931" y="3363119"/>
            <a:ext cx="391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a:solidFill>
                  <a:srgbClr val="000000"/>
                </a:solidFill>
                <a:latin typeface="Calibri" pitchFamily="34" charset="0"/>
                <a:ea typeface="ＭＳ Ｐゴシック" pitchFamily="34" charset="-128"/>
              </a:rPr>
              <a:t>NUMBER OF EMPLOYERS</a:t>
            </a:r>
          </a:p>
        </p:txBody>
      </p:sp>
      <p:sp>
        <p:nvSpPr>
          <p:cNvPr id="25" name="Freeform 4"/>
          <p:cNvSpPr>
            <a:spLocks/>
          </p:cNvSpPr>
          <p:nvPr/>
        </p:nvSpPr>
        <p:spPr bwMode="auto">
          <a:xfrm>
            <a:off x="1176338" y="1947863"/>
            <a:ext cx="7467600" cy="3321050"/>
          </a:xfrm>
          <a:custGeom>
            <a:avLst/>
            <a:gdLst>
              <a:gd name="T0" fmla="*/ 0 w 4461"/>
              <a:gd name="T1" fmla="*/ 2147483647 h 1804"/>
              <a:gd name="T2" fmla="*/ 2147483647 w 4461"/>
              <a:gd name="T3" fmla="*/ 2147483647 h 1804"/>
              <a:gd name="T4" fmla="*/ 2147483647 w 4461"/>
              <a:gd name="T5" fmla="*/ 2147483647 h 1804"/>
              <a:gd name="T6" fmla="*/ 2147483647 w 4461"/>
              <a:gd name="T7" fmla="*/ 2147483647 h 1804"/>
              <a:gd name="T8" fmla="*/ 2147483647 w 4461"/>
              <a:gd name="T9" fmla="*/ 2147483647 h 1804"/>
              <a:gd name="T10" fmla="*/ 2147483647 w 4461"/>
              <a:gd name="T11" fmla="*/ 2147483647 h 1804"/>
              <a:gd name="T12" fmla="*/ 2147483647 w 4461"/>
              <a:gd name="T13" fmla="*/ 2147483647 h 1804"/>
              <a:gd name="T14" fmla="*/ 2147483647 w 4461"/>
              <a:gd name="T15" fmla="*/ 2147483647 h 1804"/>
              <a:gd name="T16" fmla="*/ 2147483647 w 4461"/>
              <a:gd name="T17" fmla="*/ 2147483647 h 1804"/>
              <a:gd name="T18" fmla="*/ 2147483647 w 4461"/>
              <a:gd name="T19" fmla="*/ 2147483647 h 1804"/>
              <a:gd name="T20" fmla="*/ 2147483647 w 4461"/>
              <a:gd name="T21" fmla="*/ 2147483647 h 1804"/>
              <a:gd name="T22" fmla="*/ 2147483647 w 4461"/>
              <a:gd name="T23" fmla="*/ 2147483647 h 1804"/>
              <a:gd name="T24" fmla="*/ 2147483647 w 4461"/>
              <a:gd name="T25" fmla="*/ 2147483647 h 1804"/>
              <a:gd name="T26" fmla="*/ 2147483647 w 4461"/>
              <a:gd name="T27" fmla="*/ 2147483647 h 1804"/>
              <a:gd name="T28" fmla="*/ 2147483647 w 4461"/>
              <a:gd name="T29" fmla="*/ 2147483647 h 1804"/>
              <a:gd name="T30" fmla="*/ 2147483647 w 4461"/>
              <a:gd name="T31" fmla="*/ 2147483647 h 18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61"/>
              <a:gd name="T49" fmla="*/ 0 h 1804"/>
              <a:gd name="T50" fmla="*/ 4461 w 4461"/>
              <a:gd name="T51" fmla="*/ 1804 h 18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61" h="1804">
                <a:moveTo>
                  <a:pt x="0" y="1804"/>
                </a:moveTo>
                <a:cubicBezTo>
                  <a:pt x="100" y="1802"/>
                  <a:pt x="441" y="1794"/>
                  <a:pt x="598" y="1782"/>
                </a:cubicBezTo>
                <a:cubicBezTo>
                  <a:pt x="755" y="1770"/>
                  <a:pt x="863" y="1756"/>
                  <a:pt x="945" y="1732"/>
                </a:cubicBezTo>
                <a:cubicBezTo>
                  <a:pt x="1027" y="1708"/>
                  <a:pt x="1041" y="1684"/>
                  <a:pt x="1089" y="1636"/>
                </a:cubicBezTo>
                <a:cubicBezTo>
                  <a:pt x="1137" y="1588"/>
                  <a:pt x="1172" y="1543"/>
                  <a:pt x="1233" y="1444"/>
                </a:cubicBezTo>
                <a:cubicBezTo>
                  <a:pt x="1294" y="1345"/>
                  <a:pt x="1384" y="1171"/>
                  <a:pt x="1457" y="1043"/>
                </a:cubicBezTo>
                <a:cubicBezTo>
                  <a:pt x="1530" y="915"/>
                  <a:pt x="1599" y="806"/>
                  <a:pt x="1674" y="673"/>
                </a:cubicBezTo>
                <a:cubicBezTo>
                  <a:pt x="1749" y="540"/>
                  <a:pt x="1819" y="355"/>
                  <a:pt x="1905" y="244"/>
                </a:cubicBezTo>
                <a:cubicBezTo>
                  <a:pt x="1991" y="133"/>
                  <a:pt x="2096" y="0"/>
                  <a:pt x="2193" y="4"/>
                </a:cubicBezTo>
                <a:cubicBezTo>
                  <a:pt x="2290" y="8"/>
                  <a:pt x="2385" y="143"/>
                  <a:pt x="2489" y="271"/>
                </a:cubicBezTo>
                <a:cubicBezTo>
                  <a:pt x="2593" y="399"/>
                  <a:pt x="2722" y="616"/>
                  <a:pt x="2817" y="772"/>
                </a:cubicBezTo>
                <a:cubicBezTo>
                  <a:pt x="2912" y="928"/>
                  <a:pt x="2977" y="1076"/>
                  <a:pt x="3057" y="1204"/>
                </a:cubicBezTo>
                <a:cubicBezTo>
                  <a:pt x="3137" y="1332"/>
                  <a:pt x="3220" y="1456"/>
                  <a:pt x="3297" y="1540"/>
                </a:cubicBezTo>
                <a:cubicBezTo>
                  <a:pt x="3374" y="1624"/>
                  <a:pt x="3445" y="1669"/>
                  <a:pt x="3522" y="1706"/>
                </a:cubicBezTo>
                <a:cubicBezTo>
                  <a:pt x="3599" y="1743"/>
                  <a:pt x="3605" y="1745"/>
                  <a:pt x="3761" y="1760"/>
                </a:cubicBezTo>
                <a:cubicBezTo>
                  <a:pt x="3917" y="1775"/>
                  <a:pt x="4315" y="1787"/>
                  <a:pt x="4461" y="1794"/>
                </a:cubicBezTo>
              </a:path>
            </a:pathLst>
          </a:custGeom>
          <a:noFill/>
          <a:ln w="63500" cap="flat" cmpd="sng">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endParaRPr>
          </a:p>
        </p:txBody>
      </p:sp>
      <p:sp>
        <p:nvSpPr>
          <p:cNvPr id="19" name="Up Arrow 18"/>
          <p:cNvSpPr/>
          <p:nvPr/>
        </p:nvSpPr>
        <p:spPr>
          <a:xfrm rot="5400000">
            <a:off x="4643438" y="1452563"/>
            <a:ext cx="381000" cy="7924800"/>
          </a:xfrm>
          <a:prstGeom prst="upArrow">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0" name="Up Arrow 19"/>
          <p:cNvSpPr/>
          <p:nvPr/>
        </p:nvSpPr>
        <p:spPr>
          <a:xfrm>
            <a:off x="642938" y="1490663"/>
            <a:ext cx="457200" cy="4013200"/>
          </a:xfrm>
          <a:prstGeom prst="upArrow">
            <a:avLst/>
          </a:prstGeom>
          <a:gradFill>
            <a:gsLst>
              <a:gs pos="0">
                <a:srgbClr val="0070C0"/>
              </a:gs>
              <a:gs pos="38000">
                <a:srgbClr val="0087E6"/>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2" name="Text Box 11"/>
          <p:cNvSpPr txBox="1">
            <a:spLocks noChangeArrowheads="1"/>
          </p:cNvSpPr>
          <p:nvPr/>
        </p:nvSpPr>
        <p:spPr bwMode="auto">
          <a:xfrm>
            <a:off x="3290889" y="5952284"/>
            <a:ext cx="3086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smtClean="0">
                <a:solidFill>
                  <a:srgbClr val="0070C0"/>
                </a:solidFill>
                <a:latin typeface="Calibri" pitchFamily="34" charset="0"/>
                <a:ea typeface="ＭＳ Ｐゴシック" pitchFamily="34" charset="-128"/>
              </a:rPr>
              <a:t>WORKPLACE SAFETY CULTURE</a:t>
            </a:r>
            <a:endParaRPr lang="en-US" altLang="en-US" sz="1200" b="1" dirty="0">
              <a:solidFill>
                <a:srgbClr val="0070C0"/>
              </a:solidFill>
              <a:latin typeface="Calibri" pitchFamily="34" charset="0"/>
              <a:ea typeface="ＭＳ Ｐゴシック" pitchFamily="34" charset="-128"/>
            </a:endParaRPr>
          </a:p>
        </p:txBody>
      </p:sp>
    </p:spTree>
    <p:extLst>
      <p:ext uri="{BB962C8B-B14F-4D97-AF65-F5344CB8AC3E}">
        <p14:creationId xmlns:p14="http://schemas.microsoft.com/office/powerpoint/2010/main" val="2843123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0" y="152400"/>
            <a:ext cx="9144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dirty="0" smtClean="0">
                <a:solidFill>
                  <a:srgbClr val="0070C0"/>
                </a:solidFill>
                <a:latin typeface="Calibri" pitchFamily="34" charset="0"/>
              </a:rPr>
              <a:t>Distribution of Employers, </a:t>
            </a:r>
            <a:br>
              <a:rPr lang="en-US" altLang="en-US" dirty="0" smtClean="0">
                <a:solidFill>
                  <a:srgbClr val="0070C0"/>
                </a:solidFill>
                <a:latin typeface="Calibri" pitchFamily="34" charset="0"/>
              </a:rPr>
            </a:br>
            <a:r>
              <a:rPr lang="en-US" altLang="en-US" dirty="0" smtClean="0">
                <a:solidFill>
                  <a:srgbClr val="0070C0"/>
                </a:solidFill>
                <a:latin typeface="Calibri" pitchFamily="34" charset="0"/>
              </a:rPr>
              <a:t>by Workplace Safety Culture</a:t>
            </a:r>
          </a:p>
        </p:txBody>
      </p:sp>
      <p:sp>
        <p:nvSpPr>
          <p:cNvPr id="4" name="Rectangle 3"/>
          <p:cNvSpPr/>
          <p:nvPr/>
        </p:nvSpPr>
        <p:spPr>
          <a:xfrm>
            <a:off x="985837" y="1592261"/>
            <a:ext cx="1104900" cy="37846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Rectangle 5"/>
          <p:cNvSpPr/>
          <p:nvPr/>
        </p:nvSpPr>
        <p:spPr>
          <a:xfrm>
            <a:off x="2090737" y="1592261"/>
            <a:ext cx="2778125" cy="37846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 name="Rectangle 7"/>
          <p:cNvSpPr/>
          <p:nvPr/>
        </p:nvSpPr>
        <p:spPr>
          <a:xfrm>
            <a:off x="4833937" y="1592261"/>
            <a:ext cx="2667000" cy="37846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9" name="Rectangle 8"/>
          <p:cNvSpPr/>
          <p:nvPr/>
        </p:nvSpPr>
        <p:spPr>
          <a:xfrm>
            <a:off x="7500937" y="1592261"/>
            <a:ext cx="1212850" cy="37846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4" name="Freeform 4"/>
          <p:cNvSpPr>
            <a:spLocks/>
          </p:cNvSpPr>
          <p:nvPr/>
        </p:nvSpPr>
        <p:spPr bwMode="auto">
          <a:xfrm>
            <a:off x="1176338" y="1719263"/>
            <a:ext cx="7537450" cy="3505200"/>
          </a:xfrm>
          <a:custGeom>
            <a:avLst/>
            <a:gdLst>
              <a:gd name="T0" fmla="*/ 0 w 4872"/>
              <a:gd name="T1" fmla="*/ 2147483647 h 2881"/>
              <a:gd name="T2" fmla="*/ 2147483647 w 4872"/>
              <a:gd name="T3" fmla="*/ 2147483647 h 2881"/>
              <a:gd name="T4" fmla="*/ 2147483647 w 4872"/>
              <a:gd name="T5" fmla="*/ 2147483647 h 2881"/>
              <a:gd name="T6" fmla="*/ 2147483647 w 4872"/>
              <a:gd name="T7" fmla="*/ 2147483647 h 2881"/>
              <a:gd name="T8" fmla="*/ 2147483647 w 4872"/>
              <a:gd name="T9" fmla="*/ 2147483647 h 2881"/>
              <a:gd name="T10" fmla="*/ 2147483647 w 4872"/>
              <a:gd name="T11" fmla="*/ 2147483647 h 2881"/>
              <a:gd name="T12" fmla="*/ 2147483647 w 4872"/>
              <a:gd name="T13" fmla="*/ 2147483647 h 2881"/>
              <a:gd name="T14" fmla="*/ 2147483647 w 4872"/>
              <a:gd name="T15" fmla="*/ 2147483647 h 2881"/>
              <a:gd name="T16" fmla="*/ 2147483647 w 4872"/>
              <a:gd name="T17" fmla="*/ 2147483647 h 2881"/>
              <a:gd name="T18" fmla="*/ 2147483647 w 4872"/>
              <a:gd name="T19" fmla="*/ 2147483647 h 2881"/>
              <a:gd name="T20" fmla="*/ 2147483647 w 4872"/>
              <a:gd name="T21" fmla="*/ 2147483647 h 2881"/>
              <a:gd name="T22" fmla="*/ 2147483647 w 4872"/>
              <a:gd name="T23" fmla="*/ 2147483647 h 2881"/>
              <a:gd name="T24" fmla="*/ 2147483647 w 4872"/>
              <a:gd name="T25" fmla="*/ 2147483647 h 2881"/>
              <a:gd name="T26" fmla="*/ 2147483647 w 4872"/>
              <a:gd name="T27" fmla="*/ 2147483647 h 2881"/>
              <a:gd name="T28" fmla="*/ 2147483647 w 4872"/>
              <a:gd name="T29" fmla="*/ 2147483647 h 2881"/>
              <a:gd name="T30" fmla="*/ 2147483647 w 4872"/>
              <a:gd name="T31" fmla="*/ 2147483647 h 2881"/>
              <a:gd name="T32" fmla="*/ 2147483647 w 4872"/>
              <a:gd name="T33" fmla="*/ 2147483647 h 28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72"/>
              <a:gd name="T52" fmla="*/ 0 h 2881"/>
              <a:gd name="T53" fmla="*/ 4872 w 4872"/>
              <a:gd name="T54" fmla="*/ 2881 h 28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72" h="2881">
                <a:moveTo>
                  <a:pt x="4872" y="2874"/>
                </a:moveTo>
                <a:cubicBezTo>
                  <a:pt x="4825" y="2871"/>
                  <a:pt x="4706" y="2881"/>
                  <a:pt x="4595" y="2856"/>
                </a:cubicBezTo>
                <a:cubicBezTo>
                  <a:pt x="4484" y="2831"/>
                  <a:pt x="4295" y="2764"/>
                  <a:pt x="4202" y="2724"/>
                </a:cubicBezTo>
                <a:cubicBezTo>
                  <a:pt x="4109" y="2684"/>
                  <a:pt x="4088" y="2655"/>
                  <a:pt x="4038" y="2616"/>
                </a:cubicBezTo>
                <a:cubicBezTo>
                  <a:pt x="3989" y="2577"/>
                  <a:pt x="3953" y="2541"/>
                  <a:pt x="3908" y="2490"/>
                </a:cubicBezTo>
                <a:cubicBezTo>
                  <a:pt x="3862" y="2439"/>
                  <a:pt x="3806" y="2372"/>
                  <a:pt x="3764" y="2310"/>
                </a:cubicBezTo>
                <a:cubicBezTo>
                  <a:pt x="3721" y="2248"/>
                  <a:pt x="3697" y="2222"/>
                  <a:pt x="3652" y="2118"/>
                </a:cubicBezTo>
                <a:cubicBezTo>
                  <a:pt x="3608" y="2014"/>
                  <a:pt x="3538" y="1827"/>
                  <a:pt x="3497" y="1683"/>
                </a:cubicBezTo>
                <a:cubicBezTo>
                  <a:pt x="3455" y="1539"/>
                  <a:pt x="3476" y="1526"/>
                  <a:pt x="3401" y="1251"/>
                </a:cubicBezTo>
                <a:cubicBezTo>
                  <a:pt x="3325" y="976"/>
                  <a:pt x="3163" y="64"/>
                  <a:pt x="3046" y="32"/>
                </a:cubicBezTo>
                <a:cubicBezTo>
                  <a:pt x="2929" y="0"/>
                  <a:pt x="2786" y="791"/>
                  <a:pt x="2702" y="1059"/>
                </a:cubicBezTo>
                <a:cubicBezTo>
                  <a:pt x="2618" y="1327"/>
                  <a:pt x="2594" y="1475"/>
                  <a:pt x="2542" y="1639"/>
                </a:cubicBezTo>
                <a:cubicBezTo>
                  <a:pt x="2491" y="1803"/>
                  <a:pt x="2455" y="1931"/>
                  <a:pt x="2392" y="2046"/>
                </a:cubicBezTo>
                <a:cubicBezTo>
                  <a:pt x="2329" y="2161"/>
                  <a:pt x="2254" y="2243"/>
                  <a:pt x="2164" y="2327"/>
                </a:cubicBezTo>
                <a:cubicBezTo>
                  <a:pt x="2073" y="2411"/>
                  <a:pt x="1959" y="2488"/>
                  <a:pt x="1849" y="2552"/>
                </a:cubicBezTo>
                <a:cubicBezTo>
                  <a:pt x="1739" y="2616"/>
                  <a:pt x="1602" y="2673"/>
                  <a:pt x="1501" y="2712"/>
                </a:cubicBezTo>
                <a:cubicBezTo>
                  <a:pt x="1400" y="2751"/>
                  <a:pt x="1342" y="2767"/>
                  <a:pt x="1238" y="2788"/>
                </a:cubicBezTo>
                <a:cubicBezTo>
                  <a:pt x="1135" y="2809"/>
                  <a:pt x="992" y="2826"/>
                  <a:pt x="882" y="2839"/>
                </a:cubicBezTo>
                <a:cubicBezTo>
                  <a:pt x="771" y="2852"/>
                  <a:pt x="721" y="2859"/>
                  <a:pt x="574" y="2864"/>
                </a:cubicBezTo>
                <a:cubicBezTo>
                  <a:pt x="427" y="2869"/>
                  <a:pt x="120" y="2867"/>
                  <a:pt x="0" y="2868"/>
                </a:cubicBezTo>
              </a:path>
            </a:pathLst>
          </a:custGeom>
          <a:noFill/>
          <a:ln w="635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endParaRPr>
          </a:p>
        </p:txBody>
      </p:sp>
      <p:sp>
        <p:nvSpPr>
          <p:cNvPr id="15" name="Up Arrow 14"/>
          <p:cNvSpPr/>
          <p:nvPr/>
        </p:nvSpPr>
        <p:spPr>
          <a:xfrm rot="5400000">
            <a:off x="4643438" y="1452563"/>
            <a:ext cx="381000" cy="7924800"/>
          </a:xfrm>
          <a:prstGeom prst="upArrow">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0" name="Up Arrow 19"/>
          <p:cNvSpPr/>
          <p:nvPr/>
        </p:nvSpPr>
        <p:spPr>
          <a:xfrm>
            <a:off x="642938" y="1490663"/>
            <a:ext cx="457200" cy="4013200"/>
          </a:xfrm>
          <a:prstGeom prst="upArrow">
            <a:avLst/>
          </a:prstGeom>
          <a:gradFill>
            <a:gsLst>
              <a:gs pos="0">
                <a:srgbClr val="0070C0"/>
              </a:gs>
              <a:gs pos="38000">
                <a:srgbClr val="0087E6"/>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2311" name="Text Box 11"/>
          <p:cNvSpPr txBox="1">
            <a:spLocks noChangeArrowheads="1"/>
          </p:cNvSpPr>
          <p:nvPr/>
        </p:nvSpPr>
        <p:spPr bwMode="auto">
          <a:xfrm rot="-5400000">
            <a:off x="-1481931" y="3363119"/>
            <a:ext cx="391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a:solidFill>
                  <a:srgbClr val="000000"/>
                </a:solidFill>
                <a:latin typeface="Calibri" pitchFamily="34" charset="0"/>
                <a:ea typeface="ＭＳ Ｐゴシック" pitchFamily="34" charset="-128"/>
              </a:rPr>
              <a:t>NUMBER OF EMPLOYERS</a:t>
            </a:r>
          </a:p>
        </p:txBody>
      </p:sp>
      <p:sp>
        <p:nvSpPr>
          <p:cNvPr id="18" name="Text Box 11"/>
          <p:cNvSpPr txBox="1">
            <a:spLocks noChangeArrowheads="1"/>
          </p:cNvSpPr>
          <p:nvPr/>
        </p:nvSpPr>
        <p:spPr bwMode="auto">
          <a:xfrm>
            <a:off x="3081338" y="55626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smtClean="0">
                <a:solidFill>
                  <a:srgbClr val="000000"/>
                </a:solidFill>
                <a:latin typeface="Calibri" pitchFamily="34" charset="0"/>
                <a:ea typeface="ＭＳ Ｐゴシック" pitchFamily="34" charset="-128"/>
              </a:rPr>
              <a:t>SAFER</a:t>
            </a:r>
            <a:endParaRPr lang="en-US" altLang="en-US" b="1" dirty="0">
              <a:solidFill>
                <a:srgbClr val="000000"/>
              </a:solidFill>
              <a:latin typeface="Calibri" pitchFamily="34" charset="0"/>
              <a:ea typeface="ＭＳ Ｐゴシック" pitchFamily="34" charset="-128"/>
            </a:endParaRPr>
          </a:p>
        </p:txBody>
      </p:sp>
      <p:sp>
        <p:nvSpPr>
          <p:cNvPr id="19" name="Text Box 11"/>
          <p:cNvSpPr txBox="1">
            <a:spLocks noChangeArrowheads="1"/>
          </p:cNvSpPr>
          <p:nvPr/>
        </p:nvSpPr>
        <p:spPr bwMode="auto">
          <a:xfrm>
            <a:off x="947739" y="5562600"/>
            <a:ext cx="1651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smtClean="0">
                <a:solidFill>
                  <a:srgbClr val="000000"/>
                </a:solidFill>
                <a:latin typeface="Calibri" pitchFamily="34" charset="0"/>
                <a:ea typeface="ＭＳ Ｐゴシック" pitchFamily="34" charset="-128"/>
              </a:rPr>
              <a:t>DANGEROUS</a:t>
            </a:r>
            <a:endParaRPr lang="en-US" altLang="en-US" sz="1200" b="1" dirty="0">
              <a:solidFill>
                <a:srgbClr val="000000"/>
              </a:solidFill>
              <a:latin typeface="Calibri" pitchFamily="34" charset="0"/>
              <a:ea typeface="ＭＳ Ｐゴシック" pitchFamily="34" charset="-128"/>
            </a:endParaRPr>
          </a:p>
        </p:txBody>
      </p:sp>
      <p:sp>
        <p:nvSpPr>
          <p:cNvPr id="21" name="Text Box 11"/>
          <p:cNvSpPr txBox="1">
            <a:spLocks noChangeArrowheads="1"/>
          </p:cNvSpPr>
          <p:nvPr/>
        </p:nvSpPr>
        <p:spPr bwMode="auto">
          <a:xfrm>
            <a:off x="7881938" y="55626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smtClean="0">
                <a:solidFill>
                  <a:srgbClr val="000000"/>
                </a:solidFill>
                <a:latin typeface="Calibri" pitchFamily="34" charset="0"/>
                <a:ea typeface="ＭＳ Ｐゴシック" pitchFamily="34" charset="-128"/>
              </a:rPr>
              <a:t>SAFE</a:t>
            </a:r>
            <a:endParaRPr lang="en-US" altLang="en-US" b="1" dirty="0">
              <a:solidFill>
                <a:srgbClr val="000000"/>
              </a:solidFill>
              <a:latin typeface="Calibri" pitchFamily="34" charset="0"/>
              <a:ea typeface="ＭＳ Ｐゴシック" pitchFamily="34" charset="-128"/>
            </a:endParaRPr>
          </a:p>
        </p:txBody>
      </p:sp>
      <p:sp>
        <p:nvSpPr>
          <p:cNvPr id="22" name="Text Box 11"/>
          <p:cNvSpPr txBox="1">
            <a:spLocks noChangeArrowheads="1"/>
          </p:cNvSpPr>
          <p:nvPr/>
        </p:nvSpPr>
        <p:spPr bwMode="auto">
          <a:xfrm>
            <a:off x="3290889" y="5952284"/>
            <a:ext cx="3086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b="1" dirty="0" smtClean="0">
                <a:solidFill>
                  <a:srgbClr val="0070C0"/>
                </a:solidFill>
                <a:latin typeface="Calibri" pitchFamily="34" charset="0"/>
                <a:ea typeface="ＭＳ Ｐゴシック" pitchFamily="34" charset="-128"/>
              </a:rPr>
              <a:t>WORKPLACE SAFETY CULTURE</a:t>
            </a:r>
            <a:endParaRPr lang="en-US" altLang="en-US" sz="1200" b="1" dirty="0">
              <a:solidFill>
                <a:srgbClr val="0070C0"/>
              </a:solidFill>
              <a:latin typeface="Calibri" pitchFamily="34" charset="0"/>
              <a:ea typeface="ＭＳ Ｐゴシック" pitchFamily="34" charset="-128"/>
            </a:endParaRPr>
          </a:p>
        </p:txBody>
      </p:sp>
      <p:sp>
        <p:nvSpPr>
          <p:cNvPr id="23" name="Text Box 11"/>
          <p:cNvSpPr txBox="1">
            <a:spLocks noChangeArrowheads="1"/>
          </p:cNvSpPr>
          <p:nvPr/>
        </p:nvSpPr>
        <p:spPr bwMode="auto">
          <a:xfrm>
            <a:off x="793738" y="2848766"/>
            <a:ext cx="213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800"/>
              </a:spcBef>
              <a:spcAft>
                <a:spcPct val="0"/>
              </a:spcAft>
            </a:pPr>
            <a:r>
              <a:rPr lang="en-US" altLang="en-US" sz="2200" b="1" dirty="0">
                <a:solidFill>
                  <a:srgbClr val="004070"/>
                </a:solidFill>
                <a:latin typeface="Calibri" pitchFamily="34" charset="0"/>
                <a:ea typeface="ＭＳ Ｐゴシック" pitchFamily="34" charset="-128"/>
              </a:rPr>
              <a:t>Dysfunctional</a:t>
            </a:r>
          </a:p>
        </p:txBody>
      </p:sp>
      <p:sp>
        <p:nvSpPr>
          <p:cNvPr id="24" name="Text Box 11"/>
          <p:cNvSpPr txBox="1">
            <a:spLocks noChangeArrowheads="1"/>
          </p:cNvSpPr>
          <p:nvPr/>
        </p:nvSpPr>
        <p:spPr bwMode="auto">
          <a:xfrm>
            <a:off x="2703901" y="2848766"/>
            <a:ext cx="320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800"/>
              </a:spcBef>
              <a:spcAft>
                <a:spcPct val="0"/>
              </a:spcAft>
            </a:pPr>
            <a:r>
              <a:rPr lang="en-US" altLang="en-US" sz="2200" b="1" dirty="0">
                <a:solidFill>
                  <a:srgbClr val="004070"/>
                </a:solidFill>
                <a:latin typeface="Calibri" pitchFamily="34" charset="0"/>
                <a:ea typeface="ＭＳ Ｐゴシック" pitchFamily="34" charset="-128"/>
              </a:rPr>
              <a:t>Reactive </a:t>
            </a:r>
            <a:r>
              <a:rPr lang="en-US" altLang="en-US" sz="2200" b="1" dirty="0" smtClean="0">
                <a:solidFill>
                  <a:srgbClr val="004070"/>
                </a:solidFill>
                <a:latin typeface="Calibri" pitchFamily="34" charset="0"/>
                <a:ea typeface="ＭＳ Ｐゴシック" pitchFamily="34" charset="-128"/>
              </a:rPr>
              <a:t>  Compliant</a:t>
            </a:r>
            <a:endParaRPr lang="en-US" altLang="en-US" sz="2200" b="1" dirty="0">
              <a:solidFill>
                <a:srgbClr val="004070"/>
              </a:solidFill>
              <a:latin typeface="Calibri" pitchFamily="34" charset="0"/>
              <a:ea typeface="ＭＳ Ｐゴシック" pitchFamily="34" charset="-128"/>
            </a:endParaRPr>
          </a:p>
        </p:txBody>
      </p:sp>
      <p:sp>
        <p:nvSpPr>
          <p:cNvPr id="25" name="Text Box 11"/>
          <p:cNvSpPr txBox="1">
            <a:spLocks noChangeArrowheads="1"/>
          </p:cNvSpPr>
          <p:nvPr/>
        </p:nvSpPr>
        <p:spPr bwMode="auto">
          <a:xfrm>
            <a:off x="5605462" y="2848766"/>
            <a:ext cx="18764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800"/>
              </a:spcBef>
              <a:spcAft>
                <a:spcPct val="0"/>
              </a:spcAft>
            </a:pPr>
            <a:r>
              <a:rPr lang="en-US" altLang="en-US" sz="2200" b="1" dirty="0">
                <a:solidFill>
                  <a:srgbClr val="004070"/>
                </a:solidFill>
                <a:latin typeface="Calibri" pitchFamily="34" charset="0"/>
                <a:ea typeface="ＭＳ Ｐゴシック" pitchFamily="34" charset="-128"/>
              </a:rPr>
              <a:t>Proactive</a:t>
            </a:r>
          </a:p>
        </p:txBody>
      </p:sp>
      <p:sp>
        <p:nvSpPr>
          <p:cNvPr id="26" name="Text Box 11"/>
          <p:cNvSpPr txBox="1">
            <a:spLocks noChangeArrowheads="1"/>
          </p:cNvSpPr>
          <p:nvPr/>
        </p:nvSpPr>
        <p:spPr bwMode="auto">
          <a:xfrm>
            <a:off x="7364612" y="2848766"/>
            <a:ext cx="14509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800"/>
              </a:spcBef>
              <a:spcAft>
                <a:spcPct val="0"/>
              </a:spcAft>
            </a:pPr>
            <a:r>
              <a:rPr lang="en-US" altLang="en-US" sz="2200" b="1" dirty="0">
                <a:solidFill>
                  <a:srgbClr val="004070"/>
                </a:solidFill>
                <a:latin typeface="Calibri" pitchFamily="34" charset="0"/>
                <a:ea typeface="ＭＳ Ｐゴシック" pitchFamily="34" charset="-128"/>
              </a:rPr>
              <a:t>Exemplary</a:t>
            </a:r>
          </a:p>
        </p:txBody>
      </p:sp>
    </p:spTree>
    <p:extLst>
      <p:ext uri="{BB962C8B-B14F-4D97-AF65-F5344CB8AC3E}">
        <p14:creationId xmlns:p14="http://schemas.microsoft.com/office/powerpoint/2010/main" val="1168600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100"/>
                                  </p:stCondLst>
                                  <p:childTnLst>
                                    <p:animMotion origin="layout" path="M 0 0  L 0.25 0  E" pathEditMode="relative" ptsTypes="">
                                      <p:cBhvr>
                                        <p:cTn id="11" dur="5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133600"/>
            <a:ext cx="7315200" cy="2667000"/>
          </a:xfrm>
          <a:prstGeom prst="rect">
            <a:avLst/>
          </a:prstGeom>
          <a:solidFill>
            <a:srgbClr val="0070C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410" name="Rectangle 4"/>
          <p:cNvSpPr>
            <a:spLocks noChangeArrowheads="1"/>
          </p:cNvSpPr>
          <p:nvPr/>
        </p:nvSpPr>
        <p:spPr bwMode="auto">
          <a:xfrm>
            <a:off x="1676400" y="2263775"/>
            <a:ext cx="70104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US" altLang="en-US" sz="3400" b="1" i="1" dirty="0" smtClean="0">
                <a:solidFill>
                  <a:srgbClr val="000000"/>
                </a:solidFill>
                <a:effectLst>
                  <a:outerShdw blurRad="38100" dist="38100" dir="2700000" algn="tl">
                    <a:srgbClr val="000000">
                      <a:alpha val="43137"/>
                    </a:srgbClr>
                  </a:outerShdw>
                </a:effectLst>
                <a:latin typeface="Calibri" panose="020F0502020204030204" pitchFamily="34" charset="0"/>
              </a:rPr>
              <a:t>Safer, but not Safe!</a:t>
            </a:r>
          </a:p>
          <a:p>
            <a:pPr eaLnBrk="1" hangingPunct="1">
              <a:spcAft>
                <a:spcPts val="600"/>
              </a:spcAft>
              <a:defRPr/>
            </a:pPr>
            <a:r>
              <a:rPr lang="en-US" altLang="en-US" sz="3400" b="1" dirty="0" smtClean="0">
                <a:solidFill>
                  <a:srgbClr val="000000"/>
                </a:solidFill>
                <a:latin typeface="Calibri" panose="020F0502020204030204" pitchFamily="34" charset="0"/>
              </a:rPr>
              <a:t>Some fatalities and </a:t>
            </a:r>
            <a:r>
              <a:rPr lang="en-US" altLang="en-US" sz="3400" b="1" dirty="0">
                <a:solidFill>
                  <a:srgbClr val="000000"/>
                </a:solidFill>
                <a:latin typeface="Calibri" panose="020F0502020204030204" pitchFamily="34" charset="0"/>
              </a:rPr>
              <a:t>serious injuries </a:t>
            </a:r>
            <a:r>
              <a:rPr lang="en-US" altLang="en-US" sz="3400" b="1" dirty="0" smtClean="0">
                <a:solidFill>
                  <a:srgbClr val="000000"/>
                </a:solidFill>
                <a:latin typeface="Calibri" panose="020F0502020204030204" pitchFamily="34" charset="0"/>
              </a:rPr>
              <a:t>will </a:t>
            </a:r>
            <a:r>
              <a:rPr lang="en-US" altLang="en-US" sz="3400" b="1" i="1" dirty="0">
                <a:solidFill>
                  <a:srgbClr val="000000"/>
                </a:solidFill>
                <a:latin typeface="Calibri" panose="020F0502020204030204" pitchFamily="34" charset="0"/>
              </a:rPr>
              <a:t>not</a:t>
            </a:r>
            <a:r>
              <a:rPr lang="en-US" altLang="en-US" sz="3400" b="1" dirty="0">
                <a:solidFill>
                  <a:srgbClr val="000000"/>
                </a:solidFill>
                <a:latin typeface="Calibri" panose="020F0502020204030204" pitchFamily="34" charset="0"/>
              </a:rPr>
              <a:t> be prevented by simply complying with OSHA regulations</a:t>
            </a:r>
          </a:p>
        </p:txBody>
      </p:sp>
      <p:sp>
        <p:nvSpPr>
          <p:cNvPr id="12292" name="Title 5"/>
          <p:cNvSpPr>
            <a:spLocks noGrp="1"/>
          </p:cNvSpPr>
          <p:nvPr>
            <p:ph type="title" idx="4294967295"/>
          </p:nvPr>
        </p:nvSpPr>
        <p:spPr bwMode="auto">
          <a:xfrm>
            <a:off x="0" y="381000"/>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0070C0"/>
                </a:solidFill>
                <a:latin typeface="Calibri" panose="020F0502020204030204" pitchFamily="34" charset="0"/>
              </a:rPr>
              <a:t>Will Compliance with OSHA Regulations Make My Workplace Safe?</a:t>
            </a:r>
          </a:p>
        </p:txBody>
      </p:sp>
    </p:spTree>
    <p:extLst>
      <p:ext uri="{BB962C8B-B14F-4D97-AF65-F5344CB8AC3E}">
        <p14:creationId xmlns:p14="http://schemas.microsoft.com/office/powerpoint/2010/main" val="293011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2442</Words>
  <Application>Microsoft Office PowerPoint</Application>
  <PresentationFormat>On-screen Show (4:3)</PresentationFormat>
  <Paragraphs>164</Paragraphs>
  <Slides>24</Slides>
  <Notes>10</Notes>
  <HiddenSlides>0</HiddenSlides>
  <MMClips>1</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1_Default Design</vt:lpstr>
      <vt:lpstr>Default Design</vt:lpstr>
      <vt:lpstr>2_Default Design</vt:lpstr>
      <vt:lpstr>PowerPoint Presentation</vt:lpstr>
      <vt:lpstr>Some of Our Challenges</vt:lpstr>
      <vt:lpstr>WHY IS THIS ACCEPTABLE? </vt:lpstr>
      <vt:lpstr>What must we do to dramatically reduce the number of work injuries, illnesses and fatalities occurring in our countries, and across the world, today?</vt:lpstr>
      <vt:lpstr>PowerPoint Presentation</vt:lpstr>
      <vt:lpstr>Distribution of Employers,  by Commitment to Workplace Safety</vt:lpstr>
      <vt:lpstr>Distribution of Employers,  by Workplace Safety Culture</vt:lpstr>
      <vt:lpstr>Distribution of Employers,  by Workplace Safety Culture</vt:lpstr>
      <vt:lpstr>Will Compliance with OSHA Regulations Make My Workplace Safe?</vt:lpstr>
      <vt:lpstr>  We need to better understand why some employers make  to a commitment to developing an exemplary safety culture – And others don’t.</vt:lpstr>
      <vt:lpstr>Are the reasons….</vt:lpstr>
      <vt:lpstr>PowerPoint Presentation</vt:lpstr>
      <vt:lpstr>“Human Errors are Consequences not Causes”     -James Reason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Carter, Jon C. - OSHA CTR</cp:lastModifiedBy>
  <cp:revision>19</cp:revision>
  <dcterms:created xsi:type="dcterms:W3CDTF">2015-09-16T15:02:00Z</dcterms:created>
  <dcterms:modified xsi:type="dcterms:W3CDTF">2015-10-13T21:09:10Z</dcterms:modified>
</cp:coreProperties>
</file>