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0" r:id="rId1"/>
    <p:sldMasterId id="2147483748" r:id="rId2"/>
  </p:sldMasterIdLst>
  <p:notesMasterIdLst>
    <p:notesMasterId r:id="rId18"/>
  </p:notesMasterIdLst>
  <p:handoutMasterIdLst>
    <p:handoutMasterId r:id="rId19"/>
  </p:handoutMasterIdLst>
  <p:sldIdLst>
    <p:sldId id="261" r:id="rId3"/>
    <p:sldId id="331" r:id="rId4"/>
    <p:sldId id="302" r:id="rId5"/>
    <p:sldId id="304" r:id="rId6"/>
    <p:sldId id="303" r:id="rId7"/>
    <p:sldId id="305" r:id="rId8"/>
    <p:sldId id="299" r:id="rId9"/>
    <p:sldId id="326" r:id="rId10"/>
    <p:sldId id="312" r:id="rId11"/>
    <p:sldId id="334" r:id="rId12"/>
    <p:sldId id="319" r:id="rId13"/>
    <p:sldId id="327" r:id="rId14"/>
    <p:sldId id="333" r:id="rId15"/>
    <p:sldId id="332" r:id="rId16"/>
    <p:sldId id="309" r:id="rId17"/>
  </p:sldIdLst>
  <p:sldSz cx="9144000" cy="6858000" type="screen4x3"/>
  <p:notesSz cx="6858000" cy="9144000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205595"/>
    <a:srgbClr val="474746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20"/>
    <p:restoredTop sz="94660"/>
  </p:normalViewPr>
  <p:slideViewPr>
    <p:cSldViewPr snapToGrid="0" snapToObjects="1">
      <p:cViewPr>
        <p:scale>
          <a:sx n="80" d="100"/>
          <a:sy n="80" d="100"/>
        </p:scale>
        <p:origin x="-1884" y="-9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66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CC8932-5164-4A4D-B741-50C3CC6EA79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38B34A40-7310-49CB-8331-89BD3ACA92EB}">
      <dgm:prSet phldrT="[Text]" custT="1"/>
      <dgm:spPr>
        <a:solidFill>
          <a:srgbClr val="FF0000"/>
        </a:solidFill>
      </dgm:spPr>
      <dgm:t>
        <a:bodyPr/>
        <a:lstStyle/>
        <a:p>
          <a:r>
            <a:rPr lang="de-DE" sz="3200" b="1" dirty="0" err="1" smtClean="0"/>
            <a:t>fibres</a:t>
          </a:r>
          <a:r>
            <a:rPr lang="de-DE" sz="3200" dirty="0" smtClean="0"/>
            <a:t>: respirable, rigid, bio-persistent</a:t>
          </a:r>
          <a:endParaRPr lang="de-DE" sz="3200" dirty="0"/>
        </a:p>
      </dgm:t>
    </dgm:pt>
    <dgm:pt modelId="{8B422374-ED8E-461B-989A-40F3984CFC8F}" type="parTrans" cxnId="{9BE32053-7C99-4A1F-9A7C-21BEED41AB5E}">
      <dgm:prSet/>
      <dgm:spPr/>
      <dgm:t>
        <a:bodyPr/>
        <a:lstStyle/>
        <a:p>
          <a:endParaRPr lang="de-DE" sz="1600"/>
        </a:p>
      </dgm:t>
    </dgm:pt>
    <dgm:pt modelId="{D49AA816-02DB-450D-859A-378F60BA881D}" type="sibTrans" cxnId="{9BE32053-7C99-4A1F-9A7C-21BEED41AB5E}">
      <dgm:prSet/>
      <dgm:spPr/>
      <dgm:t>
        <a:bodyPr/>
        <a:lstStyle/>
        <a:p>
          <a:endParaRPr lang="de-DE" sz="1600"/>
        </a:p>
      </dgm:t>
    </dgm:pt>
    <dgm:pt modelId="{B5E56F19-61F0-4C7F-9430-0867491E5109}">
      <dgm:prSet phldrT="[Text]" custT="1"/>
      <dgm:spPr>
        <a:solidFill>
          <a:srgbClr val="FFC000"/>
        </a:solidFill>
      </dgm:spPr>
      <dgm:t>
        <a:bodyPr/>
        <a:lstStyle/>
        <a:p>
          <a:r>
            <a:rPr lang="de-DE" sz="3200" b="1" dirty="0" err="1" smtClean="0"/>
            <a:t>particles</a:t>
          </a:r>
          <a:r>
            <a:rPr lang="de-DE" sz="3200" dirty="0" smtClean="0"/>
            <a:t>: respirable, bio-persistent </a:t>
          </a:r>
          <a:endParaRPr lang="de-DE" sz="3200" dirty="0"/>
        </a:p>
      </dgm:t>
    </dgm:pt>
    <dgm:pt modelId="{ECA20C30-08AB-44E2-ACED-1310BC7C5BFC}" type="parTrans" cxnId="{BC1C03EC-C36A-4BF1-8747-51AF97F8AC42}">
      <dgm:prSet/>
      <dgm:spPr/>
      <dgm:t>
        <a:bodyPr/>
        <a:lstStyle/>
        <a:p>
          <a:endParaRPr lang="de-DE" sz="1600"/>
        </a:p>
      </dgm:t>
    </dgm:pt>
    <dgm:pt modelId="{21ED06AB-0B1D-4DDC-82AB-16884AF9D7B2}" type="sibTrans" cxnId="{BC1C03EC-C36A-4BF1-8747-51AF97F8AC42}">
      <dgm:prSet/>
      <dgm:spPr/>
      <dgm:t>
        <a:bodyPr/>
        <a:lstStyle/>
        <a:p>
          <a:endParaRPr lang="de-DE" sz="1600"/>
        </a:p>
      </dgm:t>
    </dgm:pt>
    <dgm:pt modelId="{3FDC4104-4002-4C74-951B-D52ED9323E9C}">
      <dgm:prSet phldrT="[Text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de-DE" sz="3200" b="1" dirty="0" err="1" smtClean="0"/>
            <a:t>low</a:t>
          </a:r>
          <a:r>
            <a:rPr lang="de-DE" sz="3200" b="1" dirty="0" smtClean="0"/>
            <a:t>-emission </a:t>
          </a:r>
          <a:r>
            <a:rPr lang="de-DE" sz="3200" dirty="0" err="1" smtClean="0"/>
            <a:t>materials</a:t>
          </a:r>
          <a:endParaRPr lang="de-DE" sz="3200" dirty="0" smtClean="0"/>
        </a:p>
        <a:p>
          <a:r>
            <a:rPr lang="de-DE" sz="3200" dirty="0" smtClean="0"/>
            <a:t>non-</a:t>
          </a:r>
          <a:r>
            <a:rPr lang="de-DE" sz="3200" dirty="0" err="1" smtClean="0"/>
            <a:t>toxic</a:t>
          </a:r>
          <a:r>
            <a:rPr lang="de-DE" sz="3200" dirty="0" smtClean="0"/>
            <a:t> soluble </a:t>
          </a:r>
          <a:r>
            <a:rPr lang="de-DE" sz="3200" dirty="0" err="1" smtClean="0"/>
            <a:t>materials</a:t>
          </a:r>
          <a:endParaRPr lang="de-DE" sz="3200" dirty="0"/>
        </a:p>
      </dgm:t>
    </dgm:pt>
    <dgm:pt modelId="{13890484-36F0-4C8B-B029-18826D1D2D77}" type="parTrans" cxnId="{DFD7A344-ECE0-42B1-86D9-DE27B6410C33}">
      <dgm:prSet/>
      <dgm:spPr/>
      <dgm:t>
        <a:bodyPr/>
        <a:lstStyle/>
        <a:p>
          <a:endParaRPr lang="de-DE" sz="1600"/>
        </a:p>
      </dgm:t>
    </dgm:pt>
    <dgm:pt modelId="{A017AF8B-BE7D-42AD-9E4D-69986115673B}" type="sibTrans" cxnId="{DFD7A344-ECE0-42B1-86D9-DE27B6410C33}">
      <dgm:prSet/>
      <dgm:spPr/>
      <dgm:t>
        <a:bodyPr/>
        <a:lstStyle/>
        <a:p>
          <a:endParaRPr lang="de-DE" sz="1600"/>
        </a:p>
      </dgm:t>
    </dgm:pt>
    <dgm:pt modelId="{87447374-2CF9-475E-BBF4-D4F4F7991BA0}" type="pres">
      <dgm:prSet presAssocID="{CFCC8932-5164-4A4D-B741-50C3CC6EA79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B226C938-D7D8-42E3-AD76-4EEBFADF09AD}" type="pres">
      <dgm:prSet presAssocID="{38B34A40-7310-49CB-8331-89BD3ACA92EB}" presName="parentText" presStyleLbl="node1" presStyleIdx="0" presStyleCnt="3" custLinFactY="-304044" custLinFactNeighborX="-86568" custLinFactNeighborY="-400000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193D3F2-0845-437B-ADB7-D06A5E6D268F}" type="pres">
      <dgm:prSet presAssocID="{D49AA816-02DB-450D-859A-378F60BA881D}" presName="spacer" presStyleCnt="0"/>
      <dgm:spPr/>
    </dgm:pt>
    <dgm:pt modelId="{47FCC1BE-275F-4905-A06C-0D66CCA6398E}" type="pres">
      <dgm:prSet presAssocID="{B5E56F19-61F0-4C7F-9430-0867491E5109}" presName="parentText" presStyleLbl="node1" presStyleIdx="1" presStyleCnt="3" custLinFactNeighborX="791" custLinFactNeighborY="-51431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2797745-87CE-49C1-99DA-906C0F02F3DC}" type="pres">
      <dgm:prSet presAssocID="{21ED06AB-0B1D-4DDC-82AB-16884AF9D7B2}" presName="spacer" presStyleCnt="0"/>
      <dgm:spPr/>
    </dgm:pt>
    <dgm:pt modelId="{8C81BBAC-9693-48AF-8523-5CA8DC041FEA}" type="pres">
      <dgm:prSet presAssocID="{3FDC4104-4002-4C74-951B-D52ED9323E9C}" presName="parentText" presStyleLbl="node1" presStyleIdx="2" presStyleCnt="3" custLinFactNeighborY="58541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1CB48305-0DB0-4B0A-B9C6-18DB1D530C34}" type="presOf" srcId="{CFCC8932-5164-4A4D-B741-50C3CC6EA798}" destId="{87447374-2CF9-475E-BBF4-D4F4F7991BA0}" srcOrd="0" destOrd="0" presId="urn:microsoft.com/office/officeart/2005/8/layout/vList2"/>
    <dgm:cxn modelId="{DFD7A344-ECE0-42B1-86D9-DE27B6410C33}" srcId="{CFCC8932-5164-4A4D-B741-50C3CC6EA798}" destId="{3FDC4104-4002-4C74-951B-D52ED9323E9C}" srcOrd="2" destOrd="0" parTransId="{13890484-36F0-4C8B-B029-18826D1D2D77}" sibTransId="{A017AF8B-BE7D-42AD-9E4D-69986115673B}"/>
    <dgm:cxn modelId="{BC1C03EC-C36A-4BF1-8747-51AF97F8AC42}" srcId="{CFCC8932-5164-4A4D-B741-50C3CC6EA798}" destId="{B5E56F19-61F0-4C7F-9430-0867491E5109}" srcOrd="1" destOrd="0" parTransId="{ECA20C30-08AB-44E2-ACED-1310BC7C5BFC}" sibTransId="{21ED06AB-0B1D-4DDC-82AB-16884AF9D7B2}"/>
    <dgm:cxn modelId="{9BE8AFFC-5226-473A-BE40-E5B0E360A2FD}" type="presOf" srcId="{B5E56F19-61F0-4C7F-9430-0867491E5109}" destId="{47FCC1BE-275F-4905-A06C-0D66CCA6398E}" srcOrd="0" destOrd="0" presId="urn:microsoft.com/office/officeart/2005/8/layout/vList2"/>
    <dgm:cxn modelId="{518689E8-A92E-43BD-9D5B-239ACAABE368}" type="presOf" srcId="{3FDC4104-4002-4C74-951B-D52ED9323E9C}" destId="{8C81BBAC-9693-48AF-8523-5CA8DC041FEA}" srcOrd="0" destOrd="0" presId="urn:microsoft.com/office/officeart/2005/8/layout/vList2"/>
    <dgm:cxn modelId="{CEEEC923-CA88-4EA7-BC40-FB3F6AAFEA34}" type="presOf" srcId="{38B34A40-7310-49CB-8331-89BD3ACA92EB}" destId="{B226C938-D7D8-42E3-AD76-4EEBFADF09AD}" srcOrd="0" destOrd="0" presId="urn:microsoft.com/office/officeart/2005/8/layout/vList2"/>
    <dgm:cxn modelId="{9BE32053-7C99-4A1F-9A7C-21BEED41AB5E}" srcId="{CFCC8932-5164-4A4D-B741-50C3CC6EA798}" destId="{38B34A40-7310-49CB-8331-89BD3ACA92EB}" srcOrd="0" destOrd="0" parTransId="{8B422374-ED8E-461B-989A-40F3984CFC8F}" sibTransId="{D49AA816-02DB-450D-859A-378F60BA881D}"/>
    <dgm:cxn modelId="{189B7472-5796-42AF-81A2-A5D0861DEF1F}" type="presParOf" srcId="{87447374-2CF9-475E-BBF4-D4F4F7991BA0}" destId="{B226C938-D7D8-42E3-AD76-4EEBFADF09AD}" srcOrd="0" destOrd="0" presId="urn:microsoft.com/office/officeart/2005/8/layout/vList2"/>
    <dgm:cxn modelId="{0B7C838E-1CDD-497D-90B6-3CF03EA80DAA}" type="presParOf" srcId="{87447374-2CF9-475E-BBF4-D4F4F7991BA0}" destId="{D193D3F2-0845-437B-ADB7-D06A5E6D268F}" srcOrd="1" destOrd="0" presId="urn:microsoft.com/office/officeart/2005/8/layout/vList2"/>
    <dgm:cxn modelId="{E8A71E12-4DB5-4101-A32C-41ED1E100342}" type="presParOf" srcId="{87447374-2CF9-475E-BBF4-D4F4F7991BA0}" destId="{47FCC1BE-275F-4905-A06C-0D66CCA6398E}" srcOrd="2" destOrd="0" presId="urn:microsoft.com/office/officeart/2005/8/layout/vList2"/>
    <dgm:cxn modelId="{D5F59DEE-B22E-4739-9BD4-BA146D21EA0D}" type="presParOf" srcId="{87447374-2CF9-475E-BBF4-D4F4F7991BA0}" destId="{42797745-87CE-49C1-99DA-906C0F02F3DC}" srcOrd="3" destOrd="0" presId="urn:microsoft.com/office/officeart/2005/8/layout/vList2"/>
    <dgm:cxn modelId="{817F5A6B-4D2A-43E1-8342-C90E3C337D09}" type="presParOf" srcId="{87447374-2CF9-475E-BBF4-D4F4F7991BA0}" destId="{8C81BBAC-9693-48AF-8523-5CA8DC041FE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5774BB3-825A-4E4A-A5D2-FF4555B048D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9546CFCC-B865-49A5-B938-2E2CC17CEF00}">
      <dgm:prSet phldrT="[Text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de-DE" altLang="de-DE" sz="2400" b="1" dirty="0" err="1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Hazardous</a:t>
          </a:r>
          <a:r>
            <a:rPr lang="de-DE" altLang="de-DE" sz="2400" b="1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altLang="de-DE" sz="2400" b="1" dirty="0" err="1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Substances</a:t>
          </a:r>
          <a:r>
            <a:rPr lang="de-DE" altLang="de-DE" sz="2400" b="1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altLang="de-DE" sz="2400" b="1" dirty="0" err="1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Ordinance</a:t>
          </a:r>
          <a:endParaRPr lang="de-DE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CC5884-304F-4786-B882-389587FE477D}" type="parTrans" cxnId="{B3B882BB-BCAF-42C1-8B09-CC19776633BF}">
      <dgm:prSet/>
      <dgm:spPr/>
      <dgm:t>
        <a:bodyPr/>
        <a:lstStyle/>
        <a:p>
          <a:endParaRPr lang="de-D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158397-CEFA-44D7-8AEB-91D0B184EC54}" type="sibTrans" cxnId="{B3B882BB-BCAF-42C1-8B09-CC19776633BF}">
      <dgm:prSet/>
      <dgm:spPr/>
      <dgm:t>
        <a:bodyPr/>
        <a:lstStyle/>
        <a:p>
          <a:endParaRPr lang="de-D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4FB7BC-B64A-4686-A870-6642EC54324C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1800" b="1" dirty="0" smtClean="0"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de-DE" sz="1800" b="0" dirty="0" err="1" smtClean="0">
              <a:latin typeface="Arial" panose="020B0604020202020204" pitchFamily="34" charset="0"/>
              <a:cs typeface="Arial" panose="020B0604020202020204" pitchFamily="34" charset="0"/>
            </a:rPr>
            <a:t>Specific</a:t>
          </a:r>
          <a:r>
            <a:rPr lang="de-DE" sz="1800" b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800" b="0" dirty="0" err="1" smtClean="0">
              <a:latin typeface="Arial" panose="020B0604020202020204" pitchFamily="34" charset="0"/>
              <a:cs typeface="Arial" panose="020B0604020202020204" pitchFamily="34" charset="0"/>
            </a:rPr>
            <a:t>demands</a:t>
          </a:r>
          <a:r>
            <a:rPr lang="de-DE" sz="1800" b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800" b="0" dirty="0" err="1" smtClean="0">
              <a:latin typeface="Arial" panose="020B0604020202020204" pitchFamily="34" charset="0"/>
              <a:cs typeface="Arial" panose="020B0604020202020204" pitchFamily="34" charset="0"/>
            </a:rPr>
            <a:t>for</a:t>
          </a:r>
          <a:r>
            <a:rPr lang="de-DE" sz="1800" b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800" b="1" dirty="0" err="1" smtClean="0">
              <a:latin typeface="Arial" panose="020B0604020202020204" pitchFamily="34" charset="0"/>
              <a:cs typeface="Arial" panose="020B0604020202020204" pitchFamily="34" charset="0"/>
            </a:rPr>
            <a:t>Particulate</a:t>
          </a:r>
          <a:r>
            <a:rPr lang="de-DE" sz="18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800" b="1" dirty="0" err="1" smtClean="0">
              <a:latin typeface="Arial" panose="020B0604020202020204" pitchFamily="34" charset="0"/>
              <a:cs typeface="Arial" panose="020B0604020202020204" pitchFamily="34" charset="0"/>
            </a:rPr>
            <a:t>Hazardous</a:t>
          </a:r>
          <a:r>
            <a:rPr lang="de-DE" sz="18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800" b="1" dirty="0" err="1" smtClean="0">
              <a:latin typeface="Arial" panose="020B0604020202020204" pitchFamily="34" charset="0"/>
              <a:cs typeface="Arial" panose="020B0604020202020204" pitchFamily="34" charset="0"/>
            </a:rPr>
            <a:t>Substances</a:t>
          </a:r>
          <a:r>
            <a:rPr lang="de-DE" sz="18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800" dirty="0" smtClean="0">
              <a:latin typeface="Arial" panose="020B0604020202020204" pitchFamily="34" charset="0"/>
              <a:cs typeface="Arial" panose="020B0604020202020204" pitchFamily="34" charset="0"/>
            </a:rPr>
            <a:t>(incl. nanomaterials)</a:t>
          </a:r>
          <a:endParaRPr lang="de-DE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7A0559F-05A8-4C8C-9795-3A06F9E59E9A}" type="parTrans" cxnId="{83062AC0-4B39-44D3-835D-0A5875E7D01B}">
      <dgm:prSet/>
      <dgm:spPr/>
      <dgm:t>
        <a:bodyPr/>
        <a:lstStyle/>
        <a:p>
          <a:endParaRPr lang="de-D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82663A-0A26-42E6-89F8-02F29A95CA1C}" type="sibTrans" cxnId="{83062AC0-4B39-44D3-835D-0A5875E7D01B}">
      <dgm:prSet/>
      <dgm:spPr/>
      <dgm:t>
        <a:bodyPr/>
        <a:lstStyle/>
        <a:p>
          <a:endParaRPr lang="de-D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08DF918-8E2B-49C1-9328-0479B2B5D37E}">
      <dgm:prSet phldrT="[Text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de-DE" sz="2400" b="1" dirty="0" smtClean="0">
              <a:latin typeface="Arial" panose="020B0604020202020204" pitchFamily="34" charset="0"/>
              <a:cs typeface="Arial" panose="020B0604020202020204" pitchFamily="34" charset="0"/>
            </a:rPr>
            <a:t>Reference </a:t>
          </a:r>
          <a:r>
            <a:rPr lang="de-DE" sz="2400" b="1" dirty="0" err="1" smtClean="0">
              <a:latin typeface="Arial" panose="020B0604020202020204" pitchFamily="34" charset="0"/>
              <a:cs typeface="Arial" panose="020B0604020202020204" pitchFamily="34" charset="0"/>
            </a:rPr>
            <a:t>values</a:t>
          </a:r>
          <a:r>
            <a:rPr lang="de-DE" sz="2400" b="1" dirty="0" smtClean="0">
              <a:latin typeface="Arial" panose="020B0604020202020204" pitchFamily="34" charset="0"/>
              <a:cs typeface="Arial" panose="020B0604020202020204" pitchFamily="34" charset="0"/>
            </a:rPr>
            <a:t> (</a:t>
          </a:r>
          <a:r>
            <a:rPr lang="de-DE" sz="2400" b="1" dirty="0" err="1" smtClean="0">
              <a:latin typeface="Arial" panose="020B0604020202020204" pitchFamily="34" charset="0"/>
              <a:cs typeface="Arial" panose="020B0604020202020204" pitchFamily="34" charset="0"/>
            </a:rPr>
            <a:t>based</a:t>
          </a:r>
          <a:r>
            <a:rPr lang="de-DE" sz="2400" b="1" dirty="0" smtClean="0">
              <a:latin typeface="Arial" panose="020B0604020202020204" pitchFamily="34" charset="0"/>
              <a:cs typeface="Arial" panose="020B0604020202020204" pitchFamily="34" charset="0"/>
            </a:rPr>
            <a:t> on </a:t>
          </a:r>
          <a:r>
            <a:rPr lang="de-DE" sz="2400" b="1" dirty="0" err="1" smtClean="0">
              <a:latin typeface="Arial" panose="020B0604020202020204" pitchFamily="34" charset="0"/>
              <a:cs typeface="Arial" panose="020B0604020202020204" pitchFamily="34" charset="0"/>
            </a:rPr>
            <a:t>grouping</a:t>
          </a:r>
          <a:r>
            <a:rPr lang="de-DE" sz="24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2400" b="1" dirty="0" err="1" smtClean="0">
              <a:latin typeface="Arial" panose="020B0604020202020204" pitchFamily="34" charset="0"/>
              <a:cs typeface="Arial" panose="020B0604020202020204" pitchFamily="34" charset="0"/>
            </a:rPr>
            <a:t>approach</a:t>
          </a:r>
          <a:r>
            <a:rPr lang="de-DE" sz="2400" b="1" dirty="0" smtClean="0"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de-DE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5AD4977-8282-402F-9789-09BCC751A9DA}" type="parTrans" cxnId="{773DEF04-8022-4213-A99D-FB3CDD0B80FF}">
      <dgm:prSet/>
      <dgm:spPr/>
      <dgm:t>
        <a:bodyPr/>
        <a:lstStyle/>
        <a:p>
          <a:endParaRPr lang="de-D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0DB7858-EC5A-4E16-8684-65B60D8F49AE}" type="sibTrans" cxnId="{773DEF04-8022-4213-A99D-FB3CDD0B80FF}">
      <dgm:prSet/>
      <dgm:spPr/>
      <dgm:t>
        <a:bodyPr/>
        <a:lstStyle/>
        <a:p>
          <a:endParaRPr lang="de-D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5A175E-26A2-4E61-92D7-3C1AC567F6B2}">
      <dgm:prSet phldrT="[Text]" custT="1"/>
      <dgm:spPr/>
      <dgm:t>
        <a:bodyPr/>
        <a:lstStyle/>
        <a:p>
          <a:r>
            <a:rPr lang="de-DE" sz="1800" b="1" dirty="0" smtClean="0">
              <a:latin typeface="Arial" panose="020B0604020202020204" pitchFamily="34" charset="0"/>
              <a:cs typeface="Arial" panose="020B0604020202020204" pitchFamily="34" charset="0"/>
            </a:rPr>
            <a:t>granular, biopersistent </a:t>
          </a:r>
          <a:r>
            <a:rPr lang="de-DE" sz="1800" b="1" dirty="0" err="1" smtClean="0">
              <a:latin typeface="Arial" panose="020B0604020202020204" pitchFamily="34" charset="0"/>
              <a:cs typeface="Arial" panose="020B0604020202020204" pitchFamily="34" charset="0"/>
            </a:rPr>
            <a:t>particles</a:t>
          </a:r>
          <a:r>
            <a:rPr lang="de-DE" sz="18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800" b="1" dirty="0" err="1" smtClean="0">
              <a:latin typeface="Arial" panose="020B0604020202020204" pitchFamily="34" charset="0"/>
              <a:cs typeface="Arial" panose="020B0604020202020204" pitchFamily="34" charset="0"/>
            </a:rPr>
            <a:t>GBP</a:t>
          </a:r>
          <a:r>
            <a:rPr lang="de-DE" sz="18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800" dirty="0" smtClean="0"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de-DE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TRGS</a:t>
          </a:r>
          <a:r>
            <a:rPr lang="de-DE" sz="1800" dirty="0" smtClean="0">
              <a:latin typeface="Arial" panose="020B0604020202020204" pitchFamily="34" charset="0"/>
              <a:cs typeface="Arial" panose="020B0604020202020204" pitchFamily="34" charset="0"/>
            </a:rPr>
            <a:t> 900): </a:t>
          </a:r>
          <a:r>
            <a:rPr lang="de-DE" sz="18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1.25 mg/m³ (respirable fr.) </a:t>
          </a:r>
          <a:endParaRPr lang="de-DE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42DBAC3-73AA-4AE4-A5C0-D5AE409DE099}" type="parTrans" cxnId="{C673E859-0184-4309-81AF-F4D680F59A20}">
      <dgm:prSet/>
      <dgm:spPr/>
      <dgm:t>
        <a:bodyPr/>
        <a:lstStyle/>
        <a:p>
          <a:endParaRPr lang="de-D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5E880C9-1101-4798-A4A0-4D232C7B3030}" type="sibTrans" cxnId="{C673E859-0184-4309-81AF-F4D680F59A20}">
      <dgm:prSet/>
      <dgm:spPr/>
      <dgm:t>
        <a:bodyPr/>
        <a:lstStyle/>
        <a:p>
          <a:endParaRPr lang="de-D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16339B-2663-4D16-A9BA-A9B30F06837E}">
      <dgm:prSet phldrT="[Text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de-DE" sz="2400" b="1" dirty="0" err="1" smtClean="0">
              <a:latin typeface="Arial" panose="020B0604020202020204" pitchFamily="34" charset="0"/>
              <a:cs typeface="Arial" panose="020B0604020202020204" pitchFamily="34" charset="0"/>
            </a:rPr>
            <a:t>Hazardous</a:t>
          </a:r>
          <a:r>
            <a:rPr lang="de-DE" sz="24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2400" b="1" dirty="0" err="1" smtClean="0">
              <a:latin typeface="Arial" panose="020B0604020202020204" pitchFamily="34" charset="0"/>
              <a:cs typeface="Arial" panose="020B0604020202020204" pitchFamily="34" charset="0"/>
            </a:rPr>
            <a:t>Substances</a:t>
          </a:r>
          <a:r>
            <a:rPr lang="de-DE" sz="24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2400" b="1" dirty="0" err="1" smtClean="0">
              <a:latin typeface="Arial" panose="020B0604020202020204" pitchFamily="34" charset="0"/>
              <a:cs typeface="Arial" panose="020B0604020202020204" pitchFamily="34" charset="0"/>
            </a:rPr>
            <a:t>Committee</a:t>
          </a:r>
          <a:endParaRPr lang="de-DE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3E5031A-8B1A-4A6E-B670-9D77E449AF98}" type="parTrans" cxnId="{B332FB18-9F9F-48A3-B0AB-213DC39734DD}">
      <dgm:prSet/>
      <dgm:spPr/>
      <dgm:t>
        <a:bodyPr/>
        <a:lstStyle/>
        <a:p>
          <a:endParaRPr lang="de-D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C19A85-4258-4B6C-8289-9177251B576E}" type="sibTrans" cxnId="{B332FB18-9F9F-48A3-B0AB-213DC39734DD}">
      <dgm:prSet/>
      <dgm:spPr/>
      <dgm:t>
        <a:bodyPr/>
        <a:lstStyle/>
        <a:p>
          <a:endParaRPr lang="de-D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6262D3-6F1E-466B-84CA-5BA9E3B32BF4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1800" b="1" dirty="0" smtClean="0"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de-DE" sz="1800" b="1" dirty="0" err="1" smtClean="0">
              <a:latin typeface="Arial" panose="020B0604020202020204" pitchFamily="34" charset="0"/>
              <a:cs typeface="Arial" panose="020B0604020202020204" pitchFamily="34" charset="0"/>
            </a:rPr>
            <a:t>Announcement</a:t>
          </a:r>
          <a:r>
            <a:rPr lang="de-DE" sz="1800" b="1" dirty="0" smtClean="0">
              <a:latin typeface="Arial" panose="020B0604020202020204" pitchFamily="34" charset="0"/>
              <a:cs typeface="Arial" panose="020B0604020202020204" pitchFamily="34" charset="0"/>
            </a:rPr>
            <a:t> 527 „</a:t>
          </a:r>
          <a:r>
            <a:rPr lang="de-DE" sz="1800" b="1" dirty="0" err="1" smtClean="0">
              <a:latin typeface="Arial" panose="020B0604020202020204" pitchFamily="34" charset="0"/>
              <a:cs typeface="Arial" panose="020B0604020202020204" pitchFamily="34" charset="0"/>
            </a:rPr>
            <a:t>Manufactured</a:t>
          </a:r>
          <a:r>
            <a:rPr lang="de-DE" sz="1800" b="1" dirty="0" smtClean="0">
              <a:latin typeface="Arial" panose="020B0604020202020204" pitchFamily="34" charset="0"/>
              <a:cs typeface="Arial" panose="020B0604020202020204" pitchFamily="34" charset="0"/>
            </a:rPr>
            <a:t> nanomaterials“ (</a:t>
          </a:r>
          <a:r>
            <a:rPr lang="de-DE" sz="1800" b="1" dirty="0" err="1" smtClean="0">
              <a:latin typeface="Arial" panose="020B0604020202020204" pitchFamily="34" charset="0"/>
              <a:cs typeface="Arial" panose="020B0604020202020204" pitchFamily="34" charset="0"/>
            </a:rPr>
            <a:t>recommendations</a:t>
          </a:r>
          <a:r>
            <a:rPr lang="de-DE" sz="18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800" b="1" dirty="0" err="1" smtClean="0">
              <a:latin typeface="Arial" panose="020B0604020202020204" pitchFamily="34" charset="0"/>
              <a:cs typeface="Arial" panose="020B0604020202020204" pitchFamily="34" charset="0"/>
            </a:rPr>
            <a:t>for</a:t>
          </a:r>
          <a:r>
            <a:rPr lang="de-DE" sz="1800" b="1" dirty="0" smtClean="0"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de-DE" sz="1800" b="1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de-DE" sz="1800" b="1" dirty="0" smtClean="0">
              <a:latin typeface="Arial" panose="020B0604020202020204" pitchFamily="34" charset="0"/>
              <a:cs typeface="Arial" panose="020B0604020202020204" pitchFamily="34" charset="0"/>
            </a:rPr>
            <a:t>   </a:t>
          </a:r>
          <a:r>
            <a:rPr lang="de-DE" sz="1800" b="1" dirty="0" err="1" smtClean="0">
              <a:latin typeface="Arial" panose="020B0604020202020204" pitchFamily="34" charset="0"/>
              <a:cs typeface="Arial" panose="020B0604020202020204" pitchFamily="34" charset="0"/>
            </a:rPr>
            <a:t>risk</a:t>
          </a:r>
          <a:r>
            <a:rPr lang="de-DE" sz="18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800" b="1" dirty="0" err="1" smtClean="0">
              <a:latin typeface="Arial" panose="020B0604020202020204" pitchFamily="34" charset="0"/>
              <a:cs typeface="Arial" panose="020B0604020202020204" pitchFamily="34" charset="0"/>
            </a:rPr>
            <a:t>management</a:t>
          </a:r>
          <a:r>
            <a:rPr lang="de-DE" sz="18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800" b="1" dirty="0" err="1" smtClean="0">
              <a:latin typeface="Arial" panose="020B0604020202020204" pitchFamily="34" charset="0"/>
              <a:cs typeface="Arial" panose="020B0604020202020204" pitchFamily="34" charset="0"/>
            </a:rPr>
            <a:t>based</a:t>
          </a:r>
          <a:r>
            <a:rPr lang="de-DE" sz="1800" b="1" dirty="0" smtClean="0">
              <a:latin typeface="Arial" panose="020B0604020202020204" pitchFamily="34" charset="0"/>
              <a:cs typeface="Arial" panose="020B0604020202020204" pitchFamily="34" charset="0"/>
            </a:rPr>
            <a:t> on </a:t>
          </a:r>
          <a:r>
            <a:rPr lang="de-DE" sz="1800" b="1" dirty="0" err="1" smtClean="0">
              <a:latin typeface="Arial" panose="020B0604020202020204" pitchFamily="34" charset="0"/>
              <a:cs typeface="Arial" panose="020B0604020202020204" pitchFamily="34" charset="0"/>
            </a:rPr>
            <a:t>grouping</a:t>
          </a:r>
          <a:r>
            <a:rPr lang="de-DE" sz="18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800" b="1" dirty="0" err="1" smtClean="0">
              <a:latin typeface="Arial" panose="020B0604020202020204" pitchFamily="34" charset="0"/>
              <a:cs typeface="Arial" panose="020B0604020202020204" pitchFamily="34" charset="0"/>
            </a:rPr>
            <a:t>approach</a:t>
          </a:r>
          <a:r>
            <a:rPr lang="de-DE" sz="1800" b="1" dirty="0" smtClean="0">
              <a:latin typeface="Arial" panose="020B0604020202020204" pitchFamily="34" charset="0"/>
              <a:cs typeface="Arial" panose="020B0604020202020204" pitchFamily="34" charset="0"/>
            </a:rPr>
            <a:t>)</a:t>
          </a:r>
          <a:r>
            <a:rPr lang="de-DE" sz="1800" dirty="0" smtClean="0"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de-DE" sz="1800" dirty="0" smtClean="0">
              <a:latin typeface="Arial" panose="020B0604020202020204" pitchFamily="34" charset="0"/>
              <a:cs typeface="Arial" panose="020B0604020202020204" pitchFamily="34" charset="0"/>
            </a:rPr>
          </a:br>
          <a:endParaRPr lang="de-DE" sz="1800" dirty="0" smtClean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E3DCF73-8014-462B-AF8A-BF6A86189E7A}" type="parTrans" cxnId="{424EA408-11AE-4E01-93D1-52C4453BA78E}">
      <dgm:prSet/>
      <dgm:spPr/>
      <dgm:t>
        <a:bodyPr/>
        <a:lstStyle/>
        <a:p>
          <a:endParaRPr lang="de-D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78F348B-4747-4A66-964B-40B5823FF516}" type="sibTrans" cxnId="{424EA408-11AE-4E01-93D1-52C4453BA78E}">
      <dgm:prSet/>
      <dgm:spPr/>
      <dgm:t>
        <a:bodyPr/>
        <a:lstStyle/>
        <a:p>
          <a:endParaRPr lang="de-D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AA16E54-4082-4892-AF32-F8C43DC42145}">
      <dgm:prSet phldrT="[Text]" custT="1"/>
      <dgm:spPr/>
      <dgm:t>
        <a:bodyPr/>
        <a:lstStyle/>
        <a:p>
          <a:r>
            <a:rPr lang="de-DE" sz="1800" b="1" dirty="0" err="1" smtClean="0">
              <a:latin typeface="Arial" panose="020B0604020202020204" pitchFamily="34" charset="0"/>
              <a:cs typeface="Arial" panose="020B0604020202020204" pitchFamily="34" charset="0"/>
            </a:rPr>
            <a:t>GBP</a:t>
          </a:r>
          <a:r>
            <a:rPr lang="de-DE" sz="18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800" b="1" dirty="0" err="1" smtClean="0">
              <a:latin typeface="Arial" panose="020B0604020202020204" pitchFamily="34" charset="0"/>
              <a:cs typeface="Arial" panose="020B0604020202020204" pitchFamily="34" charset="0"/>
            </a:rPr>
            <a:t>from</a:t>
          </a:r>
          <a:r>
            <a:rPr lang="de-DE" sz="18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800" b="1" dirty="0" err="1" smtClean="0">
              <a:latin typeface="Arial" panose="020B0604020202020204" pitchFamily="34" charset="0"/>
              <a:cs typeface="Arial" panose="020B0604020202020204" pitchFamily="34" charset="0"/>
            </a:rPr>
            <a:t>manufact</a:t>
          </a:r>
          <a:r>
            <a:rPr lang="de-DE" sz="1800" b="1" dirty="0" smtClean="0">
              <a:latin typeface="Arial" panose="020B0604020202020204" pitchFamily="34" charset="0"/>
              <a:cs typeface="Arial" panose="020B0604020202020204" pitchFamily="34" charset="0"/>
            </a:rPr>
            <a:t>. nanomaterials</a:t>
          </a:r>
          <a:r>
            <a:rPr lang="de-DE" sz="1800" dirty="0" smtClean="0">
              <a:latin typeface="Arial" panose="020B0604020202020204" pitchFamily="34" charset="0"/>
              <a:cs typeface="Arial" panose="020B0604020202020204" pitchFamily="34" charset="0"/>
            </a:rPr>
            <a:t> (</a:t>
          </a:r>
          <a:r>
            <a:rPr lang="de-DE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BekGS</a:t>
          </a:r>
          <a:r>
            <a:rPr lang="de-DE" sz="1800" dirty="0" smtClean="0">
              <a:latin typeface="Arial" panose="020B0604020202020204" pitchFamily="34" charset="0"/>
              <a:cs typeface="Arial" panose="020B0604020202020204" pitchFamily="34" charset="0"/>
            </a:rPr>
            <a:t> 527): </a:t>
          </a:r>
          <a:r>
            <a:rPr lang="de-DE" sz="18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0.5 mg/m³ (respirable fr. )</a:t>
          </a:r>
          <a:endParaRPr lang="de-DE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2EA8ADE-3C60-49A9-B07F-E700764D02F3}" type="parTrans" cxnId="{AA04EEAA-25D5-41E8-932D-C59EC70EB86B}">
      <dgm:prSet/>
      <dgm:spPr/>
      <dgm:t>
        <a:bodyPr/>
        <a:lstStyle/>
        <a:p>
          <a:endParaRPr lang="de-D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1702797-B1D7-42AB-A1AF-88EEE1DD902B}" type="sibTrans" cxnId="{AA04EEAA-25D5-41E8-932D-C59EC70EB86B}">
      <dgm:prSet/>
      <dgm:spPr/>
      <dgm:t>
        <a:bodyPr/>
        <a:lstStyle/>
        <a:p>
          <a:endParaRPr lang="de-D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4D3B7F9-206C-4591-9ACC-1BF7508C150F}">
      <dgm:prSet phldrT="[Text]" custT="1"/>
      <dgm:spPr/>
      <dgm:t>
        <a:bodyPr/>
        <a:lstStyle/>
        <a:p>
          <a:r>
            <a:rPr lang="de-DE" sz="1800" b="1" dirty="0" smtClean="0">
              <a:latin typeface="Arial" panose="020B0604020202020204" pitchFamily="34" charset="0"/>
              <a:cs typeface="Arial" panose="020B0604020202020204" pitchFamily="34" charset="0"/>
            </a:rPr>
            <a:t>nanomaterials </a:t>
          </a:r>
          <a:r>
            <a:rPr lang="de-DE" sz="1800" b="1" dirty="0" err="1" smtClean="0">
              <a:latin typeface="Arial" panose="020B0604020202020204" pitchFamily="34" charset="0"/>
              <a:cs typeface="Arial" panose="020B0604020202020204" pitchFamily="34" charset="0"/>
            </a:rPr>
            <a:t>with</a:t>
          </a:r>
          <a:r>
            <a:rPr lang="de-DE" sz="18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800" b="1" dirty="0" err="1" smtClean="0">
              <a:latin typeface="Arial" panose="020B0604020202020204" pitchFamily="34" charset="0"/>
              <a:cs typeface="Arial" panose="020B0604020202020204" pitchFamily="34" charset="0"/>
            </a:rPr>
            <a:t>spec</a:t>
          </a:r>
          <a:r>
            <a:rPr lang="de-DE" sz="1800" b="1" dirty="0" smtClean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de-DE" sz="1800" b="1" dirty="0" err="1" smtClean="0">
              <a:latin typeface="Arial" panose="020B0604020202020204" pitchFamily="34" charset="0"/>
              <a:cs typeface="Arial" panose="020B0604020202020204" pitchFamily="34" charset="0"/>
            </a:rPr>
            <a:t>toxicity</a:t>
          </a:r>
          <a:r>
            <a:rPr lang="de-DE" sz="18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800" b="0" dirty="0" err="1" smtClean="0">
              <a:latin typeface="Arial" panose="020B0604020202020204" pitchFamily="34" charset="0"/>
              <a:cs typeface="Arial" panose="020B0604020202020204" pitchFamily="34" charset="0"/>
            </a:rPr>
            <a:t>without</a:t>
          </a:r>
          <a:r>
            <a:rPr lang="de-DE" sz="1800" b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800" b="0" dirty="0" err="1" smtClean="0">
              <a:latin typeface="Arial" panose="020B0604020202020204" pitchFamily="34" charset="0"/>
              <a:cs typeface="Arial" panose="020B0604020202020204" pitchFamily="34" charset="0"/>
            </a:rPr>
            <a:t>OEL</a:t>
          </a:r>
          <a:r>
            <a:rPr lang="de-DE" sz="1800" b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800" dirty="0" smtClean="0"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de-DE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BekGS</a:t>
          </a:r>
          <a:r>
            <a:rPr lang="de-DE" sz="1800" dirty="0" smtClean="0">
              <a:latin typeface="Arial" panose="020B0604020202020204" pitchFamily="34" charset="0"/>
              <a:cs typeface="Arial" panose="020B0604020202020204" pitchFamily="34" charset="0"/>
            </a:rPr>
            <a:t> 527): </a:t>
          </a:r>
          <a:r>
            <a:rPr lang="de-DE" sz="18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0.1 mg/m³ (</a:t>
          </a:r>
          <a:r>
            <a:rPr lang="de-DE" sz="1800" b="1" dirty="0" err="1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res</a:t>
          </a:r>
          <a:r>
            <a:rPr lang="de-DE" sz="18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. fr.)</a:t>
          </a:r>
          <a:endParaRPr lang="de-DE" sz="1800" b="1" dirty="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9943548-C07F-4AFB-A0E9-205707304F84}" type="parTrans" cxnId="{0711D139-DCF1-4966-BD4E-F3DFB8CFB519}">
      <dgm:prSet/>
      <dgm:spPr/>
      <dgm:t>
        <a:bodyPr/>
        <a:lstStyle/>
        <a:p>
          <a:endParaRPr lang="de-D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EEAC54-5661-4576-9C86-66ACB7DC64F3}" type="sibTrans" cxnId="{0711D139-DCF1-4966-BD4E-F3DFB8CFB519}">
      <dgm:prSet/>
      <dgm:spPr/>
      <dgm:t>
        <a:bodyPr/>
        <a:lstStyle/>
        <a:p>
          <a:endParaRPr lang="de-D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CE3218C-53D2-4CE3-A168-1A17182A0171}">
      <dgm:prSet phldrT="[Text]" custT="1"/>
      <dgm:spPr/>
      <dgm:t>
        <a:bodyPr/>
        <a:lstStyle/>
        <a:p>
          <a:r>
            <a:rPr lang="de-DE" sz="1800" b="1" dirty="0" smtClean="0">
              <a:latin typeface="Arial" panose="020B0604020202020204" pitchFamily="34" charset="0"/>
              <a:cs typeface="Arial" panose="020B0604020202020204" pitchFamily="34" charset="0"/>
            </a:rPr>
            <a:t>biopersistent, </a:t>
          </a:r>
          <a:r>
            <a:rPr lang="de-DE" sz="1800" b="1" dirty="0" err="1" smtClean="0">
              <a:latin typeface="Arial" panose="020B0604020202020204" pitchFamily="34" charset="0"/>
              <a:cs typeface="Arial" panose="020B0604020202020204" pitchFamily="34" charset="0"/>
            </a:rPr>
            <a:t>fibrous</a:t>
          </a:r>
          <a:r>
            <a:rPr lang="de-DE" sz="1800" b="1" dirty="0" smtClean="0">
              <a:latin typeface="Arial" panose="020B0604020202020204" pitchFamily="34" charset="0"/>
              <a:cs typeface="Arial" panose="020B0604020202020204" pitchFamily="34" charset="0"/>
            </a:rPr>
            <a:t> nanomaterials </a:t>
          </a:r>
          <a:r>
            <a:rPr lang="de-DE" sz="1800" dirty="0" smtClean="0"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de-DE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BekGS</a:t>
          </a:r>
          <a:r>
            <a:rPr lang="de-DE" sz="1800" dirty="0" smtClean="0">
              <a:latin typeface="Arial" panose="020B0604020202020204" pitchFamily="34" charset="0"/>
              <a:cs typeface="Arial" panose="020B0604020202020204" pitchFamily="34" charset="0"/>
            </a:rPr>
            <a:t> 527): </a:t>
          </a:r>
          <a:r>
            <a:rPr lang="de-DE" sz="18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0.01</a:t>
          </a:r>
          <a:r>
            <a:rPr lang="de-DE" sz="1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8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F/ml (WHO </a:t>
          </a:r>
          <a:r>
            <a:rPr lang="de-DE" sz="1800" b="1" dirty="0" err="1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fibres</a:t>
          </a:r>
          <a:r>
            <a:rPr lang="de-DE" sz="18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de-DE" sz="1800" b="1" dirty="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A2B45D2-BE7E-445D-A3D3-A57AEC58CA57}" type="parTrans" cxnId="{CAB8974F-F452-4742-8E48-BB974C7C9B79}">
      <dgm:prSet/>
      <dgm:spPr/>
      <dgm:t>
        <a:bodyPr/>
        <a:lstStyle/>
        <a:p>
          <a:endParaRPr lang="de-D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CC52FB-4B36-4886-8428-C2C4EBBC438B}" type="sibTrans" cxnId="{CAB8974F-F452-4742-8E48-BB974C7C9B79}">
      <dgm:prSet/>
      <dgm:spPr/>
      <dgm:t>
        <a:bodyPr/>
        <a:lstStyle/>
        <a:p>
          <a:endParaRPr lang="de-D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EDB714A-8B6F-4F47-ADFA-092E182BE992}">
      <dgm:prSet phldrT="[Text]" custT="1"/>
      <dgm:spPr/>
      <dgm:t>
        <a:bodyPr/>
        <a:lstStyle/>
        <a:p>
          <a:r>
            <a:rPr lang="de-DE" sz="18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800" b="1" dirty="0" err="1" smtClean="0">
              <a:latin typeface="Arial" panose="020B0604020202020204" pitchFamily="34" charset="0"/>
              <a:cs typeface="Arial" panose="020B0604020202020204" pitchFamily="34" charset="0"/>
            </a:rPr>
            <a:t>Precautionary</a:t>
          </a:r>
          <a:r>
            <a:rPr lang="de-DE" sz="18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800" b="1" dirty="0" err="1" smtClean="0">
              <a:latin typeface="Arial" panose="020B0604020202020204" pitchFamily="34" charset="0"/>
              <a:cs typeface="Arial" panose="020B0604020202020204" pitchFamily="34" charset="0"/>
            </a:rPr>
            <a:t>approach</a:t>
          </a:r>
          <a:r>
            <a:rPr lang="de-DE" sz="1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for</a:t>
          </a:r>
          <a:r>
            <a:rPr lang="de-DE" sz="1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risk</a:t>
          </a:r>
          <a:r>
            <a:rPr lang="de-DE" sz="1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management</a:t>
          </a:r>
          <a:r>
            <a:rPr lang="de-DE" sz="1800" dirty="0" smtClean="0">
              <a:latin typeface="Arial" panose="020B0604020202020204" pitchFamily="34" charset="0"/>
              <a:cs typeface="Arial" panose="020B0604020202020204" pitchFamily="34" charset="0"/>
            </a:rPr>
            <a:t> of </a:t>
          </a:r>
          <a:r>
            <a:rPr lang="de-DE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chemical</a:t>
          </a:r>
          <a:r>
            <a:rPr lang="de-DE" sz="1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agents</a:t>
          </a:r>
          <a:r>
            <a:rPr lang="de-DE" sz="1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with</a:t>
          </a:r>
          <a:r>
            <a:rPr lang="de-DE" sz="1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lacking</a:t>
          </a:r>
          <a:r>
            <a:rPr lang="de-DE" sz="1800" dirty="0" smtClean="0"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de-DE" sz="1800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de-DE" sz="1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basic</a:t>
          </a:r>
          <a:r>
            <a:rPr lang="de-DE" sz="1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data</a:t>
          </a:r>
          <a:r>
            <a:rPr lang="de-DE" sz="1800" dirty="0" smtClean="0">
              <a:latin typeface="Arial" panose="020B0604020202020204" pitchFamily="34" charset="0"/>
              <a:cs typeface="Arial" panose="020B0604020202020204" pitchFamily="34" charset="0"/>
            </a:rPr>
            <a:t> on </a:t>
          </a:r>
          <a:r>
            <a:rPr lang="de-DE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toxicity</a:t>
          </a:r>
          <a:r>
            <a:rPr lang="de-DE" sz="1800" dirty="0" smtClean="0"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de-DE" sz="1800" dirty="0" smtClean="0">
              <a:latin typeface="Arial" panose="020B0604020202020204" pitchFamily="34" charset="0"/>
              <a:cs typeface="Arial" panose="020B0604020202020204" pitchFamily="34" charset="0"/>
            </a:rPr>
          </a:br>
          <a:endParaRPr lang="de-DE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A341A1A-07E2-4891-AF3E-AE41592FCF42}" type="parTrans" cxnId="{FA94DE9B-568F-4E97-8F99-0F52E58086D4}">
      <dgm:prSet/>
      <dgm:spPr/>
      <dgm:t>
        <a:bodyPr/>
        <a:lstStyle/>
        <a:p>
          <a:endParaRPr lang="de-DE"/>
        </a:p>
      </dgm:t>
    </dgm:pt>
    <dgm:pt modelId="{E70423FC-8566-4400-A23B-D5EC25B9E4AD}" type="sibTrans" cxnId="{FA94DE9B-568F-4E97-8F99-0F52E58086D4}">
      <dgm:prSet/>
      <dgm:spPr/>
      <dgm:t>
        <a:bodyPr/>
        <a:lstStyle/>
        <a:p>
          <a:endParaRPr lang="de-DE"/>
        </a:p>
      </dgm:t>
    </dgm:pt>
    <dgm:pt modelId="{B6D45613-17F9-4858-BFC3-45737ACCC2EA}" type="pres">
      <dgm:prSet presAssocID="{65774BB3-825A-4E4A-A5D2-FF4555B048D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C5FC74E4-D1DE-4D04-A938-BA546F581E65}" type="pres">
      <dgm:prSet presAssocID="{9546CFCC-B865-49A5-B938-2E2CC17CEF00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5F0338E-6560-45DE-B773-BB71DD072920}" type="pres">
      <dgm:prSet presAssocID="{9546CFCC-B865-49A5-B938-2E2CC17CEF00}" presName="childText" presStyleLbl="revTx" presStyleIdx="0" presStyleCnt="3" custScaleY="9854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2C2CDE6-2E37-4E99-9E9A-87D51666075D}" type="pres">
      <dgm:prSet presAssocID="{2B16339B-2663-4D16-A9BA-A9B30F06837E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E157AF1-493B-43D9-9D36-EAF0BBAE6D21}" type="pres">
      <dgm:prSet presAssocID="{2B16339B-2663-4D16-A9BA-A9B30F06837E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C154E7B-CDBE-4D5E-A848-007A1046144E}" type="pres">
      <dgm:prSet presAssocID="{308DF918-8E2B-49C1-9328-0479B2B5D37E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766F811-053C-43B4-8859-025C06096997}" type="pres">
      <dgm:prSet presAssocID="{308DF918-8E2B-49C1-9328-0479B2B5D37E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CC1A021C-63DA-48D5-92B2-497CA5ED4484}" type="presOf" srcId="{0CE3218C-53D2-4CE3-A168-1A17182A0171}" destId="{2766F811-053C-43B4-8859-025C06096997}" srcOrd="0" destOrd="3" presId="urn:microsoft.com/office/officeart/2005/8/layout/vList2"/>
    <dgm:cxn modelId="{23D96401-13BD-495D-A446-00BE64ECE48F}" type="presOf" srcId="{8E5A175E-26A2-4E61-92D7-3C1AC567F6B2}" destId="{2766F811-053C-43B4-8859-025C06096997}" srcOrd="0" destOrd="0" presId="urn:microsoft.com/office/officeart/2005/8/layout/vList2"/>
    <dgm:cxn modelId="{B3B882BB-BCAF-42C1-8B09-CC19776633BF}" srcId="{65774BB3-825A-4E4A-A5D2-FF4555B048D6}" destId="{9546CFCC-B865-49A5-B938-2E2CC17CEF00}" srcOrd="0" destOrd="0" parTransId="{F3CC5884-304F-4786-B882-389587FE477D}" sibTransId="{F8158397-CEFA-44D7-8AEB-91D0B184EC54}"/>
    <dgm:cxn modelId="{C673E859-0184-4309-81AF-F4D680F59A20}" srcId="{308DF918-8E2B-49C1-9328-0479B2B5D37E}" destId="{8E5A175E-26A2-4E61-92D7-3C1AC567F6B2}" srcOrd="0" destOrd="0" parTransId="{E42DBAC3-73AA-4AE4-A5C0-D5AE409DE099}" sibTransId="{55E880C9-1101-4798-A4A0-4D232C7B3030}"/>
    <dgm:cxn modelId="{8501E4BD-5933-4F0B-9374-4B515287620B}" type="presOf" srcId="{04D3B7F9-206C-4591-9ACC-1BF7508C150F}" destId="{2766F811-053C-43B4-8859-025C06096997}" srcOrd="0" destOrd="2" presId="urn:microsoft.com/office/officeart/2005/8/layout/vList2"/>
    <dgm:cxn modelId="{6364173C-7F7C-48A2-8285-8036873D5A29}" type="presOf" srcId="{308DF918-8E2B-49C1-9328-0479B2B5D37E}" destId="{EC154E7B-CDBE-4D5E-A848-007A1046144E}" srcOrd="0" destOrd="0" presId="urn:microsoft.com/office/officeart/2005/8/layout/vList2"/>
    <dgm:cxn modelId="{B332FB18-9F9F-48A3-B0AB-213DC39734DD}" srcId="{65774BB3-825A-4E4A-A5D2-FF4555B048D6}" destId="{2B16339B-2663-4D16-A9BA-A9B30F06837E}" srcOrd="1" destOrd="0" parTransId="{03E5031A-8B1A-4A6E-B670-9D77E449AF98}" sibTransId="{C6C19A85-4258-4B6C-8289-9177251B576E}"/>
    <dgm:cxn modelId="{8448F56B-08F2-439C-A59D-BAF88F70A250}" type="presOf" srcId="{2B16339B-2663-4D16-A9BA-A9B30F06837E}" destId="{52C2CDE6-2E37-4E99-9E9A-87D51666075D}" srcOrd="0" destOrd="0" presId="urn:microsoft.com/office/officeart/2005/8/layout/vList2"/>
    <dgm:cxn modelId="{CAB8974F-F452-4742-8E48-BB974C7C9B79}" srcId="{308DF918-8E2B-49C1-9328-0479B2B5D37E}" destId="{0CE3218C-53D2-4CE3-A168-1A17182A0171}" srcOrd="3" destOrd="0" parTransId="{3A2B45D2-BE7E-445D-A3D3-A57AEC58CA57}" sibTransId="{ACCC52FB-4B36-4886-8428-C2C4EBBC438B}"/>
    <dgm:cxn modelId="{DBEE641A-E346-4569-A0D7-D2E5AC8DE066}" type="presOf" srcId="{796262D3-6F1E-466B-84CA-5BA9E3B32BF4}" destId="{4E157AF1-493B-43D9-9D36-EAF0BBAE6D21}" srcOrd="0" destOrd="0" presId="urn:microsoft.com/office/officeart/2005/8/layout/vList2"/>
    <dgm:cxn modelId="{8ECE4FE6-A9FB-4CDE-A6FB-4F47542C2388}" type="presOf" srcId="{024FB7BC-B64A-4686-A870-6642EC54324C}" destId="{25F0338E-6560-45DE-B773-BB71DD072920}" srcOrd="0" destOrd="0" presId="urn:microsoft.com/office/officeart/2005/8/layout/vList2"/>
    <dgm:cxn modelId="{773DEF04-8022-4213-A99D-FB3CDD0B80FF}" srcId="{65774BB3-825A-4E4A-A5D2-FF4555B048D6}" destId="{308DF918-8E2B-49C1-9328-0479B2B5D37E}" srcOrd="2" destOrd="0" parTransId="{A5AD4977-8282-402F-9789-09BCC751A9DA}" sibTransId="{C0DB7858-EC5A-4E16-8684-65B60D8F49AE}"/>
    <dgm:cxn modelId="{FA94DE9B-568F-4E97-8F99-0F52E58086D4}" srcId="{9546CFCC-B865-49A5-B938-2E2CC17CEF00}" destId="{5EDB714A-8B6F-4F47-ADFA-092E182BE992}" srcOrd="1" destOrd="0" parTransId="{DA341A1A-07E2-4891-AF3E-AE41592FCF42}" sibTransId="{E70423FC-8566-4400-A23B-D5EC25B9E4AD}"/>
    <dgm:cxn modelId="{424EA408-11AE-4E01-93D1-52C4453BA78E}" srcId="{2B16339B-2663-4D16-A9BA-A9B30F06837E}" destId="{796262D3-6F1E-466B-84CA-5BA9E3B32BF4}" srcOrd="0" destOrd="0" parTransId="{4E3DCF73-8014-462B-AF8A-BF6A86189E7A}" sibTransId="{E78F348B-4747-4A66-964B-40B5823FF516}"/>
    <dgm:cxn modelId="{AA04EEAA-25D5-41E8-932D-C59EC70EB86B}" srcId="{308DF918-8E2B-49C1-9328-0479B2B5D37E}" destId="{FAA16E54-4082-4892-AF32-F8C43DC42145}" srcOrd="1" destOrd="0" parTransId="{82EA8ADE-3C60-49A9-B07F-E700764D02F3}" sibTransId="{B1702797-B1D7-42AB-A1AF-88EEE1DD902B}"/>
    <dgm:cxn modelId="{83062AC0-4B39-44D3-835D-0A5875E7D01B}" srcId="{9546CFCC-B865-49A5-B938-2E2CC17CEF00}" destId="{024FB7BC-B64A-4686-A870-6642EC54324C}" srcOrd="0" destOrd="0" parTransId="{B7A0559F-05A8-4C8C-9795-3A06F9E59E9A}" sibTransId="{4782663A-0A26-42E6-89F8-02F29A95CA1C}"/>
    <dgm:cxn modelId="{C285DDF6-FE6D-4834-B4EA-7AE6D5049A29}" type="presOf" srcId="{FAA16E54-4082-4892-AF32-F8C43DC42145}" destId="{2766F811-053C-43B4-8859-025C06096997}" srcOrd="0" destOrd="1" presId="urn:microsoft.com/office/officeart/2005/8/layout/vList2"/>
    <dgm:cxn modelId="{9907EF9E-0ED1-4994-B448-B4231674FCEE}" type="presOf" srcId="{9546CFCC-B865-49A5-B938-2E2CC17CEF00}" destId="{C5FC74E4-D1DE-4D04-A938-BA546F581E65}" srcOrd="0" destOrd="0" presId="urn:microsoft.com/office/officeart/2005/8/layout/vList2"/>
    <dgm:cxn modelId="{AD302C6D-2C4C-415C-A0D6-04FA31738502}" type="presOf" srcId="{5EDB714A-8B6F-4F47-ADFA-092E182BE992}" destId="{25F0338E-6560-45DE-B773-BB71DD072920}" srcOrd="0" destOrd="1" presId="urn:microsoft.com/office/officeart/2005/8/layout/vList2"/>
    <dgm:cxn modelId="{0711D139-DCF1-4966-BD4E-F3DFB8CFB519}" srcId="{308DF918-8E2B-49C1-9328-0479B2B5D37E}" destId="{04D3B7F9-206C-4591-9ACC-1BF7508C150F}" srcOrd="2" destOrd="0" parTransId="{C9943548-C07F-4AFB-A0E9-205707304F84}" sibTransId="{D7EEAC54-5661-4576-9C86-66ACB7DC64F3}"/>
    <dgm:cxn modelId="{50D88C8B-EFB9-4035-91A0-9C77B35C58FE}" type="presOf" srcId="{65774BB3-825A-4E4A-A5D2-FF4555B048D6}" destId="{B6D45613-17F9-4858-BFC3-45737ACCC2EA}" srcOrd="0" destOrd="0" presId="urn:microsoft.com/office/officeart/2005/8/layout/vList2"/>
    <dgm:cxn modelId="{3BB52461-64AC-45A0-82A3-CBB304BB815B}" type="presParOf" srcId="{B6D45613-17F9-4858-BFC3-45737ACCC2EA}" destId="{C5FC74E4-D1DE-4D04-A938-BA546F581E65}" srcOrd="0" destOrd="0" presId="urn:microsoft.com/office/officeart/2005/8/layout/vList2"/>
    <dgm:cxn modelId="{4BD1FC97-147C-4816-B421-B3DF7F15CCFD}" type="presParOf" srcId="{B6D45613-17F9-4858-BFC3-45737ACCC2EA}" destId="{25F0338E-6560-45DE-B773-BB71DD072920}" srcOrd="1" destOrd="0" presId="urn:microsoft.com/office/officeart/2005/8/layout/vList2"/>
    <dgm:cxn modelId="{26D90176-F41E-41E8-9535-24BE27D50391}" type="presParOf" srcId="{B6D45613-17F9-4858-BFC3-45737ACCC2EA}" destId="{52C2CDE6-2E37-4E99-9E9A-87D51666075D}" srcOrd="2" destOrd="0" presId="urn:microsoft.com/office/officeart/2005/8/layout/vList2"/>
    <dgm:cxn modelId="{E8E7CFE0-42FF-4D9A-86F5-A01042261B26}" type="presParOf" srcId="{B6D45613-17F9-4858-BFC3-45737ACCC2EA}" destId="{4E157AF1-493B-43D9-9D36-EAF0BBAE6D21}" srcOrd="3" destOrd="0" presId="urn:microsoft.com/office/officeart/2005/8/layout/vList2"/>
    <dgm:cxn modelId="{8D0298BE-BE90-442B-9D8C-1281B86EEF10}" type="presParOf" srcId="{B6D45613-17F9-4858-BFC3-45737ACCC2EA}" destId="{EC154E7B-CDBE-4D5E-A848-007A1046144E}" srcOrd="4" destOrd="0" presId="urn:microsoft.com/office/officeart/2005/8/layout/vList2"/>
    <dgm:cxn modelId="{BC3FBDB5-F7C6-40A9-B5AC-B0EBEE302D0F}" type="presParOf" srcId="{B6D45613-17F9-4858-BFC3-45737ACCC2EA}" destId="{2766F811-053C-43B4-8859-025C06096997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26C938-D7D8-42E3-AD76-4EEBFADF09AD}">
      <dsp:nvSpPr>
        <dsp:cNvPr id="0" name=""/>
        <dsp:cNvSpPr/>
      </dsp:nvSpPr>
      <dsp:spPr>
        <a:xfrm>
          <a:off x="0" y="0"/>
          <a:ext cx="8382000" cy="1396863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200" b="1" kern="1200" dirty="0" err="1" smtClean="0"/>
            <a:t>fibres</a:t>
          </a:r>
          <a:r>
            <a:rPr lang="de-DE" sz="3200" kern="1200" dirty="0" smtClean="0"/>
            <a:t>: respirable, rigid, bio-persistent</a:t>
          </a:r>
          <a:endParaRPr lang="de-DE" sz="3200" kern="1200" dirty="0"/>
        </a:p>
      </dsp:txBody>
      <dsp:txXfrm>
        <a:off x="68189" y="68189"/>
        <a:ext cx="8245622" cy="1260485"/>
      </dsp:txXfrm>
    </dsp:sp>
    <dsp:sp modelId="{47FCC1BE-275F-4905-A06C-0D66CCA6398E}">
      <dsp:nvSpPr>
        <dsp:cNvPr id="0" name=""/>
        <dsp:cNvSpPr/>
      </dsp:nvSpPr>
      <dsp:spPr>
        <a:xfrm>
          <a:off x="0" y="1403992"/>
          <a:ext cx="8382000" cy="1396863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200" b="1" kern="1200" dirty="0" err="1" smtClean="0"/>
            <a:t>particles</a:t>
          </a:r>
          <a:r>
            <a:rPr lang="de-DE" sz="3200" kern="1200" dirty="0" smtClean="0"/>
            <a:t>: respirable, bio-persistent </a:t>
          </a:r>
          <a:endParaRPr lang="de-DE" sz="3200" kern="1200" dirty="0"/>
        </a:p>
      </dsp:txBody>
      <dsp:txXfrm>
        <a:off x="68189" y="1472181"/>
        <a:ext cx="8245622" cy="1260485"/>
      </dsp:txXfrm>
    </dsp:sp>
    <dsp:sp modelId="{8C81BBAC-9693-48AF-8523-5CA8DC041FEA}">
      <dsp:nvSpPr>
        <dsp:cNvPr id="0" name=""/>
        <dsp:cNvSpPr/>
      </dsp:nvSpPr>
      <dsp:spPr>
        <a:xfrm>
          <a:off x="0" y="2822711"/>
          <a:ext cx="8382000" cy="1396863"/>
        </a:xfrm>
        <a:prstGeom prst="roundRect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200" b="1" kern="1200" dirty="0" err="1" smtClean="0"/>
            <a:t>low</a:t>
          </a:r>
          <a:r>
            <a:rPr lang="de-DE" sz="3200" b="1" kern="1200" dirty="0" smtClean="0"/>
            <a:t>-emission </a:t>
          </a:r>
          <a:r>
            <a:rPr lang="de-DE" sz="3200" kern="1200" dirty="0" err="1" smtClean="0"/>
            <a:t>materials</a:t>
          </a:r>
          <a:endParaRPr lang="de-DE" sz="3200" kern="1200" dirty="0" smtClean="0"/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200" kern="1200" dirty="0" smtClean="0"/>
            <a:t>non-</a:t>
          </a:r>
          <a:r>
            <a:rPr lang="de-DE" sz="3200" kern="1200" dirty="0" err="1" smtClean="0"/>
            <a:t>toxic</a:t>
          </a:r>
          <a:r>
            <a:rPr lang="de-DE" sz="3200" kern="1200" dirty="0" smtClean="0"/>
            <a:t> soluble </a:t>
          </a:r>
          <a:r>
            <a:rPr lang="de-DE" sz="3200" kern="1200" dirty="0" err="1" smtClean="0"/>
            <a:t>materials</a:t>
          </a:r>
          <a:endParaRPr lang="de-DE" sz="3200" kern="1200" dirty="0"/>
        </a:p>
      </dsp:txBody>
      <dsp:txXfrm>
        <a:off x="68189" y="2890900"/>
        <a:ext cx="8245622" cy="12604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FC74E4-D1DE-4D04-A938-BA546F581E65}">
      <dsp:nvSpPr>
        <dsp:cNvPr id="0" name=""/>
        <dsp:cNvSpPr/>
      </dsp:nvSpPr>
      <dsp:spPr>
        <a:xfrm>
          <a:off x="0" y="3214"/>
          <a:ext cx="8965870" cy="540231"/>
        </a:xfrm>
        <a:prstGeom prst="roundRect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altLang="de-DE" sz="2400" b="1" kern="1200" dirty="0" err="1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Hazardous</a:t>
          </a:r>
          <a:r>
            <a:rPr lang="de-DE" altLang="de-DE" sz="2400" b="1" kern="1200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altLang="de-DE" sz="2400" b="1" kern="1200" dirty="0" err="1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Substances</a:t>
          </a:r>
          <a:r>
            <a:rPr lang="de-DE" altLang="de-DE" sz="2400" b="1" kern="1200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altLang="de-DE" sz="2400" b="1" kern="1200" dirty="0" err="1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Ordinance</a:t>
          </a:r>
          <a:endParaRPr lang="de-DE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372" y="29586"/>
        <a:ext cx="8913126" cy="487487"/>
      </dsp:txXfrm>
    </dsp:sp>
    <dsp:sp modelId="{25F0338E-6560-45DE-B773-BB71DD072920}">
      <dsp:nvSpPr>
        <dsp:cNvPr id="0" name=""/>
        <dsp:cNvSpPr/>
      </dsp:nvSpPr>
      <dsp:spPr>
        <a:xfrm>
          <a:off x="0" y="543446"/>
          <a:ext cx="8965870" cy="9811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666" tIns="22860" rIns="128016" bIns="22860" numCol="1" spcCol="1270" anchor="t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de-DE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de-DE" sz="1800" b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Specific</a:t>
          </a:r>
          <a:r>
            <a:rPr lang="de-DE" sz="18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800" b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demands</a:t>
          </a:r>
          <a:r>
            <a:rPr lang="de-DE" sz="18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800" b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for</a:t>
          </a:r>
          <a:r>
            <a:rPr lang="de-DE" sz="18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8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Particulate</a:t>
          </a:r>
          <a:r>
            <a:rPr lang="de-DE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8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Hazardous</a:t>
          </a:r>
          <a:r>
            <a:rPr lang="de-DE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8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Substances</a:t>
          </a:r>
          <a:r>
            <a:rPr lang="de-DE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(incl. nanomaterials)</a:t>
          </a:r>
          <a:endParaRPr lang="de-DE" sz="18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DE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8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Precautionary</a:t>
          </a:r>
          <a:r>
            <a:rPr lang="de-DE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8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approach</a:t>
          </a:r>
          <a:r>
            <a:rPr lang="de-DE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for</a:t>
          </a:r>
          <a:r>
            <a:rPr lang="de-DE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risk</a:t>
          </a:r>
          <a:r>
            <a:rPr lang="de-DE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management</a:t>
          </a:r>
          <a:r>
            <a:rPr lang="de-DE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 of </a:t>
          </a:r>
          <a:r>
            <a:rPr lang="de-DE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chemical</a:t>
          </a:r>
          <a:r>
            <a:rPr lang="de-DE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agents</a:t>
          </a:r>
          <a:r>
            <a:rPr lang="de-DE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with</a:t>
          </a:r>
          <a:r>
            <a:rPr lang="de-DE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lacking</a:t>
          </a:r>
          <a:r>
            <a:rPr lang="de-DE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de-DE" sz="1800" kern="1200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de-DE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basic</a:t>
          </a:r>
          <a:r>
            <a:rPr lang="de-DE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data</a:t>
          </a:r>
          <a:r>
            <a:rPr lang="de-DE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 on </a:t>
          </a:r>
          <a:r>
            <a:rPr lang="de-DE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toxicity</a:t>
          </a:r>
          <a:r>
            <a:rPr lang="de-DE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de-DE" sz="1800" kern="1200" dirty="0" smtClean="0">
              <a:latin typeface="Arial" panose="020B0604020202020204" pitchFamily="34" charset="0"/>
              <a:cs typeface="Arial" panose="020B0604020202020204" pitchFamily="34" charset="0"/>
            </a:rPr>
          </a:br>
          <a:endParaRPr lang="de-DE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543446"/>
        <a:ext cx="8965870" cy="981152"/>
      </dsp:txXfrm>
    </dsp:sp>
    <dsp:sp modelId="{52C2CDE6-2E37-4E99-9E9A-87D51666075D}">
      <dsp:nvSpPr>
        <dsp:cNvPr id="0" name=""/>
        <dsp:cNvSpPr/>
      </dsp:nvSpPr>
      <dsp:spPr>
        <a:xfrm>
          <a:off x="0" y="1524598"/>
          <a:ext cx="8965870" cy="540231"/>
        </a:xfrm>
        <a:prstGeom prst="roundRect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Hazardous</a:t>
          </a:r>
          <a:r>
            <a:rPr lang="de-DE" sz="2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24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Substances</a:t>
          </a:r>
          <a:r>
            <a:rPr lang="de-DE" sz="2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24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Committee</a:t>
          </a:r>
          <a:endParaRPr lang="de-DE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372" y="1550970"/>
        <a:ext cx="8913126" cy="487487"/>
      </dsp:txXfrm>
    </dsp:sp>
    <dsp:sp modelId="{4E157AF1-493B-43D9-9D36-EAF0BBAE6D21}">
      <dsp:nvSpPr>
        <dsp:cNvPr id="0" name=""/>
        <dsp:cNvSpPr/>
      </dsp:nvSpPr>
      <dsp:spPr>
        <a:xfrm>
          <a:off x="0" y="2064829"/>
          <a:ext cx="8965870" cy="8164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666" tIns="22860" rIns="128016" bIns="22860" numCol="1" spcCol="1270" anchor="t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de-DE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de-DE" sz="18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Announcement</a:t>
          </a:r>
          <a:r>
            <a:rPr lang="de-DE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527 „</a:t>
          </a:r>
          <a:r>
            <a:rPr lang="de-DE" sz="18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Manufactured</a:t>
          </a:r>
          <a:r>
            <a:rPr lang="de-DE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nanomaterials“ (</a:t>
          </a:r>
          <a:r>
            <a:rPr lang="de-DE" sz="18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recommendations</a:t>
          </a:r>
          <a:r>
            <a:rPr lang="de-DE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8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for</a:t>
          </a:r>
          <a:r>
            <a:rPr lang="de-DE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de-DE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de-DE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  </a:t>
          </a:r>
          <a:r>
            <a:rPr lang="de-DE" sz="18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risk</a:t>
          </a:r>
          <a:r>
            <a:rPr lang="de-DE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8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management</a:t>
          </a:r>
          <a:r>
            <a:rPr lang="de-DE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8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based</a:t>
          </a:r>
          <a:r>
            <a:rPr lang="de-DE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on </a:t>
          </a:r>
          <a:r>
            <a:rPr lang="de-DE" sz="18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grouping</a:t>
          </a:r>
          <a:r>
            <a:rPr lang="de-DE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8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approach</a:t>
          </a:r>
          <a:r>
            <a:rPr lang="de-DE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)</a:t>
          </a:r>
          <a:r>
            <a:rPr lang="de-DE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de-DE" sz="1800" kern="1200" dirty="0" smtClean="0">
              <a:latin typeface="Arial" panose="020B0604020202020204" pitchFamily="34" charset="0"/>
              <a:cs typeface="Arial" panose="020B0604020202020204" pitchFamily="34" charset="0"/>
            </a:rPr>
          </a:br>
          <a:endParaRPr lang="de-DE" sz="180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064829"/>
        <a:ext cx="8965870" cy="816407"/>
      </dsp:txXfrm>
    </dsp:sp>
    <dsp:sp modelId="{EC154E7B-CDBE-4D5E-A848-007A1046144E}">
      <dsp:nvSpPr>
        <dsp:cNvPr id="0" name=""/>
        <dsp:cNvSpPr/>
      </dsp:nvSpPr>
      <dsp:spPr>
        <a:xfrm>
          <a:off x="0" y="2881236"/>
          <a:ext cx="8965870" cy="540231"/>
        </a:xfrm>
        <a:prstGeom prst="roundRect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Reference </a:t>
          </a:r>
          <a:r>
            <a:rPr lang="de-DE" sz="24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values</a:t>
          </a:r>
          <a:r>
            <a:rPr lang="de-DE" sz="2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(</a:t>
          </a:r>
          <a:r>
            <a:rPr lang="de-DE" sz="24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based</a:t>
          </a:r>
          <a:r>
            <a:rPr lang="de-DE" sz="2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on </a:t>
          </a:r>
          <a:r>
            <a:rPr lang="de-DE" sz="24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grouping</a:t>
          </a:r>
          <a:r>
            <a:rPr lang="de-DE" sz="2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24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approach</a:t>
          </a:r>
          <a:r>
            <a:rPr lang="de-DE" sz="2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de-DE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372" y="2907608"/>
        <a:ext cx="8913126" cy="487487"/>
      </dsp:txXfrm>
    </dsp:sp>
    <dsp:sp modelId="{2766F811-053C-43B4-8859-025C06096997}">
      <dsp:nvSpPr>
        <dsp:cNvPr id="0" name=""/>
        <dsp:cNvSpPr/>
      </dsp:nvSpPr>
      <dsp:spPr>
        <a:xfrm>
          <a:off x="0" y="3421468"/>
          <a:ext cx="8965870" cy="11150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666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DE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granular, biopersistent </a:t>
          </a:r>
          <a:r>
            <a:rPr lang="de-DE" sz="18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particles</a:t>
          </a:r>
          <a:r>
            <a:rPr lang="de-DE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8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GBP</a:t>
          </a:r>
          <a:r>
            <a:rPr lang="de-DE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de-DE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TRGS</a:t>
          </a:r>
          <a:r>
            <a:rPr lang="de-DE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 900): </a:t>
          </a:r>
          <a:r>
            <a:rPr lang="de-DE" sz="1800" b="1" kern="12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1.25 mg/m³ (respirable fr.) </a:t>
          </a:r>
          <a:endParaRPr lang="de-DE" sz="18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DE" sz="18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GBP</a:t>
          </a:r>
          <a:r>
            <a:rPr lang="de-DE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8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from</a:t>
          </a:r>
          <a:r>
            <a:rPr lang="de-DE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8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manufact</a:t>
          </a:r>
          <a:r>
            <a:rPr lang="de-DE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. nanomaterials</a:t>
          </a:r>
          <a:r>
            <a:rPr lang="de-DE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 (</a:t>
          </a:r>
          <a:r>
            <a:rPr lang="de-DE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BekGS</a:t>
          </a:r>
          <a:r>
            <a:rPr lang="de-DE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 527): </a:t>
          </a:r>
          <a:r>
            <a:rPr lang="de-DE" sz="1800" b="1" kern="12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0.5 mg/m³ (respirable fr. )</a:t>
          </a:r>
          <a:endParaRPr lang="de-DE" sz="18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DE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nanomaterials </a:t>
          </a:r>
          <a:r>
            <a:rPr lang="de-DE" sz="18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with</a:t>
          </a:r>
          <a:r>
            <a:rPr lang="de-DE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8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spec</a:t>
          </a:r>
          <a:r>
            <a:rPr lang="de-DE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de-DE" sz="18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toxicity</a:t>
          </a:r>
          <a:r>
            <a:rPr lang="de-DE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800" b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without</a:t>
          </a:r>
          <a:r>
            <a:rPr lang="de-DE" sz="18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800" b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OEL</a:t>
          </a:r>
          <a:r>
            <a:rPr lang="de-DE" sz="18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de-DE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BekGS</a:t>
          </a:r>
          <a:r>
            <a:rPr lang="de-DE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 527): </a:t>
          </a:r>
          <a:r>
            <a:rPr lang="de-DE" sz="1800" b="1" kern="12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0.1 mg/m³ (</a:t>
          </a:r>
          <a:r>
            <a:rPr lang="de-DE" sz="1800" b="1" kern="1200" dirty="0" err="1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res</a:t>
          </a:r>
          <a:r>
            <a:rPr lang="de-DE" sz="1800" b="1" kern="12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. fr.)</a:t>
          </a:r>
          <a:endParaRPr lang="de-DE" sz="1800" b="1" kern="1200" dirty="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DE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biopersistent, </a:t>
          </a:r>
          <a:r>
            <a:rPr lang="de-DE" sz="18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fibrous</a:t>
          </a:r>
          <a:r>
            <a:rPr lang="de-DE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nanomaterials </a:t>
          </a:r>
          <a:r>
            <a:rPr lang="de-DE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de-DE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BekGS</a:t>
          </a:r>
          <a:r>
            <a:rPr lang="de-DE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 527): </a:t>
          </a:r>
          <a:r>
            <a:rPr lang="de-DE" sz="1800" b="1" kern="12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0.01</a:t>
          </a:r>
          <a:r>
            <a:rPr lang="de-DE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800" b="1" kern="12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F/ml (WHO </a:t>
          </a:r>
          <a:r>
            <a:rPr lang="de-DE" sz="1800" b="1" kern="1200" dirty="0" err="1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fibres</a:t>
          </a:r>
          <a:r>
            <a:rPr lang="de-DE" sz="1800" b="1" kern="12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de-DE" sz="1800" b="1" kern="1200" dirty="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3421468"/>
        <a:ext cx="8965870" cy="11150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F3057BE-F7D2-4695-BE1F-43AA7A680120}" type="datetimeFigureOut">
              <a:rPr lang="de-DE" altLang="de-DE"/>
              <a:pPr/>
              <a:t>10.09.2015</a:t>
            </a:fld>
            <a:endParaRPr lang="de-DE" alt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DE172E1-E1BB-416B-978E-B4EA2C44BA00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3069699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CD19B34-A5DF-4AFF-B845-B275B5CAA961}" type="datetimeFigureOut">
              <a:rPr lang="de-DE" altLang="de-DE"/>
              <a:pPr/>
              <a:t>10.09.2015</a:t>
            </a:fld>
            <a:endParaRPr lang="de-DE" alt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3588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Mastertextformat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AB59C66-AEF4-4D74-91E6-DD784F4B5D7F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827699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B59C66-AEF4-4D74-91E6-DD784F4B5D7F}" type="slidenum">
              <a:rPr lang="de-DE" altLang="de-DE" smtClean="0"/>
              <a:pPr/>
              <a:t>0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6442485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6"/>
          <p:cNvSpPr txBox="1">
            <a:spLocks noGrp="1" noChangeArrowheads="1"/>
          </p:cNvSpPr>
          <p:nvPr/>
        </p:nvSpPr>
        <p:spPr bwMode="auto">
          <a:xfrm>
            <a:off x="57591" y="8738235"/>
            <a:ext cx="95539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7550" indent="-276225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4900" indent="-22225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6225" indent="-220663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7550" indent="-220663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44750" indent="-220663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01950" indent="-220663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59150" indent="-220663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16350" indent="-220663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e-DE" altLang="de-DE" sz="900"/>
              <a:t>baua_vorlagen.ppt</a:t>
            </a:r>
          </a:p>
        </p:txBody>
      </p:sp>
      <p:sp>
        <p:nvSpPr>
          <p:cNvPr id="131075" name="Rectangle 6"/>
          <p:cNvSpPr txBox="1">
            <a:spLocks noGrp="1" noChangeArrowheads="1"/>
          </p:cNvSpPr>
          <p:nvPr/>
        </p:nvSpPr>
        <p:spPr bwMode="auto">
          <a:xfrm>
            <a:off x="57590" y="8738235"/>
            <a:ext cx="95539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7550" indent="-276225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4900" indent="-22225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6225" indent="-220663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7550" indent="-220663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44750" indent="-220663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01950" indent="-220663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59150" indent="-220663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16350" indent="-220663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e-DE" altLang="de-DE" sz="900"/>
              <a:t>baua_vorlagen.ppt</a:t>
            </a:r>
          </a:p>
        </p:txBody>
      </p:sp>
      <p:sp>
        <p:nvSpPr>
          <p:cNvPr id="1310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260475" y="295275"/>
            <a:ext cx="10274300" cy="7705725"/>
          </a:xfrm>
          <a:ln/>
        </p:spPr>
      </p:sp>
      <p:sp>
        <p:nvSpPr>
          <p:cNvPr id="1310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591" y="249741"/>
            <a:ext cx="855851" cy="82506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e-DE" altLang="de-DE" smtClean="0"/>
              <a:t>Musterseite:</a:t>
            </a:r>
            <a:br>
              <a:rPr lang="de-DE" altLang="de-DE" smtClean="0"/>
            </a:br>
            <a:r>
              <a:rPr lang="de-DE" altLang="de-DE" smtClean="0"/>
              <a:t>Standard-Text,</a:t>
            </a:r>
            <a:br>
              <a:rPr lang="de-DE" altLang="de-DE" smtClean="0"/>
            </a:br>
            <a:r>
              <a:rPr lang="de-DE" altLang="de-DE" smtClean="0"/>
              <a:t>1-spaltig + Bild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128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1pPr>
            <a:lvl2pPr marL="709881" indent="-273031" defTabSz="88128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2pPr>
            <a:lvl3pPr marL="1092125" indent="-218425" defTabSz="88128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3pPr>
            <a:lvl4pPr marL="1528974" indent="-218425" defTabSz="88128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4pPr>
            <a:lvl5pPr marL="1965824" indent="-218425" defTabSz="88128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5pPr>
            <a:lvl6pPr marL="2402674" indent="-218425" defTabSz="881284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839524" indent="-218425" defTabSz="881284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276374" indent="-218425" defTabSz="881284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713223" indent="-218425" defTabSz="881284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e-DE" altLang="de-DE" sz="900"/>
              <a:t>baua_vorlagen.ppt</a:t>
            </a: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265238" y="293688"/>
            <a:ext cx="10279063" cy="7708900"/>
          </a:xfrm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591" y="249741"/>
            <a:ext cx="855851" cy="16941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de-D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128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1pPr>
            <a:lvl2pPr marL="709881" indent="-273031" defTabSz="88128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2pPr>
            <a:lvl3pPr marL="1092125" indent="-218425" defTabSz="88128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3pPr>
            <a:lvl4pPr marL="1528974" indent="-218425" defTabSz="88128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4pPr>
            <a:lvl5pPr marL="1965824" indent="-218425" defTabSz="88128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5pPr>
            <a:lvl6pPr marL="2402674" indent="-218425" defTabSz="881284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839524" indent="-218425" defTabSz="881284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276374" indent="-218425" defTabSz="881284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713223" indent="-218425" defTabSz="881284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e-DE" altLang="de-DE" sz="900"/>
              <a:t>baua_vorlagen.ppt</a:t>
            </a: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5700" y="700088"/>
            <a:ext cx="4581525" cy="3436937"/>
          </a:xfrm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9438" y="4346358"/>
            <a:ext cx="5034318" cy="16941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B59C66-AEF4-4D74-91E6-DD784F4B5D7F}" type="slidenum">
              <a:rPr lang="de-DE" altLang="de-DE" smtClean="0"/>
              <a:pPr/>
              <a:t>10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580470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000"/>
              <a:t>baua_vorlagen.ppt</a:t>
            </a: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uA_2_Folie_Willk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61856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uA_3_Zwischen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5" name="Textplatzhalter 5"/>
          <p:cNvSpPr>
            <a:spLocks noGrp="1"/>
          </p:cNvSpPr>
          <p:nvPr>
            <p:ph type="body" sz="quarter" idx="11"/>
          </p:nvPr>
        </p:nvSpPr>
        <p:spPr>
          <a:xfrm>
            <a:off x="795600" y="6426000"/>
            <a:ext cx="2894400" cy="363600"/>
          </a:xfrm>
          <a:prstGeom prst="rect">
            <a:avLst/>
          </a:prstGeom>
        </p:spPr>
        <p:txBody>
          <a:bodyPr lIns="0" tIns="0" bIns="0"/>
          <a:lstStyle/>
          <a:p>
            <a:pPr lvl="0"/>
            <a:r>
              <a:rPr lang="de-DE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3738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193675" y="6573838"/>
            <a:ext cx="376238" cy="1825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83F4E07-5765-4461-98FC-EC82268E9323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72059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uA_4_Folie_Aufzaehlgro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5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698500" y="1816100"/>
            <a:ext cx="7772400" cy="1836000"/>
          </a:xfrm>
          <a:prstGeom prst="rect">
            <a:avLst/>
          </a:prstGeom>
        </p:spPr>
        <p:txBody>
          <a:bodyPr vert="horz" lIns="0" tIns="0" bIns="0"/>
          <a:lstStyle>
            <a:lvl1pPr marL="180000" indent="-180000">
              <a:lnSpc>
                <a:spcPts val="3440"/>
              </a:lnSpc>
              <a:spcBef>
                <a:spcPts val="0"/>
              </a:spcBef>
              <a:spcAft>
                <a:spcPts val="400"/>
              </a:spcAft>
              <a:buFont typeface="Symbol" charset="2"/>
              <a:buChar char="-"/>
              <a:defRPr sz="2000" b="1" i="0" spc="50" baseline="0">
                <a:solidFill>
                  <a:srgbClr val="205595"/>
                </a:solidFill>
                <a:latin typeface="Arial"/>
              </a:defRPr>
            </a:lvl1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Bildplatzhalter 7"/>
          <p:cNvSpPr>
            <a:spLocks noGrp="1"/>
          </p:cNvSpPr>
          <p:nvPr>
            <p:ph type="pic" sz="quarter" idx="13"/>
          </p:nvPr>
        </p:nvSpPr>
        <p:spPr>
          <a:xfrm>
            <a:off x="795600" y="4114800"/>
            <a:ext cx="1821600" cy="1278000"/>
          </a:xfrm>
          <a:prstGeom prst="rect">
            <a:avLst/>
          </a:prstGeom>
        </p:spPr>
        <p:txBody>
          <a:bodyPr vert="horz" anchor="ctr" anchorCtr="1">
            <a:normAutofit/>
          </a:bodyPr>
          <a:lstStyle>
            <a:lvl1pPr marL="0" indent="0">
              <a:buNone/>
              <a:defRPr sz="1500" b="0" i="1">
                <a:latin typeface="Arial"/>
              </a:defRPr>
            </a:lvl1pPr>
          </a:lstStyle>
          <a:p>
            <a:pPr lvl="0"/>
            <a:r>
              <a:rPr lang="de-DE" noProof="0" dirty="0" smtClean="0"/>
              <a:t>Bild</a:t>
            </a:r>
            <a:endParaRPr lang="de-DE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4"/>
          </p:nvPr>
        </p:nvSpPr>
        <p:spPr>
          <a:xfrm>
            <a:off x="793750" y="5486400"/>
            <a:ext cx="3206750" cy="304800"/>
          </a:xfrm>
          <a:prstGeom prst="rect">
            <a:avLst/>
          </a:prstGeom>
        </p:spPr>
        <p:txBody>
          <a:bodyPr vert="horz" lIns="0" bIns="0"/>
          <a:lstStyle>
            <a:lvl1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300" b="1" i="0" spc="50">
                <a:latin typeface="Arial"/>
              </a:defRPr>
            </a:lvl1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7" name="Foliennummernplatzhalter 2"/>
          <p:cNvSpPr>
            <a:spLocks noGrp="1"/>
          </p:cNvSpPr>
          <p:nvPr>
            <p:ph type="sldNum" sz="quarter" idx="16"/>
          </p:nvPr>
        </p:nvSpPr>
        <p:spPr>
          <a:xfrm>
            <a:off x="274638" y="6426200"/>
            <a:ext cx="519112" cy="365125"/>
          </a:xfrm>
          <a:prstGeom prst="rect">
            <a:avLst/>
          </a:prstGeom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>
              <a:defRPr sz="1300" b="1">
                <a:solidFill>
                  <a:srgbClr val="404040"/>
                </a:solidFill>
                <a:latin typeface="Arial" pitchFamily="34" charset="0"/>
              </a:defRPr>
            </a:lvl1pPr>
          </a:lstStyle>
          <a:p>
            <a:fld id="{0CC84DEA-B036-4411-B235-F30CE28B84E1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54476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uA_5_Folie_Text_AufzaehlKl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273050" y="6426200"/>
            <a:ext cx="519113" cy="363538"/>
          </a:xfrm>
          <a:prstGeom prst="rect">
            <a:avLst/>
          </a:prstGeom>
        </p:spPr>
        <p:txBody>
          <a:bodyPr wrap="none" lIns="0" t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609005BD-2935-4580-942A-0B2EDAC0DECB}" type="slidenum">
              <a:rPr lang="de-DE" altLang="de-DE" sz="1300" b="1">
                <a:solidFill>
                  <a:srgbClr val="404040"/>
                </a:solidFill>
                <a:latin typeface="Arial" pitchFamily="34" charset="0"/>
              </a:rPr>
              <a:pPr/>
              <a:t>‹Nr.›</a:t>
            </a:fld>
            <a:endParaRPr lang="de-DE" altLang="de-DE" sz="1300" b="1" dirty="0">
              <a:solidFill>
                <a:srgbClr val="404040"/>
              </a:solidFill>
              <a:latin typeface="Arial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6" name="Bildplatzhalter 7"/>
          <p:cNvSpPr>
            <a:spLocks noGrp="1"/>
          </p:cNvSpPr>
          <p:nvPr>
            <p:ph type="pic" sz="quarter" idx="13"/>
          </p:nvPr>
        </p:nvSpPr>
        <p:spPr>
          <a:xfrm>
            <a:off x="7362000" y="2070000"/>
            <a:ext cx="1288800" cy="1278000"/>
          </a:xfrm>
          <a:prstGeom prst="rect">
            <a:avLst/>
          </a:prstGeom>
        </p:spPr>
        <p:txBody>
          <a:bodyPr vert="horz" lIns="0" tIns="0" bIns="0" anchor="ctr" anchorCtr="1">
            <a:normAutofit/>
          </a:bodyPr>
          <a:lstStyle>
            <a:lvl1pPr marL="0" indent="0">
              <a:buNone/>
              <a:defRPr sz="1500" b="0" i="1">
                <a:latin typeface="Arial"/>
              </a:defRPr>
            </a:lvl1pPr>
          </a:lstStyle>
          <a:p>
            <a:pPr lvl="0"/>
            <a:r>
              <a:rPr lang="de-DE" noProof="0" dirty="0" smtClean="0"/>
              <a:t>Bild</a:t>
            </a:r>
            <a:endParaRPr lang="de-DE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4"/>
          </p:nvPr>
        </p:nvSpPr>
        <p:spPr>
          <a:xfrm>
            <a:off x="7362000" y="3441700"/>
            <a:ext cx="1413700" cy="914400"/>
          </a:xfrm>
          <a:prstGeom prst="rect">
            <a:avLst/>
          </a:prstGeom>
        </p:spPr>
        <p:txBody>
          <a:bodyPr vert="horz" lIns="0" bIns="0"/>
          <a:lstStyle>
            <a:lvl1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300" b="1" i="0" spc="20">
                <a:latin typeface="Arial"/>
              </a:defRPr>
            </a:lvl1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6"/>
          </p:nvPr>
        </p:nvSpPr>
        <p:spPr>
          <a:xfrm>
            <a:off x="702000" y="1692000"/>
            <a:ext cx="6418800" cy="4264300"/>
          </a:xfrm>
          <a:prstGeom prst="rect">
            <a:avLst/>
          </a:prstGeom>
        </p:spPr>
        <p:txBody>
          <a:bodyPr vert="horz" tIns="0" bIns="0"/>
          <a:lstStyle>
            <a:lvl1pPr marL="0" indent="0">
              <a:lnSpc>
                <a:spcPts val="2180"/>
              </a:lnSpc>
              <a:spcBef>
                <a:spcPts val="0"/>
              </a:spcBef>
              <a:spcAft>
                <a:spcPts val="400"/>
              </a:spcAft>
              <a:buFontTx/>
              <a:buNone/>
              <a:defRPr sz="1600" b="1" i="0" spc="0">
                <a:solidFill>
                  <a:srgbClr val="205595"/>
                </a:solidFill>
                <a:latin typeface="Arial"/>
              </a:defRPr>
            </a:lvl1pPr>
            <a:lvl2pPr marL="0" indent="0">
              <a:lnSpc>
                <a:spcPts val="2180"/>
              </a:lnSpc>
              <a:spcBef>
                <a:spcPts val="0"/>
              </a:spcBef>
              <a:spcAft>
                <a:spcPts val="400"/>
              </a:spcAft>
              <a:buFontTx/>
              <a:buNone/>
              <a:defRPr sz="1600" b="0" i="0" spc="0" baseline="0">
                <a:solidFill>
                  <a:schemeClr val="tx1"/>
                </a:solidFill>
                <a:latin typeface="Arial"/>
              </a:defRPr>
            </a:lvl2pPr>
            <a:lvl3pPr marL="0" indent="0">
              <a:lnSpc>
                <a:spcPts val="2180"/>
              </a:lnSpc>
              <a:spcBef>
                <a:spcPts val="1400"/>
              </a:spcBef>
              <a:spcAft>
                <a:spcPts val="400"/>
              </a:spcAft>
              <a:buFontTx/>
              <a:buNone/>
              <a:defRPr sz="1600" b="1" i="0" spc="0">
                <a:solidFill>
                  <a:srgbClr val="205595"/>
                </a:solidFill>
                <a:latin typeface="Arial"/>
              </a:defRPr>
            </a:lvl3pPr>
            <a:lvl4pPr marL="180000" indent="-180000">
              <a:lnSpc>
                <a:spcPts val="2180"/>
              </a:lnSpc>
              <a:spcBef>
                <a:spcPts val="0"/>
              </a:spcBef>
              <a:spcAft>
                <a:spcPts val="400"/>
              </a:spcAft>
              <a:buFont typeface="Symbol" charset="2"/>
              <a:buChar char="-"/>
              <a:defRPr sz="1600" b="0" i="0" spc="0" baseline="0">
                <a:solidFill>
                  <a:schemeClr val="tx1"/>
                </a:solidFill>
                <a:latin typeface="Arial"/>
              </a:defRPr>
            </a:lvl4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1005485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273050" y="6426200"/>
            <a:ext cx="519113" cy="363538"/>
          </a:xfrm>
          <a:prstGeom prst="rect">
            <a:avLst/>
          </a:prstGeom>
        </p:spPr>
        <p:txBody>
          <a:bodyPr wrap="none" lIns="0" t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609005BD-2935-4580-942A-0B2EDAC0DECB}" type="slidenum">
              <a:rPr lang="de-DE" altLang="de-DE" sz="1300" b="1">
                <a:solidFill>
                  <a:srgbClr val="404040"/>
                </a:solidFill>
                <a:latin typeface="Arial" pitchFamily="34" charset="0"/>
              </a:rPr>
              <a:pPr/>
              <a:t>‹Nr.›</a:t>
            </a:fld>
            <a:endParaRPr lang="de-DE" altLang="de-DE" sz="1300" b="1" dirty="0">
              <a:solidFill>
                <a:srgbClr val="40404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25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3941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0825" y="981075"/>
            <a:ext cx="8424863" cy="1008063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652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2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1"/>
          </p:nvPr>
        </p:nvSpPr>
        <p:spPr>
          <a:xfrm>
            <a:off x="193675" y="6573838"/>
            <a:ext cx="376238" cy="1825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EC1563B-4326-473C-A518-02D23A034D02}" type="slidenum">
              <a:rPr lang="de-DE" altLang="de-DE"/>
              <a:pPr/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853180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Bild 2" descr="PPT_Balken_u_Logo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02350"/>
            <a:ext cx="914400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88950" y="2155825"/>
            <a:ext cx="8172450" cy="601663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5" name="AutoShape 3"/>
          <p:cNvSpPr>
            <a:spLocks noChangeArrowheads="1"/>
          </p:cNvSpPr>
          <p:nvPr userDrawn="1"/>
        </p:nvSpPr>
        <p:spPr bwMode="gray">
          <a:xfrm>
            <a:off x="420687" y="1686517"/>
            <a:ext cx="8351173" cy="1633031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0" tIns="144000" rIns="360000" bIns="144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endParaRPr lang="en-US" altLang="de-DE" sz="2000" b="1" dirty="0">
              <a:solidFill>
                <a:schemeClr val="tx2"/>
              </a:solidFill>
            </a:endParaRPr>
          </a:p>
        </p:txBody>
      </p:sp>
      <p:sp>
        <p:nvSpPr>
          <p:cNvPr id="3" name="Rechteck 2"/>
          <p:cNvSpPr/>
          <p:nvPr userDrawn="1"/>
        </p:nvSpPr>
        <p:spPr>
          <a:xfrm>
            <a:off x="24272" y="6222534"/>
            <a:ext cx="71484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14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4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EU/US Joint Conference on Health and Safety at Work</a:t>
            </a:r>
            <a:endParaRPr lang="en-US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Fort</a:t>
            </a:r>
            <a:r>
              <a:rPr lang="de-DE" sz="14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b="1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Worth</a:t>
            </a:r>
            <a:r>
              <a:rPr lang="de-D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Texas, 17 – 19 September 2015</a:t>
            </a:r>
            <a:endParaRPr lang="de-DE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8" r:id="rId3"/>
  </p:sldLayoutIdLst>
  <p:hf hdr="0" ftr="0" dt="0"/>
  <p:txStyles>
    <p:titleStyle>
      <a:lvl1pPr algn="ctr" defTabSz="455613" rtl="0" fontAlgn="base">
        <a:spcBef>
          <a:spcPct val="0"/>
        </a:spcBef>
        <a:spcAft>
          <a:spcPct val="0"/>
        </a:spcAft>
        <a:defRPr sz="3700" kern="1200" spc="100">
          <a:solidFill>
            <a:schemeClr val="bg1"/>
          </a:solidFill>
          <a:latin typeface="Arial"/>
          <a:ea typeface="MS PGothic" pitchFamily="34" charset="-128"/>
          <a:cs typeface="+mj-cs"/>
        </a:defRPr>
      </a:lvl1pPr>
      <a:lvl2pPr algn="ctr" defTabSz="455613" rtl="0" fontAlgn="base">
        <a:spcBef>
          <a:spcPct val="0"/>
        </a:spcBef>
        <a:spcAft>
          <a:spcPct val="0"/>
        </a:spcAft>
        <a:defRPr sz="3700">
          <a:solidFill>
            <a:schemeClr val="bg1"/>
          </a:solidFill>
          <a:latin typeface="Arial" pitchFamily="34" charset="0"/>
          <a:ea typeface="MS PGothic" pitchFamily="34" charset="-128"/>
        </a:defRPr>
      </a:lvl2pPr>
      <a:lvl3pPr algn="ctr" defTabSz="455613" rtl="0" fontAlgn="base">
        <a:spcBef>
          <a:spcPct val="0"/>
        </a:spcBef>
        <a:spcAft>
          <a:spcPct val="0"/>
        </a:spcAft>
        <a:defRPr sz="3700">
          <a:solidFill>
            <a:schemeClr val="bg1"/>
          </a:solidFill>
          <a:latin typeface="Arial" pitchFamily="34" charset="0"/>
          <a:ea typeface="MS PGothic" pitchFamily="34" charset="-128"/>
        </a:defRPr>
      </a:lvl3pPr>
      <a:lvl4pPr algn="ctr" defTabSz="455613" rtl="0" fontAlgn="base">
        <a:spcBef>
          <a:spcPct val="0"/>
        </a:spcBef>
        <a:spcAft>
          <a:spcPct val="0"/>
        </a:spcAft>
        <a:defRPr sz="3700">
          <a:solidFill>
            <a:schemeClr val="bg1"/>
          </a:solidFill>
          <a:latin typeface="Arial" pitchFamily="34" charset="0"/>
          <a:ea typeface="MS PGothic" pitchFamily="34" charset="-128"/>
        </a:defRPr>
      </a:lvl4pPr>
      <a:lvl5pPr algn="ctr" defTabSz="455613" rtl="0" fontAlgn="base">
        <a:spcBef>
          <a:spcPct val="0"/>
        </a:spcBef>
        <a:spcAft>
          <a:spcPct val="0"/>
        </a:spcAft>
        <a:defRPr sz="3700">
          <a:solidFill>
            <a:schemeClr val="bg1"/>
          </a:solidFill>
          <a:latin typeface="Arial" pitchFamily="34" charset="0"/>
          <a:ea typeface="MS PGothic" pitchFamily="34" charset="-128"/>
        </a:defRPr>
      </a:lvl5pPr>
      <a:lvl6pPr marL="457200" algn="ctr" defTabSz="455613" rtl="0" fontAlgn="base">
        <a:spcBef>
          <a:spcPct val="0"/>
        </a:spcBef>
        <a:spcAft>
          <a:spcPct val="0"/>
        </a:spcAft>
        <a:defRPr sz="3700">
          <a:solidFill>
            <a:schemeClr val="bg1"/>
          </a:solidFill>
          <a:latin typeface="Arial" pitchFamily="34" charset="0"/>
          <a:ea typeface="MS PGothic" pitchFamily="34" charset="-128"/>
        </a:defRPr>
      </a:lvl6pPr>
      <a:lvl7pPr marL="914400" algn="ctr" defTabSz="455613" rtl="0" fontAlgn="base">
        <a:spcBef>
          <a:spcPct val="0"/>
        </a:spcBef>
        <a:spcAft>
          <a:spcPct val="0"/>
        </a:spcAft>
        <a:defRPr sz="3700">
          <a:solidFill>
            <a:schemeClr val="bg1"/>
          </a:solidFill>
          <a:latin typeface="Arial" pitchFamily="34" charset="0"/>
          <a:ea typeface="MS PGothic" pitchFamily="34" charset="-128"/>
        </a:defRPr>
      </a:lvl7pPr>
      <a:lvl8pPr marL="1371600" algn="ctr" defTabSz="455613" rtl="0" fontAlgn="base">
        <a:spcBef>
          <a:spcPct val="0"/>
        </a:spcBef>
        <a:spcAft>
          <a:spcPct val="0"/>
        </a:spcAft>
        <a:defRPr sz="3700">
          <a:solidFill>
            <a:schemeClr val="bg1"/>
          </a:solidFill>
          <a:latin typeface="Arial" pitchFamily="34" charset="0"/>
          <a:ea typeface="MS PGothic" pitchFamily="34" charset="-128"/>
        </a:defRPr>
      </a:lvl8pPr>
      <a:lvl9pPr marL="1828800" algn="ctr" defTabSz="455613" rtl="0" fontAlgn="base">
        <a:spcBef>
          <a:spcPct val="0"/>
        </a:spcBef>
        <a:spcAft>
          <a:spcPct val="0"/>
        </a:spcAft>
        <a:defRPr sz="3700">
          <a:solidFill>
            <a:schemeClr val="bg1"/>
          </a:solidFill>
          <a:latin typeface="Arial" pitchFamily="34" charset="0"/>
          <a:ea typeface="MS PGothic" pitchFamily="34" charset="-128"/>
        </a:defRPr>
      </a:lvl9pPr>
    </p:titleStyle>
    <p:bodyStyle>
      <a:lvl1pPr algn="l" defTabSz="455613" rtl="0" fontAlgn="base">
        <a:spcBef>
          <a:spcPct val="0"/>
        </a:spcBef>
        <a:spcAft>
          <a:spcPct val="0"/>
        </a:spcAft>
        <a:defRPr sz="1300" b="1" kern="1200" spc="50">
          <a:solidFill>
            <a:srgbClr val="474746"/>
          </a:solidFill>
          <a:latin typeface="Arial"/>
          <a:ea typeface="MS PGothic" pitchFamily="34" charset="-128"/>
          <a:cs typeface="+mn-cs"/>
        </a:defRPr>
      </a:lvl1pPr>
      <a:lvl2pPr marL="741363" indent="-284163" algn="l" defTabSz="455613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1413" indent="-227013" algn="l" defTabSz="455613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598613" indent="-227013" algn="l" defTabSz="455613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5813" indent="-227013" algn="l" defTabSz="455613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2956" indent="-228450" algn="l" defTabSz="4569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856" indent="-228450" algn="l" defTabSz="4569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757" indent="-228450" algn="l" defTabSz="4569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659" indent="-228450" algn="l" defTabSz="4569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69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00" algn="l" defTabSz="4569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03" algn="l" defTabSz="4569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03" algn="l" defTabSz="4569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04" algn="l" defTabSz="4569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06" algn="l" defTabSz="4569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06" algn="l" defTabSz="4569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307" algn="l" defTabSz="4569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208" algn="l" defTabSz="4569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00100" y="714375"/>
            <a:ext cx="7556500" cy="38417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de-DE" altLang="de-DE" smtClean="0"/>
              <a:t>Headline in einer Zeile für PPT-Folien max. 50 Zeich.</a:t>
            </a:r>
          </a:p>
        </p:txBody>
      </p:sp>
      <p:pic>
        <p:nvPicPr>
          <p:cNvPr id="3076" name="Bild 5" descr="PPT_Balken_u_Logo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02350"/>
            <a:ext cx="914400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eck 2"/>
          <p:cNvSpPr/>
          <p:nvPr userDrawn="1"/>
        </p:nvSpPr>
        <p:spPr>
          <a:xfrm>
            <a:off x="1173715" y="6184062"/>
            <a:ext cx="577335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Dr. Rolf Packroff</a:t>
            </a:r>
            <a:br>
              <a:rPr lang="de-DE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Nanomaterials</a:t>
            </a:r>
            <a:r>
              <a:rPr lang="de-DE" sz="11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1100" b="1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Grouping</a:t>
            </a:r>
            <a:r>
              <a:rPr lang="de-DE" sz="11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100" b="1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approach</a:t>
            </a:r>
            <a:r>
              <a:rPr lang="de-DE" sz="11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100" b="1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11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100" b="1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OSH</a:t>
            </a:r>
            <a:r>
              <a:rPr lang="de-DE" sz="11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100" b="1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reference</a:t>
            </a:r>
            <a:r>
              <a:rPr lang="de-DE" sz="11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100" b="1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values</a:t>
            </a:r>
            <a:endParaRPr lang="de-DE" sz="11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1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11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1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EU-US Joint Conference on Health and Safety at Work,  Fort Worth, 2015</a:t>
            </a:r>
            <a:endParaRPr lang="de-DE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3"/>
          <p:cNvSpPr>
            <a:spLocks noChangeArrowheads="1"/>
          </p:cNvSpPr>
          <p:nvPr userDrawn="1"/>
        </p:nvSpPr>
        <p:spPr bwMode="gray">
          <a:xfrm>
            <a:off x="420688" y="476104"/>
            <a:ext cx="8319275" cy="807089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0" tIns="144000" rIns="360000" bIns="144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endParaRPr lang="en-US" altLang="de-DE" sz="2000" b="1" dirty="0">
              <a:solidFill>
                <a:schemeClr val="tx2"/>
              </a:solidFill>
            </a:endParaRPr>
          </a:p>
        </p:txBody>
      </p:sp>
      <p:sp>
        <p:nvSpPr>
          <p:cNvPr id="7" name="Rechteck 6"/>
          <p:cNvSpPr/>
          <p:nvPr userDrawn="1"/>
        </p:nvSpPr>
        <p:spPr>
          <a:xfrm>
            <a:off x="273050" y="6426200"/>
            <a:ext cx="519113" cy="363538"/>
          </a:xfrm>
          <a:prstGeom prst="rect">
            <a:avLst/>
          </a:prstGeom>
        </p:spPr>
        <p:txBody>
          <a:bodyPr wrap="none" lIns="0" t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609005BD-2935-4580-942A-0B2EDAC0DECB}" type="slidenum">
              <a:rPr lang="de-DE" altLang="de-DE" sz="1300" b="1">
                <a:solidFill>
                  <a:srgbClr val="404040"/>
                </a:solidFill>
                <a:latin typeface="Arial" pitchFamily="34" charset="0"/>
              </a:rPr>
              <a:pPr/>
              <a:t>‹Nr.›</a:t>
            </a:fld>
            <a:endParaRPr lang="de-DE" altLang="de-DE" sz="1300" b="1" dirty="0">
              <a:solidFill>
                <a:srgbClr val="404040"/>
              </a:solidFill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10" r:id="rId6"/>
  </p:sldLayoutIdLst>
  <p:hf hdr="0" ftr="0" dt="0"/>
  <p:txStyles>
    <p:titleStyle>
      <a:lvl1pPr algn="l" defTabSz="457200" rtl="0" fontAlgn="base">
        <a:spcBef>
          <a:spcPct val="0"/>
        </a:spcBef>
        <a:spcAft>
          <a:spcPct val="0"/>
        </a:spcAft>
        <a:defRPr sz="2300" kern="1200" spc="100">
          <a:solidFill>
            <a:schemeClr val="bg1"/>
          </a:solidFill>
          <a:latin typeface="Arial"/>
          <a:ea typeface="MS PGothic" pitchFamily="34" charset="-128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2300">
          <a:solidFill>
            <a:schemeClr val="bg1"/>
          </a:solidFill>
          <a:latin typeface="Arial" pitchFamily="34" charset="0"/>
          <a:ea typeface="MS PGothic" pitchFamily="34" charset="-128"/>
        </a:defRPr>
      </a:lvl2pPr>
      <a:lvl3pPr algn="l" defTabSz="457200" rtl="0" fontAlgn="base">
        <a:spcBef>
          <a:spcPct val="0"/>
        </a:spcBef>
        <a:spcAft>
          <a:spcPct val="0"/>
        </a:spcAft>
        <a:defRPr sz="2300">
          <a:solidFill>
            <a:schemeClr val="bg1"/>
          </a:solidFill>
          <a:latin typeface="Arial" pitchFamily="34" charset="0"/>
          <a:ea typeface="MS PGothic" pitchFamily="34" charset="-128"/>
        </a:defRPr>
      </a:lvl3pPr>
      <a:lvl4pPr algn="l" defTabSz="457200" rtl="0" fontAlgn="base">
        <a:spcBef>
          <a:spcPct val="0"/>
        </a:spcBef>
        <a:spcAft>
          <a:spcPct val="0"/>
        </a:spcAft>
        <a:defRPr sz="2300">
          <a:solidFill>
            <a:schemeClr val="bg1"/>
          </a:solidFill>
          <a:latin typeface="Arial" pitchFamily="34" charset="0"/>
          <a:ea typeface="MS PGothic" pitchFamily="34" charset="-128"/>
        </a:defRPr>
      </a:lvl4pPr>
      <a:lvl5pPr algn="l" defTabSz="457200" rtl="0" fontAlgn="base">
        <a:spcBef>
          <a:spcPct val="0"/>
        </a:spcBef>
        <a:spcAft>
          <a:spcPct val="0"/>
        </a:spcAft>
        <a:defRPr sz="2300">
          <a:solidFill>
            <a:schemeClr val="bg1"/>
          </a:solidFill>
          <a:latin typeface="Arial" pitchFamily="34" charset="0"/>
          <a:ea typeface="MS PGothic" pitchFamily="34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300">
          <a:solidFill>
            <a:schemeClr val="bg1"/>
          </a:solidFill>
          <a:latin typeface="Arial" pitchFamily="34" charset="0"/>
          <a:ea typeface="MS PGothic" pitchFamily="34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300">
          <a:solidFill>
            <a:schemeClr val="bg1"/>
          </a:solidFill>
          <a:latin typeface="Arial" pitchFamily="34" charset="0"/>
          <a:ea typeface="MS PGothic" pitchFamily="34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300">
          <a:solidFill>
            <a:schemeClr val="bg1"/>
          </a:solidFill>
          <a:latin typeface="Arial" pitchFamily="34" charset="0"/>
          <a:ea typeface="MS PGothic" pitchFamily="34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300">
          <a:solidFill>
            <a:schemeClr val="bg1"/>
          </a:solidFill>
          <a:latin typeface="Arial" pitchFamily="34" charset="0"/>
          <a:ea typeface="MS PGothic" pitchFamily="34" charset="-128"/>
        </a:defRPr>
      </a:lvl9pPr>
    </p:titleStyle>
    <p:bodyStyle>
      <a:lvl1pPr algn="l" defTabSz="457200" rtl="0" fontAlgn="base">
        <a:spcBef>
          <a:spcPct val="0"/>
        </a:spcBef>
        <a:spcAft>
          <a:spcPct val="0"/>
        </a:spcAft>
        <a:defRPr sz="1300" b="1" kern="1200">
          <a:solidFill>
            <a:srgbClr val="404040"/>
          </a:solidFill>
          <a:latin typeface="Arial"/>
          <a:ea typeface="MS PGothic" pitchFamily="34" charset="-128"/>
          <a:cs typeface="+mn-cs"/>
        </a:defRPr>
      </a:lvl1pPr>
      <a:lvl2pPr marL="179388" indent="-179388" algn="l" defTabSz="457200" rtl="0" fontAlgn="base">
        <a:lnSpc>
          <a:spcPts val="3438"/>
        </a:lnSpc>
        <a:spcBef>
          <a:spcPct val="0"/>
        </a:spcBef>
        <a:spcAft>
          <a:spcPct val="0"/>
        </a:spcAft>
        <a:buFont typeface="Arial" pitchFamily="34" charset="0"/>
        <a:buChar char="–"/>
        <a:defRPr sz="2000" b="1" kern="1200" spc="50">
          <a:solidFill>
            <a:srgbClr val="205595"/>
          </a:solidFill>
          <a:latin typeface="Arial"/>
          <a:ea typeface="MS PGothic" pitchFamily="34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6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aua.de/emkg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aua.de/emkg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hyperlink" Target="http://www.baua.de/" TargetMode="External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wmf"/><Relationship Id="rId9" Type="http://schemas.openxmlformats.org/officeDocument/2006/relationships/image" Target="../media/image15.jpeg"/><Relationship Id="rId1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8950" y="2178050"/>
            <a:ext cx="8172450" cy="601663"/>
          </a:xfrm>
        </p:spPr>
        <p:txBody>
          <a:bodyPr/>
          <a:lstStyle/>
          <a:p>
            <a:pPr defTabSz="456900" fontAlgn="auto">
              <a:spcAft>
                <a:spcPts val="0"/>
              </a:spcAft>
              <a:defRPr/>
            </a:pPr>
            <a:r>
              <a:rPr lang="en-US" sz="3600" b="1" dirty="0" smtClean="0">
                <a:ea typeface="+mj-ea"/>
              </a:rPr>
              <a:t>Nanomaterials:</a:t>
            </a:r>
            <a:br>
              <a:rPr lang="en-US" sz="3600" b="1" dirty="0" smtClean="0">
                <a:ea typeface="+mj-ea"/>
              </a:rPr>
            </a:br>
            <a:r>
              <a:rPr lang="en-US" sz="3600" b="1" dirty="0" smtClean="0">
                <a:ea typeface="+mj-ea"/>
              </a:rPr>
              <a:t>Grouping approach and </a:t>
            </a:r>
            <a:br>
              <a:rPr lang="en-US" sz="3600" b="1" dirty="0" smtClean="0">
                <a:ea typeface="+mj-ea"/>
              </a:rPr>
            </a:br>
            <a:r>
              <a:rPr lang="en-US" sz="3600" b="1" dirty="0" smtClean="0">
                <a:ea typeface="+mj-ea"/>
              </a:rPr>
              <a:t>OSH reference values</a:t>
            </a:r>
            <a:endParaRPr lang="de-DE" sz="3600" b="1" dirty="0">
              <a:ea typeface="+mj-ea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16" y="274118"/>
            <a:ext cx="1970944" cy="1350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425" y="380537"/>
            <a:ext cx="635021" cy="423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492" y="282514"/>
            <a:ext cx="1968948" cy="1350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7092" y="1126587"/>
            <a:ext cx="595424" cy="396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761" y="274117"/>
            <a:ext cx="1803441" cy="1350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 descr="D:\Daten\bwrt13\Pictures\Foto Fox Nano\Nanogate AG 250612\Druckdaten Webformat 200 KB\Hydrophobes-Gewebe_FOX_120625_22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" y="3486221"/>
            <a:ext cx="1562519" cy="2343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220" y="3486221"/>
            <a:ext cx="1562180" cy="2343778"/>
          </a:xfrm>
          <a:prstGeom prst="rect">
            <a:avLst/>
          </a:prstGeom>
        </p:spPr>
      </p:pic>
      <p:sp>
        <p:nvSpPr>
          <p:cNvPr id="11" name="Rechteck 10"/>
          <p:cNvSpPr/>
          <p:nvPr/>
        </p:nvSpPr>
        <p:spPr>
          <a:xfrm>
            <a:off x="2357966" y="3919446"/>
            <a:ext cx="4572000" cy="19205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Bef>
                <a:spcPct val="40000"/>
              </a:spcBef>
            </a:pPr>
            <a:r>
              <a:rPr lang="de-DE" altLang="de-DE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</a:t>
            </a:r>
            <a:r>
              <a:rPr lang="de-DE" altLang="de-DE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Rolf </a:t>
            </a:r>
            <a:r>
              <a:rPr lang="de-DE" altLang="de-DE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Packroff</a:t>
            </a:r>
            <a:r>
              <a:rPr lang="de-DE" altLang="de-D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altLang="de-D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altLang="de-DE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40000"/>
              </a:spcBef>
            </a:pPr>
            <a:r>
              <a:rPr lang="en-US" altLang="de-DE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Scientific </a:t>
            </a:r>
            <a:r>
              <a:rPr lang="en-US" altLang="de-DE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 of the </a:t>
            </a:r>
            <a:r>
              <a:rPr lang="en-US" altLang="de-DE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Division </a:t>
            </a:r>
            <a:br>
              <a:rPr lang="en-US" altLang="de-DE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de-DE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„Hazardous </a:t>
            </a:r>
            <a:r>
              <a:rPr lang="en-US" altLang="de-DE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substances and biological agents"</a:t>
            </a:r>
          </a:p>
          <a:p>
            <a:pPr algn="ctr" eaLnBrk="1" hangingPunct="1">
              <a:spcBef>
                <a:spcPct val="40000"/>
              </a:spcBef>
            </a:pPr>
            <a:r>
              <a:rPr lang="en-US" altLang="de-DE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BAuA – Federal Institute for Occupational Safety and </a:t>
            </a:r>
            <a:r>
              <a:rPr lang="en-US" altLang="de-DE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Health, Dortmund </a:t>
            </a:r>
            <a:r>
              <a:rPr lang="en-US" altLang="de-DE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(Germany)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132" name="Text Box 4"/>
          <p:cNvSpPr txBox="1">
            <a:spLocks noChangeArrowheads="1"/>
          </p:cNvSpPr>
          <p:nvPr/>
        </p:nvSpPr>
        <p:spPr bwMode="auto">
          <a:xfrm>
            <a:off x="0" y="107950"/>
            <a:ext cx="7750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 sz="2000" b="1"/>
          </a:p>
        </p:txBody>
      </p:sp>
      <p:sp>
        <p:nvSpPr>
          <p:cNvPr id="688134" name="Text Box 6"/>
          <p:cNvSpPr txBox="1">
            <a:spLocks noChangeArrowheads="1"/>
          </p:cNvSpPr>
          <p:nvPr/>
        </p:nvSpPr>
        <p:spPr bwMode="auto">
          <a:xfrm>
            <a:off x="1141308" y="2623522"/>
            <a:ext cx="5432630" cy="584775"/>
          </a:xfrm>
          <a:prstGeom prst="rect">
            <a:avLst/>
          </a:prstGeom>
          <a:solidFill>
            <a:srgbClr val="FCD6CA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de-DE" altLang="de-DE" b="1" dirty="0" err="1">
                <a:solidFill>
                  <a:srgbClr val="000000"/>
                </a:solidFill>
              </a:rPr>
              <a:t>Hazardous</a:t>
            </a:r>
            <a:r>
              <a:rPr lang="de-DE" altLang="de-DE" b="1" dirty="0">
                <a:solidFill>
                  <a:srgbClr val="000000"/>
                </a:solidFill>
              </a:rPr>
              <a:t> </a:t>
            </a:r>
            <a:r>
              <a:rPr lang="de-DE" altLang="de-DE" b="1" dirty="0" err="1">
                <a:solidFill>
                  <a:srgbClr val="000000"/>
                </a:solidFill>
              </a:rPr>
              <a:t>Substances</a:t>
            </a:r>
            <a:r>
              <a:rPr lang="de-DE" altLang="de-DE" b="1" dirty="0">
                <a:solidFill>
                  <a:srgbClr val="000000"/>
                </a:solidFill>
              </a:rPr>
              <a:t> </a:t>
            </a:r>
            <a:r>
              <a:rPr lang="de-DE" altLang="de-DE" b="1" dirty="0" err="1" smtClean="0">
                <a:solidFill>
                  <a:srgbClr val="000000"/>
                </a:solidFill>
              </a:rPr>
              <a:t>Ordinance</a:t>
            </a:r>
            <a:endParaRPr lang="de-DE" altLang="de-DE" b="1" dirty="0" smtClean="0">
              <a:solidFill>
                <a:srgbClr val="000000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de-DE" altLang="de-DE" sz="1600" b="1" dirty="0" smtClean="0">
                <a:solidFill>
                  <a:srgbClr val="000000"/>
                </a:solidFill>
              </a:rPr>
              <a:t>(</a:t>
            </a:r>
            <a:r>
              <a:rPr lang="de-DE" altLang="de-DE" sz="1600" b="1" dirty="0" err="1" smtClean="0">
                <a:solidFill>
                  <a:srgbClr val="000000"/>
                </a:solidFill>
              </a:rPr>
              <a:t>government</a:t>
            </a:r>
            <a:r>
              <a:rPr lang="de-DE" altLang="de-DE" sz="1600" b="1" dirty="0" smtClean="0">
                <a:solidFill>
                  <a:srgbClr val="000000"/>
                </a:solidFill>
              </a:rPr>
              <a:t>, </a:t>
            </a:r>
            <a:r>
              <a:rPr lang="de-DE" altLang="de-DE" sz="1600" b="1" dirty="0" err="1">
                <a:solidFill>
                  <a:srgbClr val="000000"/>
                </a:solidFill>
              </a:rPr>
              <a:t>M</a:t>
            </a:r>
            <a:r>
              <a:rPr lang="de-DE" altLang="de-DE" sz="1600" b="1" dirty="0" err="1" smtClean="0">
                <a:solidFill>
                  <a:srgbClr val="000000"/>
                </a:solidFill>
              </a:rPr>
              <a:t>inistry</a:t>
            </a:r>
            <a:r>
              <a:rPr lang="de-DE" altLang="de-DE" sz="1600" b="1" dirty="0" smtClean="0">
                <a:solidFill>
                  <a:srgbClr val="000000"/>
                </a:solidFill>
              </a:rPr>
              <a:t> </a:t>
            </a:r>
            <a:r>
              <a:rPr lang="de-DE" altLang="de-DE" sz="1600" b="1" dirty="0" err="1" smtClean="0">
                <a:solidFill>
                  <a:srgbClr val="000000"/>
                </a:solidFill>
              </a:rPr>
              <a:t>for</a:t>
            </a:r>
            <a:r>
              <a:rPr lang="de-DE" altLang="de-DE" sz="1600" b="1" dirty="0" smtClean="0">
                <a:solidFill>
                  <a:srgbClr val="000000"/>
                </a:solidFill>
              </a:rPr>
              <a:t> </a:t>
            </a:r>
            <a:r>
              <a:rPr lang="de-DE" altLang="de-DE" sz="1600" b="1" dirty="0" err="1" smtClean="0">
                <a:solidFill>
                  <a:srgbClr val="000000"/>
                </a:solidFill>
              </a:rPr>
              <a:t>labour</a:t>
            </a:r>
            <a:r>
              <a:rPr lang="de-DE" altLang="de-DE" sz="1600" b="1" dirty="0" smtClean="0">
                <a:solidFill>
                  <a:srgbClr val="000000"/>
                </a:solidFill>
              </a:rPr>
              <a:t> </a:t>
            </a:r>
            <a:r>
              <a:rPr lang="de-DE" altLang="de-DE" sz="1600" b="1" dirty="0" err="1" smtClean="0">
                <a:solidFill>
                  <a:srgbClr val="000000"/>
                </a:solidFill>
              </a:rPr>
              <a:t>and</a:t>
            </a:r>
            <a:r>
              <a:rPr lang="de-DE" altLang="de-DE" sz="1600" b="1" dirty="0" smtClean="0">
                <a:solidFill>
                  <a:srgbClr val="000000"/>
                </a:solidFill>
              </a:rPr>
              <a:t> </a:t>
            </a:r>
            <a:r>
              <a:rPr lang="de-DE" altLang="de-DE" sz="1600" b="1" dirty="0" err="1" smtClean="0">
                <a:solidFill>
                  <a:srgbClr val="000000"/>
                </a:solidFill>
              </a:rPr>
              <a:t>social</a:t>
            </a:r>
            <a:r>
              <a:rPr lang="de-DE" altLang="de-DE" sz="1600" b="1" dirty="0" smtClean="0">
                <a:solidFill>
                  <a:srgbClr val="000000"/>
                </a:solidFill>
              </a:rPr>
              <a:t> </a:t>
            </a:r>
            <a:r>
              <a:rPr lang="de-DE" altLang="de-DE" sz="1600" b="1" dirty="0" err="1" smtClean="0">
                <a:solidFill>
                  <a:srgbClr val="000000"/>
                </a:solidFill>
              </a:rPr>
              <a:t>affairs</a:t>
            </a:r>
            <a:r>
              <a:rPr lang="de-DE" altLang="de-DE" sz="1600" b="1" dirty="0" smtClean="0">
                <a:solidFill>
                  <a:srgbClr val="000000"/>
                </a:solidFill>
              </a:rPr>
              <a:t>)</a:t>
            </a:r>
            <a:endParaRPr lang="de-DE" altLang="de-DE" sz="1600" b="1" dirty="0">
              <a:solidFill>
                <a:srgbClr val="000000"/>
              </a:solidFill>
            </a:endParaRPr>
          </a:p>
        </p:txBody>
      </p:sp>
      <p:sp>
        <p:nvSpPr>
          <p:cNvPr id="688135" name="Text Box 7"/>
          <p:cNvSpPr txBox="1">
            <a:spLocks noChangeArrowheads="1"/>
          </p:cNvSpPr>
          <p:nvPr/>
        </p:nvSpPr>
        <p:spPr bwMode="auto">
          <a:xfrm>
            <a:off x="653143" y="3664200"/>
            <a:ext cx="6353299" cy="769441"/>
          </a:xfrm>
          <a:prstGeom prst="rect">
            <a:avLst/>
          </a:prstGeom>
          <a:solidFill>
            <a:srgbClr val="FCD6CA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de-DE" b="1" dirty="0" smtClean="0">
                <a:solidFill>
                  <a:srgbClr val="000000"/>
                </a:solidFill>
              </a:rPr>
              <a:t>Technical rules </a:t>
            </a:r>
            <a:r>
              <a:rPr lang="en-US" altLang="de-DE" b="1" dirty="0">
                <a:solidFill>
                  <a:srgbClr val="000000"/>
                </a:solidFill>
              </a:rPr>
              <a:t>for hazardous substances </a:t>
            </a:r>
            <a:r>
              <a:rPr lang="en-US" altLang="de-DE" sz="2000" b="1" dirty="0" smtClean="0">
                <a:solidFill>
                  <a:srgbClr val="000000"/>
                </a:solidFill>
              </a:rPr>
              <a:t>(Committee on Hazardous Substances)</a:t>
            </a:r>
            <a:endParaRPr lang="de-DE" altLang="de-DE" sz="2000" b="1" dirty="0">
              <a:solidFill>
                <a:srgbClr val="000000"/>
              </a:solidFill>
            </a:endParaRPr>
          </a:p>
        </p:txBody>
      </p:sp>
      <p:sp>
        <p:nvSpPr>
          <p:cNvPr id="688136" name="Text Box 8"/>
          <p:cNvSpPr txBox="1">
            <a:spLocks noChangeArrowheads="1"/>
          </p:cNvSpPr>
          <p:nvPr/>
        </p:nvSpPr>
        <p:spPr bwMode="auto">
          <a:xfrm>
            <a:off x="249383" y="4915463"/>
            <a:ext cx="7358288" cy="769441"/>
          </a:xfrm>
          <a:prstGeom prst="rect">
            <a:avLst/>
          </a:prstGeom>
          <a:solidFill>
            <a:srgbClr val="FCD6CA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altLang="de-DE" b="1" dirty="0" err="1" smtClean="0">
                <a:solidFill>
                  <a:srgbClr val="000000"/>
                </a:solidFill>
              </a:rPr>
              <a:t>Guidance</a:t>
            </a:r>
            <a:r>
              <a:rPr lang="de-DE" altLang="de-DE" b="1" dirty="0" smtClean="0">
                <a:solidFill>
                  <a:srgbClr val="000000"/>
                </a:solidFill>
              </a:rPr>
              <a:t> </a:t>
            </a:r>
            <a:r>
              <a:rPr lang="de-DE" altLang="de-DE" b="1" dirty="0" err="1" smtClean="0">
                <a:solidFill>
                  <a:srgbClr val="000000"/>
                </a:solidFill>
              </a:rPr>
              <a:t>documents</a:t>
            </a:r>
            <a:r>
              <a:rPr lang="de-DE" altLang="de-DE" b="1" dirty="0" smtClean="0">
                <a:solidFill>
                  <a:srgbClr val="000000"/>
                </a:solidFill>
              </a:rPr>
              <a:t> </a:t>
            </a:r>
            <a:r>
              <a:rPr lang="de-DE" altLang="de-DE" b="1" dirty="0" err="1" smtClean="0">
                <a:solidFill>
                  <a:srgbClr val="000000"/>
                </a:solidFill>
              </a:rPr>
              <a:t>and</a:t>
            </a:r>
            <a:r>
              <a:rPr lang="de-DE" altLang="de-DE" b="1" dirty="0" smtClean="0">
                <a:solidFill>
                  <a:srgbClr val="000000"/>
                </a:solidFill>
              </a:rPr>
              <a:t> </a:t>
            </a:r>
            <a:r>
              <a:rPr lang="de-DE" altLang="de-DE" b="1" dirty="0" err="1">
                <a:solidFill>
                  <a:srgbClr val="000000"/>
                </a:solidFill>
              </a:rPr>
              <a:t>toolkits</a:t>
            </a:r>
            <a:r>
              <a:rPr lang="de-DE" altLang="de-DE" sz="2800" b="1" dirty="0">
                <a:solidFill>
                  <a:srgbClr val="000000"/>
                </a:solidFill>
              </a:rPr>
              <a:t/>
            </a:r>
            <a:br>
              <a:rPr lang="de-DE" altLang="de-DE" sz="2800" b="1" dirty="0">
                <a:solidFill>
                  <a:srgbClr val="000000"/>
                </a:solidFill>
              </a:rPr>
            </a:br>
            <a:r>
              <a:rPr lang="de-DE" altLang="de-DE" sz="2000" b="1" dirty="0" smtClean="0">
                <a:solidFill>
                  <a:srgbClr val="000000"/>
                </a:solidFill>
              </a:rPr>
              <a:t>(</a:t>
            </a:r>
            <a:r>
              <a:rPr lang="de-DE" altLang="de-DE" sz="2000" b="1" dirty="0" err="1" smtClean="0">
                <a:solidFill>
                  <a:srgbClr val="000000"/>
                </a:solidFill>
              </a:rPr>
              <a:t>authorities</a:t>
            </a:r>
            <a:r>
              <a:rPr lang="de-DE" altLang="de-DE" sz="2000" b="1" dirty="0" smtClean="0">
                <a:solidFill>
                  <a:srgbClr val="000000"/>
                </a:solidFill>
              </a:rPr>
              <a:t>, </a:t>
            </a:r>
            <a:r>
              <a:rPr lang="de-DE" altLang="de-DE" sz="2000" b="1" dirty="0" err="1" smtClean="0">
                <a:solidFill>
                  <a:srgbClr val="000000"/>
                </a:solidFill>
              </a:rPr>
              <a:t>stakeholders</a:t>
            </a:r>
            <a:r>
              <a:rPr lang="de-DE" altLang="de-DE" sz="2000" b="1" dirty="0" smtClean="0">
                <a:solidFill>
                  <a:srgbClr val="000000"/>
                </a:solidFill>
              </a:rPr>
              <a:t>)</a:t>
            </a:r>
            <a:endParaRPr lang="de-DE" altLang="de-DE" sz="2000" dirty="0">
              <a:solidFill>
                <a:srgbClr val="000000"/>
              </a:solidFill>
            </a:endParaRPr>
          </a:p>
        </p:txBody>
      </p:sp>
      <p:sp>
        <p:nvSpPr>
          <p:cNvPr id="688143" name="Text Box 21"/>
          <p:cNvSpPr txBox="1">
            <a:spLocks noChangeArrowheads="1"/>
          </p:cNvSpPr>
          <p:nvPr/>
        </p:nvSpPr>
        <p:spPr bwMode="auto">
          <a:xfrm>
            <a:off x="2458192" y="1583150"/>
            <a:ext cx="2909455" cy="634020"/>
          </a:xfrm>
          <a:prstGeom prst="rect">
            <a:avLst/>
          </a:prstGeom>
          <a:solidFill>
            <a:srgbClr val="FCD6CA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de-DE" altLang="de-DE" b="1" dirty="0" err="1">
                <a:solidFill>
                  <a:srgbClr val="000000"/>
                </a:solidFill>
              </a:rPr>
              <a:t>OSH</a:t>
            </a:r>
            <a:r>
              <a:rPr lang="de-DE" altLang="de-DE" b="1" dirty="0">
                <a:solidFill>
                  <a:srgbClr val="000000"/>
                </a:solidFill>
              </a:rPr>
              <a:t> </a:t>
            </a:r>
            <a:r>
              <a:rPr lang="de-DE" altLang="de-DE" b="1" dirty="0" smtClean="0">
                <a:solidFill>
                  <a:srgbClr val="000000"/>
                </a:solidFill>
              </a:rPr>
              <a:t>Law</a:t>
            </a:r>
          </a:p>
          <a:p>
            <a:pPr algn="ctr">
              <a:lnSpc>
                <a:spcPct val="80000"/>
              </a:lnSpc>
            </a:pPr>
            <a:r>
              <a:rPr lang="de-DE" altLang="de-DE" sz="2000" b="1" dirty="0" smtClean="0">
                <a:solidFill>
                  <a:srgbClr val="000000"/>
                </a:solidFill>
              </a:rPr>
              <a:t>(</a:t>
            </a:r>
            <a:r>
              <a:rPr lang="de-DE" altLang="de-DE" sz="2000" b="1" dirty="0" err="1" smtClean="0">
                <a:solidFill>
                  <a:srgbClr val="000000"/>
                </a:solidFill>
              </a:rPr>
              <a:t>parliament</a:t>
            </a:r>
            <a:r>
              <a:rPr lang="de-DE" altLang="de-DE" sz="2000" b="1" dirty="0" smtClean="0">
                <a:solidFill>
                  <a:srgbClr val="000000"/>
                </a:solidFill>
              </a:rPr>
              <a:t>)</a:t>
            </a:r>
            <a:endParaRPr lang="de-DE" altLang="de-DE" sz="2000" b="1" dirty="0">
              <a:solidFill>
                <a:srgbClr val="000000"/>
              </a:solidFill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545911" y="610317"/>
            <a:ext cx="81067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altLang="de-DE" sz="28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German </a:t>
            </a:r>
            <a:r>
              <a:rPr lang="de-DE" altLang="de-DE" sz="2800" b="1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Regulatory</a:t>
            </a:r>
            <a:r>
              <a:rPr lang="de-DE" altLang="de-DE" sz="28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Framework</a:t>
            </a:r>
            <a:endParaRPr lang="de-DE" altLang="de-DE" sz="28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Gleichschenkliges Dreieck 1"/>
          <p:cNvSpPr/>
          <p:nvPr/>
        </p:nvSpPr>
        <p:spPr>
          <a:xfrm flipV="1">
            <a:off x="7607670" y="2030680"/>
            <a:ext cx="1132569" cy="3420092"/>
          </a:xfrm>
          <a:prstGeom prst="triangl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7902084" y="5584348"/>
            <a:ext cx="5950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/>
              <a:t>soft</a:t>
            </a:r>
            <a:endParaRPr lang="de-DE" sz="2000" b="1" dirty="0"/>
          </a:p>
        </p:txBody>
      </p:sp>
      <p:sp>
        <p:nvSpPr>
          <p:cNvPr id="21" name="Textfeld 20"/>
          <p:cNvSpPr txBox="1"/>
          <p:nvPr/>
        </p:nvSpPr>
        <p:spPr>
          <a:xfrm>
            <a:off x="7813282" y="1500050"/>
            <a:ext cx="6752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err="1" smtClean="0"/>
              <a:t>hard</a:t>
            </a:r>
            <a:endParaRPr lang="de-DE" sz="2000" b="1" dirty="0"/>
          </a:p>
        </p:txBody>
      </p:sp>
    </p:spTree>
    <p:extLst>
      <p:ext uri="{BB962C8B-B14F-4D97-AF65-F5344CB8AC3E}">
        <p14:creationId xmlns:p14="http://schemas.microsoft.com/office/powerpoint/2010/main" val="200258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4"/>
          <p:cNvSpPr txBox="1">
            <a:spLocks noChangeArrowheads="1"/>
          </p:cNvSpPr>
          <p:nvPr/>
        </p:nvSpPr>
        <p:spPr bwMode="auto">
          <a:xfrm>
            <a:off x="0" y="125413"/>
            <a:ext cx="741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30000"/>
              </a:spcBef>
            </a:pPr>
            <a:endParaRPr lang="de-DE" altLang="de-DE" sz="2000" b="1"/>
          </a:p>
        </p:txBody>
      </p:sp>
      <p:sp>
        <p:nvSpPr>
          <p:cNvPr id="2" name="Rechteck 1"/>
          <p:cNvSpPr/>
          <p:nvPr/>
        </p:nvSpPr>
        <p:spPr>
          <a:xfrm>
            <a:off x="832513" y="475017"/>
            <a:ext cx="61551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altLang="de-DE" sz="24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German </a:t>
            </a:r>
            <a:r>
              <a:rPr lang="de-DE" altLang="de-DE" sz="2400" b="1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OSH</a:t>
            </a:r>
            <a:r>
              <a:rPr lang="de-DE" altLang="de-DE" sz="24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400" b="1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regulation</a:t>
            </a:r>
            <a:r>
              <a:rPr lang="de-DE" altLang="de-DE" sz="24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altLang="de-DE" sz="24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altLang="de-DE" sz="2400" b="1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related</a:t>
            </a:r>
            <a:r>
              <a:rPr lang="de-DE" altLang="de-DE" sz="24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400" b="1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altLang="de-DE" sz="24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nanomaterials</a:t>
            </a:r>
            <a:endParaRPr lang="de-DE" altLang="de-DE" sz="32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7" descr="deutschland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194" y="530947"/>
            <a:ext cx="1267902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Diagramm 2"/>
          <p:cNvGraphicFramePr/>
          <p:nvPr>
            <p:extLst>
              <p:ext uri="{D42A27DB-BD31-4B8C-83A1-F6EECF244321}">
                <p14:modId xmlns:p14="http://schemas.microsoft.com/office/powerpoint/2010/main" val="2071980651"/>
              </p:ext>
            </p:extLst>
          </p:nvPr>
        </p:nvGraphicFramePr>
        <p:xfrm>
          <a:off x="95004" y="1397000"/>
          <a:ext cx="8965870" cy="4539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71900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6"/>
          <p:cNvSpPr txBox="1">
            <a:spLocks/>
          </p:cNvSpPr>
          <p:nvPr/>
        </p:nvSpPr>
        <p:spPr>
          <a:xfrm>
            <a:off x="532607" y="502263"/>
            <a:ext cx="8249444" cy="505699"/>
          </a:xfrm>
          <a:prstGeom prst="rect">
            <a:avLst/>
          </a:prstGeom>
        </p:spPr>
        <p:txBody>
          <a:bodyPr rtlCol="0"/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300" kern="1200" spc="100">
                <a:solidFill>
                  <a:schemeClr val="bg1"/>
                </a:solidFill>
                <a:latin typeface="Arial"/>
                <a:ea typeface="MS PGothic" pitchFamily="34" charset="-128"/>
                <a:cs typeface="+mj-cs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23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23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23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23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3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3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3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3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de-DE" sz="2800" b="1" dirty="0" err="1" smtClean="0">
                <a:ea typeface="+mj-ea"/>
              </a:rPr>
              <a:t>Control</a:t>
            </a:r>
            <a:r>
              <a:rPr lang="de-DE" sz="2800" b="1" dirty="0" smtClean="0">
                <a:ea typeface="+mj-ea"/>
              </a:rPr>
              <a:t> </a:t>
            </a:r>
            <a:r>
              <a:rPr lang="de-DE" sz="2800" b="1" dirty="0" err="1" smtClean="0">
                <a:ea typeface="+mj-ea"/>
              </a:rPr>
              <a:t>strategies</a:t>
            </a:r>
            <a:r>
              <a:rPr lang="de-DE" sz="2800" b="1" dirty="0" smtClean="0">
                <a:ea typeface="+mj-ea"/>
              </a:rPr>
              <a:t> (</a:t>
            </a:r>
            <a:r>
              <a:rPr lang="de-DE" sz="2800" b="1" dirty="0" err="1" smtClean="0">
                <a:ea typeface="+mj-ea"/>
              </a:rPr>
              <a:t>dusty</a:t>
            </a:r>
            <a:r>
              <a:rPr lang="de-DE" sz="2800" b="1" dirty="0" smtClean="0">
                <a:ea typeface="+mj-ea"/>
              </a:rPr>
              <a:t> </a:t>
            </a:r>
            <a:r>
              <a:rPr lang="de-DE" sz="2800" b="1" dirty="0" err="1" smtClean="0">
                <a:ea typeface="+mj-ea"/>
              </a:rPr>
              <a:t>materials</a:t>
            </a:r>
            <a:r>
              <a:rPr lang="de-DE" sz="2800" b="1" dirty="0" smtClean="0">
                <a:ea typeface="+mj-ea"/>
              </a:rPr>
              <a:t>)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de-DE" sz="1400" b="1" dirty="0" smtClean="0">
                <a:ea typeface="+mj-ea"/>
              </a:rPr>
              <a:t>(1: </a:t>
            </a:r>
            <a:r>
              <a:rPr lang="de-DE" sz="1400" b="1" dirty="0" err="1" smtClean="0">
                <a:ea typeface="+mj-ea"/>
              </a:rPr>
              <a:t>basic</a:t>
            </a:r>
            <a:r>
              <a:rPr lang="de-DE" sz="1400" b="1" dirty="0" smtClean="0">
                <a:ea typeface="+mj-ea"/>
              </a:rPr>
              <a:t> </a:t>
            </a:r>
            <a:r>
              <a:rPr lang="de-DE" sz="1400" b="1" dirty="0" err="1" smtClean="0">
                <a:ea typeface="+mj-ea"/>
              </a:rPr>
              <a:t>OSH</a:t>
            </a:r>
            <a:r>
              <a:rPr lang="de-DE" sz="1400" b="1" dirty="0" smtClean="0">
                <a:ea typeface="+mj-ea"/>
              </a:rPr>
              <a:t> </a:t>
            </a:r>
            <a:r>
              <a:rPr lang="de-DE" sz="1400" b="1" dirty="0" err="1" smtClean="0">
                <a:ea typeface="+mj-ea"/>
              </a:rPr>
              <a:t>hygiene</a:t>
            </a:r>
            <a:r>
              <a:rPr lang="de-DE" sz="1400" b="1" dirty="0" smtClean="0">
                <a:ea typeface="+mj-ea"/>
              </a:rPr>
              <a:t>, 2: </a:t>
            </a:r>
            <a:r>
              <a:rPr lang="de-DE" sz="1400" b="1" dirty="0" err="1" smtClean="0">
                <a:ea typeface="+mj-ea"/>
              </a:rPr>
              <a:t>emission</a:t>
            </a:r>
            <a:r>
              <a:rPr lang="de-DE" sz="1400" b="1" dirty="0" smtClean="0">
                <a:ea typeface="+mj-ea"/>
              </a:rPr>
              <a:t> </a:t>
            </a:r>
            <a:r>
              <a:rPr lang="de-DE" sz="1400" b="1" dirty="0" err="1" smtClean="0">
                <a:ea typeface="+mj-ea"/>
              </a:rPr>
              <a:t>control</a:t>
            </a:r>
            <a:r>
              <a:rPr lang="de-DE" sz="1400" b="1" dirty="0" smtClean="0">
                <a:ea typeface="+mj-ea"/>
              </a:rPr>
              <a:t>, 3: </a:t>
            </a:r>
            <a:r>
              <a:rPr lang="de-DE" sz="1400" b="1" dirty="0" err="1" smtClean="0">
                <a:ea typeface="+mj-ea"/>
              </a:rPr>
              <a:t>closed</a:t>
            </a:r>
            <a:r>
              <a:rPr lang="de-DE" sz="1400" b="1" dirty="0" smtClean="0">
                <a:ea typeface="+mj-ea"/>
              </a:rPr>
              <a:t> </a:t>
            </a:r>
            <a:r>
              <a:rPr lang="de-DE" sz="1400" b="1" dirty="0" err="1" smtClean="0">
                <a:ea typeface="+mj-ea"/>
              </a:rPr>
              <a:t>system</a:t>
            </a:r>
            <a:r>
              <a:rPr lang="de-DE" sz="1400" b="1" dirty="0" smtClean="0">
                <a:ea typeface="+mj-ea"/>
              </a:rPr>
              <a:t>, 4: expert </a:t>
            </a:r>
            <a:r>
              <a:rPr lang="de-DE" sz="1400" b="1" dirty="0" err="1" smtClean="0">
                <a:ea typeface="+mj-ea"/>
              </a:rPr>
              <a:t>advice</a:t>
            </a:r>
            <a:r>
              <a:rPr lang="de-DE" sz="1400" b="1" dirty="0" smtClean="0">
                <a:ea typeface="+mj-ea"/>
              </a:rPr>
              <a:t>)</a:t>
            </a:r>
            <a:r>
              <a:rPr lang="de-DE" sz="1800" b="1" dirty="0" smtClean="0">
                <a:ea typeface="+mj-ea"/>
              </a:rPr>
              <a:t/>
            </a:r>
            <a:br>
              <a:rPr lang="de-DE" sz="1800" b="1" dirty="0" smtClean="0">
                <a:ea typeface="+mj-ea"/>
              </a:rPr>
            </a:br>
            <a:endParaRPr lang="de-DE" sz="1800" b="1" dirty="0">
              <a:ea typeface="+mj-ea"/>
            </a:endParaRP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7035175"/>
              </p:ext>
            </p:extLst>
          </p:nvPr>
        </p:nvGraphicFramePr>
        <p:xfrm>
          <a:off x="590469" y="1689973"/>
          <a:ext cx="8133720" cy="362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2796"/>
                <a:gridCol w="996287"/>
                <a:gridCol w="1514901"/>
                <a:gridCol w="1328496"/>
                <a:gridCol w="1355620"/>
                <a:gridCol w="13556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err="1" smtClean="0"/>
                        <a:t>air</a:t>
                      </a:r>
                      <a:r>
                        <a:rPr lang="de-DE" sz="1600" baseline="0" dirty="0" smtClean="0"/>
                        <a:t> </a:t>
                      </a:r>
                      <a:r>
                        <a:rPr lang="de-DE" sz="1600" baseline="0" dirty="0" err="1" smtClean="0"/>
                        <a:t>concentrationrange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aseline="0" dirty="0" err="1" smtClean="0"/>
                        <a:t>hazard</a:t>
                      </a:r>
                      <a:r>
                        <a:rPr lang="de-DE" sz="1600" baseline="0" dirty="0" smtClean="0"/>
                        <a:t> </a:t>
                      </a:r>
                      <a:r>
                        <a:rPr lang="de-DE" sz="1600" baseline="0" dirty="0" err="1" smtClean="0"/>
                        <a:t>group</a:t>
                      </a:r>
                      <a:r>
                        <a:rPr lang="de-DE" sz="1600" baseline="0" dirty="0" smtClean="0"/>
                        <a:t/>
                      </a:r>
                      <a:br>
                        <a:rPr lang="de-DE" sz="1600" baseline="0" dirty="0" smtClean="0"/>
                      </a:br>
                      <a:r>
                        <a:rPr lang="de-DE" sz="1600" baseline="0" dirty="0" smtClean="0"/>
                        <a:t>(</a:t>
                      </a:r>
                      <a:r>
                        <a:rPr lang="de-DE" sz="1600" baseline="0" dirty="0" err="1" smtClean="0"/>
                        <a:t>EMKG</a:t>
                      </a:r>
                      <a:r>
                        <a:rPr lang="de-DE" sz="1600" baseline="0" dirty="0" smtClean="0"/>
                        <a:t>)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err="1" smtClean="0"/>
                        <a:t>reference</a:t>
                      </a:r>
                      <a:r>
                        <a:rPr lang="de-DE" sz="1600" dirty="0" smtClean="0"/>
                        <a:t> </a:t>
                      </a:r>
                      <a:r>
                        <a:rPr lang="de-DE" sz="1600" dirty="0" err="1" smtClean="0"/>
                        <a:t>value</a:t>
                      </a:r>
                      <a:endParaRPr lang="de-DE" sz="1600" dirty="0" smtClean="0"/>
                    </a:p>
                    <a:p>
                      <a:pPr algn="ctr"/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err="1" smtClean="0"/>
                        <a:t>quantity</a:t>
                      </a:r>
                      <a:r>
                        <a:rPr lang="de-DE" sz="1600" dirty="0" smtClean="0"/>
                        <a:t>:</a:t>
                      </a:r>
                      <a:r>
                        <a:rPr lang="de-DE" sz="1600" baseline="0" dirty="0" smtClean="0"/>
                        <a:t> g</a:t>
                      </a:r>
                      <a:r>
                        <a:rPr lang="de-DE" sz="1600" dirty="0" smtClean="0"/>
                        <a:t/>
                      </a:r>
                      <a:br>
                        <a:rPr lang="de-DE" sz="1600" dirty="0" smtClean="0"/>
                      </a:br>
                      <a:r>
                        <a:rPr lang="de-DE" sz="1600" dirty="0" smtClean="0"/>
                        <a:t>(lab)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err="1" smtClean="0"/>
                        <a:t>quantity</a:t>
                      </a:r>
                      <a:r>
                        <a:rPr lang="de-DE" sz="1600" dirty="0" smtClean="0"/>
                        <a:t>:</a:t>
                      </a:r>
                      <a:r>
                        <a:rPr lang="de-DE" sz="1600" baseline="0" dirty="0" smtClean="0"/>
                        <a:t> kg</a:t>
                      </a:r>
                      <a:r>
                        <a:rPr lang="de-DE" sz="1600" dirty="0" smtClean="0"/>
                        <a:t/>
                      </a:r>
                      <a:br>
                        <a:rPr lang="de-DE" sz="1600" dirty="0" smtClean="0"/>
                      </a:br>
                      <a:r>
                        <a:rPr lang="de-DE" sz="1600" dirty="0" smtClean="0"/>
                        <a:t>(start-</a:t>
                      </a:r>
                      <a:r>
                        <a:rPr lang="de-DE" sz="1600" dirty="0" err="1" smtClean="0"/>
                        <a:t>up</a:t>
                      </a:r>
                      <a:r>
                        <a:rPr lang="de-DE" sz="1600" dirty="0" smtClean="0"/>
                        <a:t>)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err="1" smtClean="0"/>
                        <a:t>quantity</a:t>
                      </a:r>
                      <a:r>
                        <a:rPr lang="de-DE" sz="1600" dirty="0" smtClean="0"/>
                        <a:t>:</a:t>
                      </a:r>
                      <a:r>
                        <a:rPr lang="de-DE" sz="1600" baseline="0" dirty="0" smtClean="0"/>
                        <a:t> t</a:t>
                      </a:r>
                      <a:r>
                        <a:rPr lang="de-DE" sz="1600" dirty="0" smtClean="0"/>
                        <a:t/>
                      </a:r>
                      <a:br>
                        <a:rPr lang="de-DE" sz="1600" dirty="0" smtClean="0"/>
                      </a:br>
                      <a:r>
                        <a:rPr lang="de-DE" sz="1600" dirty="0" smtClean="0"/>
                        <a:t>(</a:t>
                      </a:r>
                      <a:r>
                        <a:rPr lang="de-DE" sz="1600" dirty="0" err="1" smtClean="0"/>
                        <a:t>industry</a:t>
                      </a:r>
                      <a:r>
                        <a:rPr lang="de-DE" sz="1600" dirty="0" smtClean="0"/>
                        <a:t>)</a:t>
                      </a:r>
                      <a:endParaRPr lang="de-DE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1 – 10 mg/m³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A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err="1" smtClean="0"/>
                        <a:t>GBP</a:t>
                      </a:r>
                      <a:r>
                        <a:rPr lang="de-DE" sz="1600" b="1" dirty="0" smtClean="0"/>
                        <a:t/>
                      </a:r>
                      <a:br>
                        <a:rPr lang="de-DE" sz="1600" b="1" dirty="0" smtClean="0"/>
                      </a:br>
                      <a:r>
                        <a:rPr lang="de-DE" sz="1600" dirty="0" smtClean="0"/>
                        <a:t>1.25 mg/m³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aseline="0" dirty="0" smtClean="0"/>
                        <a:t>1</a:t>
                      </a:r>
                      <a:endParaRPr lang="de-DE" sz="16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2</a:t>
                      </a:r>
                      <a:endParaRPr lang="de-DE" sz="16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2</a:t>
                      </a:r>
                      <a:endParaRPr lang="de-DE" sz="16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0.1 – 1 mg/m³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B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smtClean="0"/>
                        <a:t>nano-</a:t>
                      </a:r>
                      <a:r>
                        <a:rPr lang="de-DE" sz="1600" b="1" dirty="0" err="1" smtClean="0"/>
                        <a:t>GBP</a:t>
                      </a:r>
                      <a:endParaRPr lang="de-DE" sz="1600" b="1" dirty="0" smtClean="0"/>
                    </a:p>
                    <a:p>
                      <a:pPr algn="ctr"/>
                      <a:r>
                        <a:rPr lang="de-DE" sz="1600" dirty="0" smtClean="0"/>
                        <a:t>0.5 mg/m³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1</a:t>
                      </a:r>
                      <a:endParaRPr lang="de-DE" sz="16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2</a:t>
                      </a:r>
                      <a:endParaRPr lang="de-DE" sz="16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3</a:t>
                      </a:r>
                      <a:endParaRPr lang="de-DE" sz="16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0.01</a:t>
                      </a:r>
                      <a:r>
                        <a:rPr lang="de-DE" sz="1600" baseline="0" dirty="0" smtClean="0"/>
                        <a:t> – 0.1 mg/m³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C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err="1" smtClean="0"/>
                        <a:t>nano</a:t>
                      </a:r>
                      <a:r>
                        <a:rPr lang="de-DE" sz="1600" b="1" baseline="0" dirty="0" smtClean="0"/>
                        <a:t> </a:t>
                      </a:r>
                      <a:r>
                        <a:rPr lang="de-DE" sz="1600" b="1" baseline="0" dirty="0" err="1" smtClean="0"/>
                        <a:t>spec</a:t>
                      </a:r>
                      <a:r>
                        <a:rPr lang="de-DE" sz="1600" b="1" baseline="0" dirty="0" smtClean="0"/>
                        <a:t>. </a:t>
                      </a:r>
                      <a:r>
                        <a:rPr lang="de-DE" sz="1600" b="1" baseline="0" dirty="0" err="1" smtClean="0"/>
                        <a:t>Toxicity</a:t>
                      </a:r>
                      <a:r>
                        <a:rPr lang="de-DE" sz="1600" b="1" baseline="0" dirty="0" smtClean="0"/>
                        <a:t> </a:t>
                      </a:r>
                      <a:r>
                        <a:rPr lang="de-DE" sz="1600" baseline="0" dirty="0" smtClean="0"/>
                        <a:t/>
                      </a:r>
                      <a:br>
                        <a:rPr lang="de-DE" sz="1600" baseline="0" dirty="0" smtClean="0"/>
                      </a:br>
                      <a:r>
                        <a:rPr lang="de-DE" sz="1600" baseline="0" dirty="0" smtClean="0"/>
                        <a:t>&lt; 0.1 mg/m³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2</a:t>
                      </a:r>
                      <a:endParaRPr lang="de-DE" sz="16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3</a:t>
                      </a:r>
                      <a:endParaRPr lang="de-DE" sz="16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812952">
                <a:tc>
                  <a:txBody>
                    <a:bodyPr/>
                    <a:lstStyle/>
                    <a:p>
                      <a:pPr algn="ctr"/>
                      <a:r>
                        <a:rPr lang="de-DE" sz="1600" i="1" dirty="0" smtClean="0"/>
                        <a:t>biopersistent</a:t>
                      </a:r>
                      <a:r>
                        <a:rPr lang="de-DE" sz="1600" i="1" baseline="0" dirty="0" smtClean="0"/>
                        <a:t> WHO-</a:t>
                      </a:r>
                      <a:r>
                        <a:rPr lang="de-DE" sz="1600" i="1" baseline="0" dirty="0" err="1" smtClean="0"/>
                        <a:t>fibres</a:t>
                      </a:r>
                      <a:endParaRPr lang="de-DE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E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smtClean="0"/>
                        <a:t>rigid</a:t>
                      </a:r>
                      <a:r>
                        <a:rPr lang="de-DE" sz="1600" b="1" baseline="0" dirty="0" smtClean="0"/>
                        <a:t> WHO-</a:t>
                      </a:r>
                      <a:r>
                        <a:rPr lang="de-DE" sz="1600" b="1" dirty="0" smtClean="0"/>
                        <a:t/>
                      </a:r>
                      <a:br>
                        <a:rPr lang="de-DE" sz="1600" b="1" dirty="0" smtClean="0"/>
                      </a:br>
                      <a:r>
                        <a:rPr lang="de-DE" sz="1600" b="1" dirty="0" err="1" smtClean="0"/>
                        <a:t>nanofibres</a:t>
                      </a:r>
                      <a:r>
                        <a:rPr lang="de-DE" sz="1600" dirty="0" smtClean="0"/>
                        <a:t/>
                      </a:r>
                      <a:br>
                        <a:rPr lang="de-DE" sz="1600" dirty="0" smtClean="0"/>
                      </a:br>
                      <a:r>
                        <a:rPr lang="de-DE" sz="1600" baseline="0" dirty="0" smtClean="0"/>
                        <a:t>10.000 F/m³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4</a:t>
                      </a:r>
                      <a:endParaRPr lang="de-DE" sz="16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4</a:t>
                      </a:r>
                      <a:endParaRPr lang="de-DE" sz="16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4</a:t>
                      </a:r>
                      <a:endParaRPr lang="de-DE" sz="16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  <p:sp>
        <p:nvSpPr>
          <p:cNvPr id="4" name="Textfeld 3"/>
          <p:cNvSpPr txBox="1"/>
          <p:nvPr/>
        </p:nvSpPr>
        <p:spPr>
          <a:xfrm>
            <a:off x="532607" y="5426186"/>
            <a:ext cx="8191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based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on a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banding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scheme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b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Einfaches Maßnahmenkonzept Gefahrstoffe (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EMKG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    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www.baua.de/emkg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82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6"/>
          <p:cNvSpPr txBox="1">
            <a:spLocks/>
          </p:cNvSpPr>
          <p:nvPr/>
        </p:nvSpPr>
        <p:spPr>
          <a:xfrm>
            <a:off x="532607" y="502263"/>
            <a:ext cx="8249444" cy="505699"/>
          </a:xfrm>
          <a:prstGeom prst="rect">
            <a:avLst/>
          </a:prstGeom>
        </p:spPr>
        <p:txBody>
          <a:bodyPr rtlCol="0"/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300" kern="1200" spc="100">
                <a:solidFill>
                  <a:schemeClr val="bg1"/>
                </a:solidFill>
                <a:latin typeface="Arial"/>
                <a:ea typeface="MS PGothic" pitchFamily="34" charset="-128"/>
                <a:cs typeface="+mj-cs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23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23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23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23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3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3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3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3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de-DE" sz="2800" b="1" dirty="0" err="1" smtClean="0">
                <a:ea typeface="+mj-ea"/>
              </a:rPr>
              <a:t>Control</a:t>
            </a:r>
            <a:r>
              <a:rPr lang="de-DE" sz="2800" b="1" dirty="0" smtClean="0">
                <a:ea typeface="+mj-ea"/>
              </a:rPr>
              <a:t> </a:t>
            </a:r>
            <a:r>
              <a:rPr lang="de-DE" sz="2800" b="1" dirty="0" err="1" smtClean="0">
                <a:ea typeface="+mj-ea"/>
              </a:rPr>
              <a:t>strategies</a:t>
            </a:r>
            <a:r>
              <a:rPr lang="de-DE" sz="2800" b="1" dirty="0" smtClean="0">
                <a:ea typeface="+mj-ea"/>
              </a:rPr>
              <a:t> (</a:t>
            </a:r>
            <a:r>
              <a:rPr lang="de-DE" sz="2800" b="1" dirty="0" err="1" smtClean="0">
                <a:ea typeface="+mj-ea"/>
              </a:rPr>
              <a:t>low</a:t>
            </a:r>
            <a:r>
              <a:rPr lang="de-DE" sz="2800" b="1" dirty="0" smtClean="0">
                <a:ea typeface="+mj-ea"/>
              </a:rPr>
              <a:t>-emission </a:t>
            </a:r>
            <a:r>
              <a:rPr lang="de-DE" sz="2800" b="1" dirty="0" err="1" smtClean="0">
                <a:ea typeface="+mj-ea"/>
              </a:rPr>
              <a:t>materials</a:t>
            </a:r>
            <a:r>
              <a:rPr lang="de-DE" sz="2800" b="1" dirty="0" smtClean="0">
                <a:ea typeface="+mj-ea"/>
              </a:rPr>
              <a:t>)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de-DE" sz="1400" b="1" dirty="0" smtClean="0">
                <a:ea typeface="+mj-ea"/>
              </a:rPr>
              <a:t>(1: </a:t>
            </a:r>
            <a:r>
              <a:rPr lang="de-DE" sz="1400" b="1" dirty="0" err="1" smtClean="0">
                <a:ea typeface="+mj-ea"/>
              </a:rPr>
              <a:t>basic</a:t>
            </a:r>
            <a:r>
              <a:rPr lang="de-DE" sz="1400" b="1" dirty="0" smtClean="0">
                <a:ea typeface="+mj-ea"/>
              </a:rPr>
              <a:t> </a:t>
            </a:r>
            <a:r>
              <a:rPr lang="de-DE" sz="1400" b="1" dirty="0" err="1" smtClean="0">
                <a:ea typeface="+mj-ea"/>
              </a:rPr>
              <a:t>OSH</a:t>
            </a:r>
            <a:r>
              <a:rPr lang="de-DE" sz="1400" b="1" dirty="0" smtClean="0">
                <a:ea typeface="+mj-ea"/>
              </a:rPr>
              <a:t> </a:t>
            </a:r>
            <a:r>
              <a:rPr lang="de-DE" sz="1400" b="1" dirty="0" err="1" smtClean="0">
                <a:ea typeface="+mj-ea"/>
              </a:rPr>
              <a:t>hygiene</a:t>
            </a:r>
            <a:r>
              <a:rPr lang="de-DE" sz="1400" b="1" dirty="0" smtClean="0">
                <a:ea typeface="+mj-ea"/>
              </a:rPr>
              <a:t>, 2: </a:t>
            </a:r>
            <a:r>
              <a:rPr lang="de-DE" sz="1400" b="1" dirty="0" err="1" smtClean="0">
                <a:ea typeface="+mj-ea"/>
              </a:rPr>
              <a:t>emission</a:t>
            </a:r>
            <a:r>
              <a:rPr lang="de-DE" sz="1400" b="1" dirty="0" smtClean="0">
                <a:ea typeface="+mj-ea"/>
              </a:rPr>
              <a:t> </a:t>
            </a:r>
            <a:r>
              <a:rPr lang="de-DE" sz="1400" b="1" dirty="0" err="1" smtClean="0">
                <a:ea typeface="+mj-ea"/>
              </a:rPr>
              <a:t>control</a:t>
            </a:r>
            <a:r>
              <a:rPr lang="de-DE" sz="1400" b="1" dirty="0" smtClean="0">
                <a:ea typeface="+mj-ea"/>
              </a:rPr>
              <a:t>, 3: </a:t>
            </a:r>
            <a:r>
              <a:rPr lang="de-DE" sz="1400" b="1" dirty="0" err="1" smtClean="0">
                <a:ea typeface="+mj-ea"/>
              </a:rPr>
              <a:t>closed</a:t>
            </a:r>
            <a:r>
              <a:rPr lang="de-DE" sz="1400" b="1" dirty="0" smtClean="0">
                <a:ea typeface="+mj-ea"/>
              </a:rPr>
              <a:t> </a:t>
            </a:r>
            <a:r>
              <a:rPr lang="de-DE" sz="1400" b="1" dirty="0" err="1" smtClean="0">
                <a:ea typeface="+mj-ea"/>
              </a:rPr>
              <a:t>system</a:t>
            </a:r>
            <a:r>
              <a:rPr lang="de-DE" sz="1400" b="1" dirty="0" smtClean="0">
                <a:ea typeface="+mj-ea"/>
              </a:rPr>
              <a:t>, 4: expert </a:t>
            </a:r>
            <a:r>
              <a:rPr lang="de-DE" sz="1400" b="1" dirty="0" err="1" smtClean="0">
                <a:ea typeface="+mj-ea"/>
              </a:rPr>
              <a:t>advice</a:t>
            </a:r>
            <a:r>
              <a:rPr lang="de-DE" sz="1400" b="1" dirty="0" smtClean="0">
                <a:ea typeface="+mj-ea"/>
              </a:rPr>
              <a:t>)</a:t>
            </a:r>
            <a:r>
              <a:rPr lang="de-DE" sz="1800" b="1" dirty="0" smtClean="0">
                <a:ea typeface="+mj-ea"/>
              </a:rPr>
              <a:t/>
            </a:r>
            <a:br>
              <a:rPr lang="de-DE" sz="1800" b="1" dirty="0" smtClean="0">
                <a:ea typeface="+mj-ea"/>
              </a:rPr>
            </a:br>
            <a:endParaRPr lang="de-DE" sz="1800" b="1" dirty="0">
              <a:ea typeface="+mj-ea"/>
            </a:endParaRP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6361025"/>
              </p:ext>
            </p:extLst>
          </p:nvPr>
        </p:nvGraphicFramePr>
        <p:xfrm>
          <a:off x="590469" y="1689973"/>
          <a:ext cx="8133720" cy="362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2796"/>
                <a:gridCol w="996287"/>
                <a:gridCol w="1514901"/>
                <a:gridCol w="1328496"/>
                <a:gridCol w="1355620"/>
                <a:gridCol w="13556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err="1" smtClean="0"/>
                        <a:t>air</a:t>
                      </a:r>
                      <a:r>
                        <a:rPr lang="de-DE" sz="1600" baseline="0" dirty="0" smtClean="0"/>
                        <a:t> </a:t>
                      </a:r>
                      <a:r>
                        <a:rPr lang="de-DE" sz="1600" baseline="0" dirty="0" err="1" smtClean="0"/>
                        <a:t>concentrationrange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aseline="0" dirty="0" err="1" smtClean="0"/>
                        <a:t>hazard</a:t>
                      </a:r>
                      <a:r>
                        <a:rPr lang="de-DE" sz="1600" baseline="0" dirty="0" smtClean="0"/>
                        <a:t> </a:t>
                      </a:r>
                      <a:r>
                        <a:rPr lang="de-DE" sz="1600" baseline="0" dirty="0" err="1" smtClean="0"/>
                        <a:t>group</a:t>
                      </a:r>
                      <a:r>
                        <a:rPr lang="de-DE" sz="1600" baseline="0" dirty="0" smtClean="0"/>
                        <a:t/>
                      </a:r>
                      <a:br>
                        <a:rPr lang="de-DE" sz="1600" baseline="0" dirty="0" smtClean="0"/>
                      </a:br>
                      <a:r>
                        <a:rPr lang="de-DE" sz="1600" baseline="0" dirty="0" smtClean="0"/>
                        <a:t>(</a:t>
                      </a:r>
                      <a:r>
                        <a:rPr lang="de-DE" sz="1600" baseline="0" dirty="0" err="1" smtClean="0"/>
                        <a:t>EMKG</a:t>
                      </a:r>
                      <a:r>
                        <a:rPr lang="de-DE" sz="1600" baseline="0" dirty="0" smtClean="0"/>
                        <a:t>)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err="1" smtClean="0"/>
                        <a:t>reference</a:t>
                      </a:r>
                      <a:r>
                        <a:rPr lang="de-DE" sz="1600" dirty="0" smtClean="0"/>
                        <a:t> </a:t>
                      </a:r>
                      <a:r>
                        <a:rPr lang="de-DE" sz="1600" dirty="0" err="1" smtClean="0"/>
                        <a:t>value</a:t>
                      </a:r>
                      <a:endParaRPr lang="de-DE" sz="1600" dirty="0" smtClean="0"/>
                    </a:p>
                    <a:p>
                      <a:pPr algn="ctr"/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err="1" smtClean="0"/>
                        <a:t>quantity</a:t>
                      </a:r>
                      <a:r>
                        <a:rPr lang="de-DE" sz="1600" dirty="0" smtClean="0"/>
                        <a:t>:</a:t>
                      </a:r>
                      <a:r>
                        <a:rPr lang="de-DE" sz="1600" baseline="0" dirty="0" smtClean="0"/>
                        <a:t> g</a:t>
                      </a:r>
                      <a:r>
                        <a:rPr lang="de-DE" sz="1600" dirty="0" smtClean="0"/>
                        <a:t/>
                      </a:r>
                      <a:br>
                        <a:rPr lang="de-DE" sz="1600" dirty="0" smtClean="0"/>
                      </a:br>
                      <a:r>
                        <a:rPr lang="de-DE" sz="1600" dirty="0" smtClean="0"/>
                        <a:t>(lab)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err="1" smtClean="0"/>
                        <a:t>quantity</a:t>
                      </a:r>
                      <a:r>
                        <a:rPr lang="de-DE" sz="1600" dirty="0" smtClean="0"/>
                        <a:t>:</a:t>
                      </a:r>
                      <a:r>
                        <a:rPr lang="de-DE" sz="1600" baseline="0" dirty="0" smtClean="0"/>
                        <a:t> kg</a:t>
                      </a:r>
                      <a:r>
                        <a:rPr lang="de-DE" sz="1600" dirty="0" smtClean="0"/>
                        <a:t/>
                      </a:r>
                      <a:br>
                        <a:rPr lang="de-DE" sz="1600" dirty="0" smtClean="0"/>
                      </a:br>
                      <a:r>
                        <a:rPr lang="de-DE" sz="1600" dirty="0" smtClean="0"/>
                        <a:t>(start-</a:t>
                      </a:r>
                      <a:r>
                        <a:rPr lang="de-DE" sz="1600" dirty="0" err="1" smtClean="0"/>
                        <a:t>up</a:t>
                      </a:r>
                      <a:r>
                        <a:rPr lang="de-DE" sz="1600" dirty="0" smtClean="0"/>
                        <a:t>)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err="1" smtClean="0"/>
                        <a:t>quantity</a:t>
                      </a:r>
                      <a:r>
                        <a:rPr lang="de-DE" sz="1600" dirty="0" smtClean="0"/>
                        <a:t>:</a:t>
                      </a:r>
                      <a:r>
                        <a:rPr lang="de-DE" sz="1600" baseline="0" dirty="0" smtClean="0"/>
                        <a:t> t</a:t>
                      </a:r>
                      <a:r>
                        <a:rPr lang="de-DE" sz="1600" dirty="0" smtClean="0"/>
                        <a:t/>
                      </a:r>
                      <a:br>
                        <a:rPr lang="de-DE" sz="1600" dirty="0" smtClean="0"/>
                      </a:br>
                      <a:r>
                        <a:rPr lang="de-DE" sz="1600" dirty="0" smtClean="0"/>
                        <a:t>(</a:t>
                      </a:r>
                      <a:r>
                        <a:rPr lang="de-DE" sz="1600" dirty="0" err="1" smtClean="0"/>
                        <a:t>industry</a:t>
                      </a:r>
                      <a:r>
                        <a:rPr lang="de-DE" sz="1600" dirty="0" smtClean="0"/>
                        <a:t>)</a:t>
                      </a:r>
                      <a:endParaRPr lang="de-DE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1 – 10 mg/m³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A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err="1" smtClean="0"/>
                        <a:t>GBP</a:t>
                      </a:r>
                      <a:r>
                        <a:rPr lang="de-DE" sz="1600" b="1" dirty="0" smtClean="0"/>
                        <a:t/>
                      </a:r>
                      <a:br>
                        <a:rPr lang="de-DE" sz="1600" b="1" dirty="0" smtClean="0"/>
                      </a:br>
                      <a:r>
                        <a:rPr lang="de-DE" sz="1600" dirty="0" smtClean="0"/>
                        <a:t>1.25 mg/m³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aseline="0" dirty="0" smtClean="0"/>
                        <a:t>1</a:t>
                      </a:r>
                      <a:endParaRPr lang="de-DE" sz="16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aseline="0" dirty="0" smtClean="0"/>
                        <a:t>1</a:t>
                      </a:r>
                      <a:endParaRPr lang="de-DE" sz="16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1</a:t>
                      </a:r>
                      <a:endParaRPr lang="de-DE" sz="16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0.1 – 1 mg/m³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B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smtClean="0"/>
                        <a:t>nano-</a:t>
                      </a:r>
                      <a:r>
                        <a:rPr lang="de-DE" sz="1600" b="1" dirty="0" err="1" smtClean="0"/>
                        <a:t>GBP</a:t>
                      </a:r>
                      <a:endParaRPr lang="de-DE" sz="1600" b="1" dirty="0" smtClean="0"/>
                    </a:p>
                    <a:p>
                      <a:pPr algn="ctr"/>
                      <a:r>
                        <a:rPr lang="de-DE" sz="1600" dirty="0" smtClean="0"/>
                        <a:t>0.5 mg/m³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1</a:t>
                      </a:r>
                      <a:endParaRPr lang="de-DE" sz="16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1</a:t>
                      </a:r>
                      <a:endParaRPr lang="de-DE" sz="16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1</a:t>
                      </a:r>
                      <a:endParaRPr lang="de-DE" sz="16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0.01</a:t>
                      </a:r>
                      <a:r>
                        <a:rPr lang="de-DE" sz="1600" baseline="0" dirty="0" smtClean="0"/>
                        <a:t> – 0.1 mg/m³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C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err="1" smtClean="0"/>
                        <a:t>nano</a:t>
                      </a:r>
                      <a:r>
                        <a:rPr lang="de-DE" sz="1600" b="1" baseline="0" dirty="0" smtClean="0"/>
                        <a:t> </a:t>
                      </a:r>
                      <a:r>
                        <a:rPr lang="de-DE" sz="1600" b="1" baseline="0" dirty="0" err="1" smtClean="0"/>
                        <a:t>spec</a:t>
                      </a:r>
                      <a:r>
                        <a:rPr lang="de-DE" sz="1600" b="1" baseline="0" dirty="0" smtClean="0"/>
                        <a:t>. </a:t>
                      </a:r>
                      <a:r>
                        <a:rPr lang="de-DE" sz="1600" b="1" baseline="0" dirty="0" err="1" smtClean="0"/>
                        <a:t>Toxicity</a:t>
                      </a:r>
                      <a:r>
                        <a:rPr lang="de-DE" sz="1600" b="1" baseline="0" dirty="0" smtClean="0"/>
                        <a:t> </a:t>
                      </a:r>
                      <a:r>
                        <a:rPr lang="de-DE" sz="1600" baseline="0" dirty="0" smtClean="0"/>
                        <a:t/>
                      </a:r>
                      <a:br>
                        <a:rPr lang="de-DE" sz="1600" baseline="0" dirty="0" smtClean="0"/>
                      </a:br>
                      <a:r>
                        <a:rPr lang="de-DE" sz="1600" baseline="0" dirty="0" smtClean="0"/>
                        <a:t>&lt; 0.1 mg/m³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1</a:t>
                      </a:r>
                      <a:endParaRPr lang="de-DE" sz="16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2</a:t>
                      </a:r>
                      <a:endParaRPr lang="de-DE" sz="16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812952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i="1" dirty="0" smtClean="0"/>
                        <a:t>biopersistent</a:t>
                      </a:r>
                      <a:r>
                        <a:rPr lang="de-DE" sz="1600" i="1" baseline="0" dirty="0" smtClean="0"/>
                        <a:t> WHO-</a:t>
                      </a:r>
                      <a:r>
                        <a:rPr lang="de-DE" sz="1600" i="1" baseline="0" dirty="0" err="1" smtClean="0"/>
                        <a:t>fibres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E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smtClean="0"/>
                        <a:t>rigid</a:t>
                      </a:r>
                      <a:r>
                        <a:rPr lang="de-DE" sz="1600" b="1" baseline="0" dirty="0" smtClean="0"/>
                        <a:t> WHO-</a:t>
                      </a:r>
                      <a:r>
                        <a:rPr lang="de-DE" sz="1600" b="1" dirty="0" smtClean="0"/>
                        <a:t/>
                      </a:r>
                      <a:br>
                        <a:rPr lang="de-DE" sz="1600" b="1" dirty="0" smtClean="0"/>
                      </a:br>
                      <a:r>
                        <a:rPr lang="de-DE" sz="1600" b="1" dirty="0" err="1" smtClean="0"/>
                        <a:t>nanofibres</a:t>
                      </a:r>
                      <a:r>
                        <a:rPr lang="de-DE" sz="1600" dirty="0" smtClean="0"/>
                        <a:t/>
                      </a:r>
                      <a:br>
                        <a:rPr lang="de-DE" sz="1600" dirty="0" smtClean="0"/>
                      </a:br>
                      <a:r>
                        <a:rPr lang="de-DE" sz="1600" baseline="0" dirty="0" smtClean="0"/>
                        <a:t>10.000 F/m³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4</a:t>
                      </a:r>
                      <a:endParaRPr lang="de-DE" sz="16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4</a:t>
                      </a:r>
                      <a:endParaRPr lang="de-DE" sz="16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4</a:t>
                      </a:r>
                      <a:endParaRPr lang="de-DE" sz="16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  <p:sp>
        <p:nvSpPr>
          <p:cNvPr id="4" name="Textfeld 3"/>
          <p:cNvSpPr txBox="1"/>
          <p:nvPr/>
        </p:nvSpPr>
        <p:spPr>
          <a:xfrm>
            <a:off x="532607" y="5426186"/>
            <a:ext cx="8191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based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on a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banding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scheme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b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Einfaches Maßnahmenkonzept Gefahrstoffe (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EMKG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    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www.baua.de/emkg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27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334" y="1371600"/>
            <a:ext cx="2708866" cy="3855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1555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3633" y="1371602"/>
            <a:ext cx="2743200" cy="3896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1556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833" y="1371601"/>
            <a:ext cx="2766433" cy="3896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eck 2"/>
          <p:cNvSpPr/>
          <p:nvPr/>
        </p:nvSpPr>
        <p:spPr>
          <a:xfrm>
            <a:off x="457200" y="575003"/>
            <a:ext cx="81766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de-DE" altLang="de-DE" sz="28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Control</a:t>
            </a:r>
            <a:r>
              <a:rPr lang="de-DE" altLang="de-DE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de-DE" altLang="de-DE" sz="28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guidance</a:t>
            </a:r>
            <a:r>
              <a:rPr lang="de-DE" altLang="de-DE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de-DE" altLang="de-DE" sz="28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sheets</a:t>
            </a:r>
            <a:r>
              <a:rPr lang="de-DE" altLang="de-DE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(</a:t>
            </a:r>
            <a:r>
              <a:rPr lang="de-DE" altLang="de-DE" sz="28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EMKG</a:t>
            </a:r>
            <a:r>
              <a:rPr lang="de-DE" altLang="de-DE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, </a:t>
            </a:r>
            <a:r>
              <a:rPr lang="de-DE" altLang="de-DE" sz="28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HSE</a:t>
            </a:r>
            <a:r>
              <a:rPr lang="de-DE" altLang="de-DE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)</a:t>
            </a:r>
            <a:endParaRPr lang="de-DE" altLang="de-DE" sz="2800" b="1" dirty="0">
              <a:solidFill>
                <a:schemeClr val="bg1"/>
              </a:solidFill>
              <a:latin typeface="Arial" panose="020B0604020202020204" pitchFamily="34" charset="0"/>
              <a:ea typeface="宋体" pitchFamily="2" charset="-122"/>
              <a:cs typeface="Arial" panose="020B0604020202020204" pitchFamily="34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gray">
          <a:xfrm>
            <a:off x="457200" y="5181600"/>
            <a:ext cx="2667000" cy="906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3823" rIns="359557" bIns="14382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2000" dirty="0" err="1">
                <a:solidFill>
                  <a:srgbClr val="000066"/>
                </a:solidFill>
              </a:rPr>
              <a:t>b</a:t>
            </a:r>
            <a:r>
              <a:rPr lang="de-DE" altLang="de-DE" sz="2000" dirty="0" err="1" smtClean="0">
                <a:solidFill>
                  <a:srgbClr val="000066"/>
                </a:solidFill>
              </a:rPr>
              <a:t>asic</a:t>
            </a:r>
            <a:r>
              <a:rPr lang="de-DE" altLang="de-DE" sz="2000" dirty="0" smtClean="0">
                <a:solidFill>
                  <a:srgbClr val="000066"/>
                </a:solidFill>
              </a:rPr>
              <a:t> </a:t>
            </a:r>
            <a:r>
              <a:rPr lang="de-DE" altLang="de-DE" sz="2000" dirty="0" err="1" smtClean="0">
                <a:solidFill>
                  <a:srgbClr val="000066"/>
                </a:solidFill>
              </a:rPr>
              <a:t>ocupational</a:t>
            </a:r>
            <a:r>
              <a:rPr lang="de-DE" altLang="de-DE" sz="2000" dirty="0" smtClean="0">
                <a:solidFill>
                  <a:srgbClr val="000066"/>
                </a:solidFill>
              </a:rPr>
              <a:t> </a:t>
            </a:r>
            <a:r>
              <a:rPr lang="de-DE" altLang="de-DE" sz="2000" dirty="0" err="1" smtClean="0">
                <a:solidFill>
                  <a:srgbClr val="000066"/>
                </a:solidFill>
              </a:rPr>
              <a:t>hygiene</a:t>
            </a:r>
            <a:endParaRPr lang="de-DE" altLang="de-DE" sz="2000" dirty="0">
              <a:solidFill>
                <a:srgbClr val="000066"/>
              </a:solidFill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gray">
          <a:xfrm>
            <a:off x="3200400" y="5181600"/>
            <a:ext cx="2667000" cy="906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3823" rIns="359557" bIns="14382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2000" dirty="0" err="1">
                <a:solidFill>
                  <a:srgbClr val="000066"/>
                </a:solidFill>
              </a:rPr>
              <a:t>t</a:t>
            </a:r>
            <a:r>
              <a:rPr lang="de-DE" altLang="de-DE" sz="2000" dirty="0" err="1" smtClean="0">
                <a:solidFill>
                  <a:srgbClr val="000066"/>
                </a:solidFill>
              </a:rPr>
              <a:t>echnical</a:t>
            </a:r>
            <a:r>
              <a:rPr lang="de-DE" altLang="de-DE" sz="2000" dirty="0" smtClean="0">
                <a:solidFill>
                  <a:srgbClr val="000066"/>
                </a:solidFill>
              </a:rPr>
              <a:t> </a:t>
            </a:r>
            <a:r>
              <a:rPr lang="de-DE" altLang="de-DE" sz="2000" dirty="0" err="1" smtClean="0">
                <a:solidFill>
                  <a:srgbClr val="000066"/>
                </a:solidFill>
              </a:rPr>
              <a:t>controls</a:t>
            </a:r>
            <a:r>
              <a:rPr lang="de-DE" altLang="de-DE" sz="2000" dirty="0" smtClean="0">
                <a:solidFill>
                  <a:srgbClr val="000066"/>
                </a:solidFill>
              </a:rPr>
              <a:t> </a:t>
            </a:r>
            <a:r>
              <a:rPr lang="de-DE" altLang="de-DE" sz="2000" dirty="0" err="1" smtClean="0">
                <a:solidFill>
                  <a:srgbClr val="000066"/>
                </a:solidFill>
              </a:rPr>
              <a:t>at</a:t>
            </a:r>
            <a:r>
              <a:rPr lang="de-DE" altLang="de-DE" sz="2000" dirty="0" smtClean="0">
                <a:solidFill>
                  <a:srgbClr val="000066"/>
                </a:solidFill>
              </a:rPr>
              <a:t> </a:t>
            </a:r>
            <a:r>
              <a:rPr lang="de-DE" altLang="de-DE" sz="2000" dirty="0" err="1" smtClean="0">
                <a:solidFill>
                  <a:srgbClr val="000066"/>
                </a:solidFill>
              </a:rPr>
              <a:t>source</a:t>
            </a:r>
            <a:r>
              <a:rPr lang="de-DE" altLang="de-DE" sz="2000" dirty="0" smtClean="0">
                <a:solidFill>
                  <a:srgbClr val="000066"/>
                </a:solidFill>
              </a:rPr>
              <a:t> of </a:t>
            </a:r>
            <a:r>
              <a:rPr lang="de-DE" altLang="de-DE" sz="2000" dirty="0" err="1" smtClean="0">
                <a:solidFill>
                  <a:srgbClr val="000066"/>
                </a:solidFill>
              </a:rPr>
              <a:t>emission</a:t>
            </a:r>
            <a:endParaRPr lang="de-DE" altLang="de-DE" sz="2000" dirty="0">
              <a:solidFill>
                <a:srgbClr val="000066"/>
              </a:solidFill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gray">
          <a:xfrm>
            <a:off x="5966833" y="5190699"/>
            <a:ext cx="2667000" cy="59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3823" rIns="359557" bIns="14382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2000" dirty="0" err="1" smtClean="0">
                <a:solidFill>
                  <a:srgbClr val="000066"/>
                </a:solidFill>
              </a:rPr>
              <a:t>closed</a:t>
            </a:r>
            <a:r>
              <a:rPr lang="de-DE" altLang="de-DE" sz="2000" dirty="0" smtClean="0">
                <a:solidFill>
                  <a:srgbClr val="000066"/>
                </a:solidFill>
              </a:rPr>
              <a:t> </a:t>
            </a:r>
            <a:r>
              <a:rPr lang="de-DE" altLang="de-DE" sz="2000" dirty="0" err="1" smtClean="0">
                <a:solidFill>
                  <a:srgbClr val="000066"/>
                </a:solidFill>
              </a:rPr>
              <a:t>systems</a:t>
            </a:r>
            <a:endParaRPr lang="de-DE" altLang="de-DE" sz="2000" dirty="0">
              <a:solidFill>
                <a:srgbClr val="000066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966" y="2326646"/>
            <a:ext cx="1599301" cy="2268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805" y="2326647"/>
            <a:ext cx="1610814" cy="2281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326647"/>
            <a:ext cx="1633248" cy="2316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7617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3" descr="2011 02 07  - RP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13" y="1528921"/>
            <a:ext cx="6675911" cy="4449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5" name="Text Box 4"/>
          <p:cNvSpPr txBox="1">
            <a:spLocks noChangeArrowheads="1"/>
          </p:cNvSpPr>
          <p:nvPr/>
        </p:nvSpPr>
        <p:spPr bwMode="auto">
          <a:xfrm rot="-358700">
            <a:off x="5011538" y="4698998"/>
            <a:ext cx="227965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 defTabSz="11239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1239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1239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1239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1239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123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123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123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123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e-DE" sz="2400" b="1" dirty="0" err="1">
                <a:cs typeface="Arial" charset="0"/>
              </a:rPr>
              <a:t>packroff.rolf</a:t>
            </a:r>
            <a:r>
              <a:rPr lang="en-US" altLang="de-DE" sz="2400" b="1" dirty="0">
                <a:cs typeface="Arial" charset="0"/>
              </a:rPr>
              <a:t>@</a:t>
            </a:r>
          </a:p>
          <a:p>
            <a:pPr eaLnBrk="1" hangingPunct="1"/>
            <a:r>
              <a:rPr lang="en-US" altLang="de-DE" sz="2400" b="1" dirty="0">
                <a:cs typeface="Arial" charset="0"/>
              </a:rPr>
              <a:t>baua.bund.de</a:t>
            </a:r>
          </a:p>
        </p:txBody>
      </p:sp>
      <p:sp>
        <p:nvSpPr>
          <p:cNvPr id="2" name="Rechteck 1"/>
          <p:cNvSpPr/>
          <p:nvPr/>
        </p:nvSpPr>
        <p:spPr>
          <a:xfrm>
            <a:off x="569914" y="596668"/>
            <a:ext cx="80145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</a:t>
            </a:r>
            <a:r>
              <a:rPr lang="de-DE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de-DE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31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1" name="Picture 2" descr="Haus IV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614" y="3380488"/>
            <a:ext cx="2424112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646" y="1312341"/>
            <a:ext cx="3736416" cy="470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4" name="Rectangle 18"/>
          <p:cNvSpPr>
            <a:spLocks noChangeArrowheads="1"/>
          </p:cNvSpPr>
          <p:nvPr/>
        </p:nvSpPr>
        <p:spPr bwMode="auto">
          <a:xfrm>
            <a:off x="4572000" y="5824538"/>
            <a:ext cx="4572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de-DE" altLang="de-DE" sz="900" dirty="0"/>
              <a:t>http://www.ginkgomaps.com/</a:t>
            </a:r>
          </a:p>
        </p:txBody>
      </p:sp>
      <p:pic>
        <p:nvPicPr>
          <p:cNvPr id="94215" name="Picture 29" descr="logo_baua_pp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B3B3B3"/>
              </a:clrFrom>
              <a:clrTo>
                <a:srgbClr val="B3B3B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3" y="470299"/>
            <a:ext cx="3515199" cy="73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6" name="Picture 8" descr="logo_baua_pp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B3B3B3"/>
              </a:clrFrom>
              <a:clrTo>
                <a:srgbClr val="B3B3B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463" y="3217863"/>
            <a:ext cx="1038225" cy="2159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pic>
        <p:nvPicPr>
          <p:cNvPr id="94217" name="Picture 9" descr="logo_baua_pp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B3B3B3"/>
              </a:clrFrom>
              <a:clrTo>
                <a:srgbClr val="B3B3B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75" y="3571875"/>
            <a:ext cx="1038225" cy="2159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pic>
        <p:nvPicPr>
          <p:cNvPr id="94218" name="Picture 10" descr="logo_baua_pp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B3B3B3"/>
              </a:clrFrom>
              <a:clrTo>
                <a:srgbClr val="B3B3B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713" y="2987675"/>
            <a:ext cx="1038225" cy="2159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pic>
        <p:nvPicPr>
          <p:cNvPr id="94219" name="Picture 11" descr="logo_baua_pp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B3B3B3"/>
              </a:clrFrom>
              <a:clrTo>
                <a:srgbClr val="B3B3B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75" y="2441575"/>
            <a:ext cx="1038225" cy="2159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sp>
        <p:nvSpPr>
          <p:cNvPr id="94220" name="Text Box 12"/>
          <p:cNvSpPr txBox="1">
            <a:spLocks noChangeArrowheads="1"/>
          </p:cNvSpPr>
          <p:nvPr/>
        </p:nvSpPr>
        <p:spPr bwMode="auto">
          <a:xfrm>
            <a:off x="31750" y="-4401"/>
            <a:ext cx="7535863" cy="594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defTabSz="914400" eaLnBrk="1" hangingPunct="1">
              <a:lnSpc>
                <a:spcPct val="130000"/>
              </a:lnSpc>
            </a:pPr>
            <a:r>
              <a:rPr lang="de-DE" altLang="de-DE" sz="2800" b="1" dirty="0">
                <a:solidFill>
                  <a:srgbClr val="FB9D00"/>
                </a:solidFill>
              </a:rPr>
              <a:t>R</a:t>
            </a:r>
            <a:r>
              <a:rPr lang="de-DE" altLang="de-DE" sz="2000" b="1" dirty="0">
                <a:solidFill>
                  <a:srgbClr val="2E59A6"/>
                </a:solidFill>
              </a:rPr>
              <a:t>esearch, </a:t>
            </a:r>
            <a:r>
              <a:rPr lang="de-DE" altLang="de-DE" sz="2800" b="1" dirty="0">
                <a:solidFill>
                  <a:srgbClr val="F24712"/>
                </a:solidFill>
              </a:rPr>
              <a:t>D</a:t>
            </a:r>
            <a:r>
              <a:rPr lang="de-DE" altLang="de-DE" sz="2000" b="1" dirty="0">
                <a:solidFill>
                  <a:srgbClr val="2E59A6"/>
                </a:solidFill>
              </a:rPr>
              <a:t>evelopment, </a:t>
            </a:r>
            <a:r>
              <a:rPr lang="de-DE" altLang="de-DE" sz="2800" b="1" dirty="0" err="1">
                <a:solidFill>
                  <a:srgbClr val="009900"/>
                </a:solidFill>
              </a:rPr>
              <a:t>P</a:t>
            </a:r>
            <a:r>
              <a:rPr lang="de-DE" altLang="de-DE" sz="2000" b="1" dirty="0" err="1">
                <a:solidFill>
                  <a:srgbClr val="2E59A6"/>
                </a:solidFill>
              </a:rPr>
              <a:t>olicy</a:t>
            </a:r>
            <a:r>
              <a:rPr lang="de-DE" altLang="de-DE" sz="2000" b="1" dirty="0">
                <a:solidFill>
                  <a:srgbClr val="2E59A6"/>
                </a:solidFill>
              </a:rPr>
              <a:t>, </a:t>
            </a:r>
            <a:r>
              <a:rPr lang="de-DE" altLang="de-DE" sz="2800" b="1" dirty="0" smtClean="0">
                <a:solidFill>
                  <a:srgbClr val="009900"/>
                </a:solidFill>
              </a:rPr>
              <a:t>T</a:t>
            </a:r>
            <a:r>
              <a:rPr lang="de-DE" altLang="de-DE" sz="2000" b="1" dirty="0" smtClean="0">
                <a:solidFill>
                  <a:srgbClr val="2E59A6"/>
                </a:solidFill>
              </a:rPr>
              <a:t>ransfer-</a:t>
            </a:r>
            <a:r>
              <a:rPr lang="de-DE" altLang="de-DE" sz="2000" b="1" dirty="0" err="1" smtClean="0">
                <a:solidFill>
                  <a:srgbClr val="2E59A6"/>
                </a:solidFill>
              </a:rPr>
              <a:t>to</a:t>
            </a:r>
            <a:r>
              <a:rPr lang="de-DE" altLang="de-DE" sz="2000" b="1" dirty="0" smtClean="0">
                <a:solidFill>
                  <a:srgbClr val="2E59A6"/>
                </a:solidFill>
              </a:rPr>
              <a:t>-</a:t>
            </a:r>
            <a:r>
              <a:rPr lang="de-DE" altLang="de-DE" sz="2000" b="1" dirty="0" err="1" smtClean="0">
                <a:solidFill>
                  <a:srgbClr val="2E59A6"/>
                </a:solidFill>
              </a:rPr>
              <a:t>practice</a:t>
            </a:r>
            <a:r>
              <a:rPr lang="de-DE" altLang="de-DE" sz="2000" b="1" dirty="0" smtClean="0">
                <a:solidFill>
                  <a:srgbClr val="2E59A6"/>
                </a:solidFill>
              </a:rPr>
              <a:t>  </a:t>
            </a:r>
            <a:endParaRPr lang="de-DE" altLang="de-DE" sz="2000" b="1" dirty="0">
              <a:solidFill>
                <a:srgbClr val="2E59A6"/>
              </a:solidFill>
            </a:endParaRPr>
          </a:p>
        </p:txBody>
      </p:sp>
      <p:sp>
        <p:nvSpPr>
          <p:cNvPr id="94221" name="Text Box 13"/>
          <p:cNvSpPr txBox="1">
            <a:spLocks noChangeArrowheads="1"/>
          </p:cNvSpPr>
          <p:nvPr/>
        </p:nvSpPr>
        <p:spPr bwMode="auto">
          <a:xfrm>
            <a:off x="5480050" y="3416300"/>
            <a:ext cx="10318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e-DE" sz="1400" b="1">
                <a:solidFill>
                  <a:srgbClr val="000000"/>
                </a:solidFill>
              </a:rPr>
              <a:t>Dortmund</a:t>
            </a:r>
          </a:p>
        </p:txBody>
      </p:sp>
      <p:sp>
        <p:nvSpPr>
          <p:cNvPr id="94222" name="Text Box 14"/>
          <p:cNvSpPr txBox="1">
            <a:spLocks noChangeArrowheads="1"/>
          </p:cNvSpPr>
          <p:nvPr/>
        </p:nvSpPr>
        <p:spPr bwMode="auto">
          <a:xfrm>
            <a:off x="7302500" y="2632075"/>
            <a:ext cx="6873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e-DE" sz="1400" b="1">
                <a:solidFill>
                  <a:srgbClr val="000000"/>
                </a:solidFill>
              </a:rPr>
              <a:t>Berlin</a:t>
            </a:r>
          </a:p>
        </p:txBody>
      </p:sp>
      <p:sp>
        <p:nvSpPr>
          <p:cNvPr id="94223" name="Text Box 15"/>
          <p:cNvSpPr txBox="1">
            <a:spLocks noChangeArrowheads="1"/>
          </p:cNvSpPr>
          <p:nvPr/>
        </p:nvSpPr>
        <p:spPr bwMode="auto">
          <a:xfrm>
            <a:off x="7426325" y="3181350"/>
            <a:ext cx="9826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e-DE" sz="1400" b="1" dirty="0">
                <a:solidFill>
                  <a:srgbClr val="000000"/>
                </a:solidFill>
              </a:rPr>
              <a:t>Chemnitz</a:t>
            </a:r>
          </a:p>
        </p:txBody>
      </p:sp>
      <p:sp>
        <p:nvSpPr>
          <p:cNvPr id="94224" name="Text Box 16"/>
          <p:cNvSpPr txBox="1">
            <a:spLocks noChangeArrowheads="1"/>
          </p:cNvSpPr>
          <p:nvPr/>
        </p:nvSpPr>
        <p:spPr bwMode="auto">
          <a:xfrm>
            <a:off x="7213600" y="3754438"/>
            <a:ext cx="8937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e-DE" sz="1400" b="1">
                <a:solidFill>
                  <a:srgbClr val="000000"/>
                </a:solidFill>
              </a:rPr>
              <a:t>Dresden</a:t>
            </a:r>
          </a:p>
        </p:txBody>
      </p:sp>
      <p:pic>
        <p:nvPicPr>
          <p:cNvPr id="94226" name="Picture 21" descr="DMA-Wechsel_FOX_111219_02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6" y="2300988"/>
            <a:ext cx="2532063" cy="167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27" name="Picture 22" descr="Loesung_pipettieren_FOX_111219_03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6239" y="2304163"/>
            <a:ext cx="1354137" cy="203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28" name="Picture 23" descr="Shaker-Verfahren_FOX_111219_07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6" y="3850388"/>
            <a:ext cx="1320800" cy="199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29" name="Picture 24" descr="Isabel-Rothe-03"/>
          <p:cNvPicPr>
            <a:picLocks noChangeAspect="1" noChangeArrowheads="1"/>
          </p:cNvPicPr>
          <p:nvPr/>
        </p:nvPicPr>
        <p:blipFill>
          <a:blip r:embed="rId10" cstate="screen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789" y="2302576"/>
            <a:ext cx="1071562" cy="166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30" name="Picture 25" descr="Foto BAuA+DASA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889" y="3948813"/>
            <a:ext cx="2122487" cy="188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31" name="Picture 26" descr="Glovebox_FOX_111219_06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589" y="4828288"/>
            <a:ext cx="1576387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32" name="Text Box 27"/>
          <p:cNvSpPr txBox="1">
            <a:spLocks noChangeArrowheads="1"/>
          </p:cNvSpPr>
          <p:nvPr/>
        </p:nvSpPr>
        <p:spPr bwMode="auto">
          <a:xfrm>
            <a:off x="5762625" y="4349750"/>
            <a:ext cx="18049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e-DE" sz="2000" b="1">
                <a:hlinkClick r:id="rId13"/>
              </a:rPr>
              <a:t>www.baua.de</a:t>
            </a:r>
            <a:endParaRPr lang="en-US" altLang="de-DE" sz="2000" b="1"/>
          </a:p>
        </p:txBody>
      </p:sp>
      <p:sp>
        <p:nvSpPr>
          <p:cNvPr id="94233" name="Text Box 28"/>
          <p:cNvSpPr txBox="1">
            <a:spLocks noChangeArrowheads="1"/>
          </p:cNvSpPr>
          <p:nvPr/>
        </p:nvSpPr>
        <p:spPr bwMode="auto">
          <a:xfrm>
            <a:off x="3305876" y="5844288"/>
            <a:ext cx="17145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900" b="1">
                <a:solidFill>
                  <a:schemeClr val="tx2"/>
                </a:solidFill>
              </a:rPr>
              <a:t>Bilder</a:t>
            </a:r>
            <a:r>
              <a:rPr lang="en-US" altLang="de-DE" sz="900" b="1">
                <a:solidFill>
                  <a:schemeClr val="tx2"/>
                </a:solidFill>
              </a:rPr>
              <a:t>: BAuA / Vox / Völkner</a:t>
            </a:r>
          </a:p>
        </p:txBody>
      </p:sp>
      <p:sp>
        <p:nvSpPr>
          <p:cNvPr id="94234" name="Rectangle 30"/>
          <p:cNvSpPr>
            <a:spLocks noChangeArrowheads="1"/>
          </p:cNvSpPr>
          <p:nvPr/>
        </p:nvSpPr>
        <p:spPr bwMode="auto">
          <a:xfrm>
            <a:off x="569913" y="1377950"/>
            <a:ext cx="7596188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de-DE" b="1" dirty="0">
                <a:solidFill>
                  <a:srgbClr val="000000"/>
                </a:solidFill>
              </a:rPr>
              <a:t>The Federal Institute for Occupational Safety and Health (BAuA) as </a:t>
            </a:r>
          </a:p>
          <a:p>
            <a:pPr algn="ctr" eaLnBrk="1" hangingPunct="1"/>
            <a:r>
              <a:rPr lang="en-US" altLang="de-DE" b="1" dirty="0">
                <a:solidFill>
                  <a:srgbClr val="000000"/>
                </a:solidFill>
              </a:rPr>
              <a:t>governmental research institution holds a key position in creating </a:t>
            </a:r>
          </a:p>
          <a:p>
            <a:pPr algn="ctr" eaLnBrk="1" hangingPunct="1"/>
            <a:r>
              <a:rPr lang="en-US" altLang="de-DE" b="1" dirty="0">
                <a:solidFill>
                  <a:srgbClr val="000000"/>
                </a:solidFill>
              </a:rPr>
              <a:t>a safe and healthy work environment</a:t>
            </a:r>
          </a:p>
        </p:txBody>
      </p:sp>
      <p:pic>
        <p:nvPicPr>
          <p:cNvPr id="27" name="Picture 17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669213" y="0"/>
            <a:ext cx="1474787" cy="137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Rectangle 19"/>
          <p:cNvSpPr>
            <a:spLocks noChangeArrowheads="1"/>
          </p:cNvSpPr>
          <p:nvPr/>
        </p:nvSpPr>
        <p:spPr bwMode="auto">
          <a:xfrm>
            <a:off x="8045450" y="157163"/>
            <a:ext cx="673100" cy="1936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srgbClr val="2E59A6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9" name="Text Box 20"/>
          <p:cNvSpPr txBox="1">
            <a:spLocks noChangeArrowheads="1"/>
          </p:cNvSpPr>
          <p:nvPr/>
        </p:nvSpPr>
        <p:spPr bwMode="auto">
          <a:xfrm>
            <a:off x="7948613" y="138113"/>
            <a:ext cx="868362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de-DE" altLang="de-DE" sz="700" b="1">
                <a:solidFill>
                  <a:srgbClr val="000000"/>
                </a:solidFill>
                <a:latin typeface="Arial" charset="0"/>
              </a:rPr>
              <a:t>Federal Ministry</a:t>
            </a:r>
          </a:p>
          <a:p>
            <a:pPr defTabSz="914400"/>
            <a:r>
              <a:rPr lang="de-DE" altLang="de-DE" sz="700" b="1">
                <a:solidFill>
                  <a:srgbClr val="000000"/>
                </a:solidFill>
                <a:latin typeface="Arial" charset="0"/>
              </a:rPr>
              <a:t>of Labour and</a:t>
            </a:r>
          </a:p>
          <a:p>
            <a:pPr defTabSz="914400"/>
            <a:r>
              <a:rPr lang="de-DE" altLang="de-DE" sz="700" b="1">
                <a:solidFill>
                  <a:srgbClr val="000000"/>
                </a:solidFill>
                <a:latin typeface="Arial" charset="0"/>
              </a:rPr>
              <a:t>Social Affairs</a:t>
            </a:r>
            <a:endParaRPr lang="de-DE" altLang="de-DE" sz="7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8333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Daten\bwrt13\Pictures\Foto Fox Nano\Nanoausstellung DASA\Druckdaten Presseformat 700 KB\Gecko_FOX_110506_3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9311" y="2051345"/>
            <a:ext cx="1957362" cy="2937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platzhalter 4"/>
          <p:cNvSpPr>
            <a:spLocks noGrp="1"/>
          </p:cNvSpPr>
          <p:nvPr>
            <p:ph type="body" sz="quarter" idx="16"/>
          </p:nvPr>
        </p:nvSpPr>
        <p:spPr>
          <a:xfrm>
            <a:off x="446566" y="1454961"/>
            <a:ext cx="6726130" cy="4539773"/>
          </a:xfrm>
        </p:spPr>
        <p:txBody>
          <a:bodyPr/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…"/>
            </a:pPr>
            <a:r>
              <a:rPr lang="de-DE" sz="2000" dirty="0" err="1">
                <a:solidFill>
                  <a:schemeClr val="tx1"/>
                </a:solidFill>
              </a:rPr>
              <a:t>inhalation</a:t>
            </a:r>
            <a:r>
              <a:rPr lang="de-DE" sz="2000" b="0" dirty="0">
                <a:solidFill>
                  <a:schemeClr val="tx1"/>
                </a:solidFill>
              </a:rPr>
              <a:t> </a:t>
            </a:r>
            <a:r>
              <a:rPr lang="de-DE" sz="2000" b="0" dirty="0" err="1">
                <a:solidFill>
                  <a:schemeClr val="tx1"/>
                </a:solidFill>
              </a:rPr>
              <a:t>is</a:t>
            </a:r>
            <a:r>
              <a:rPr lang="de-DE" sz="2000" b="0" dirty="0">
                <a:solidFill>
                  <a:schemeClr val="tx1"/>
                </a:solidFill>
              </a:rPr>
              <a:t> </a:t>
            </a:r>
            <a:r>
              <a:rPr lang="de-DE" sz="2000" b="0" dirty="0" err="1">
                <a:solidFill>
                  <a:schemeClr val="tx1"/>
                </a:solidFill>
              </a:rPr>
              <a:t>the</a:t>
            </a:r>
            <a:r>
              <a:rPr lang="de-DE" sz="2000" b="0" dirty="0">
                <a:solidFill>
                  <a:schemeClr val="tx1"/>
                </a:solidFill>
              </a:rPr>
              <a:t> </a:t>
            </a:r>
            <a:r>
              <a:rPr lang="de-DE" sz="2000" b="0" dirty="0" err="1">
                <a:solidFill>
                  <a:schemeClr val="tx1"/>
                </a:solidFill>
              </a:rPr>
              <a:t>most</a:t>
            </a:r>
            <a:r>
              <a:rPr lang="de-DE" sz="2000" b="0" dirty="0">
                <a:solidFill>
                  <a:schemeClr val="tx1"/>
                </a:solidFill>
              </a:rPr>
              <a:t> </a:t>
            </a:r>
            <a:r>
              <a:rPr lang="de-DE" sz="2000" b="0" dirty="0" err="1">
                <a:solidFill>
                  <a:schemeClr val="tx1"/>
                </a:solidFill>
              </a:rPr>
              <a:t>important</a:t>
            </a:r>
            <a:r>
              <a:rPr lang="de-DE" sz="2000" b="0" dirty="0">
                <a:solidFill>
                  <a:schemeClr val="tx1"/>
                </a:solidFill>
              </a:rPr>
              <a:t> </a:t>
            </a:r>
            <a:r>
              <a:rPr lang="de-DE" sz="2000" b="0" dirty="0" err="1">
                <a:solidFill>
                  <a:schemeClr val="tx1"/>
                </a:solidFill>
              </a:rPr>
              <a:t>exposure</a:t>
            </a:r>
            <a:r>
              <a:rPr lang="de-DE" sz="2000" b="0" dirty="0">
                <a:solidFill>
                  <a:schemeClr val="tx1"/>
                </a:solidFill>
              </a:rPr>
              <a:t> route </a:t>
            </a:r>
            <a:r>
              <a:rPr lang="de-DE" sz="2000" b="0" dirty="0" err="1">
                <a:solidFill>
                  <a:schemeClr val="tx1"/>
                </a:solidFill>
              </a:rPr>
              <a:t>at</a:t>
            </a:r>
            <a:r>
              <a:rPr lang="de-DE" sz="2000" b="0" dirty="0">
                <a:solidFill>
                  <a:schemeClr val="tx1"/>
                </a:solidFill>
              </a:rPr>
              <a:t> </a:t>
            </a:r>
            <a:r>
              <a:rPr lang="de-DE" sz="2000" b="0" dirty="0" err="1">
                <a:solidFill>
                  <a:schemeClr val="tx1"/>
                </a:solidFill>
              </a:rPr>
              <a:t>the</a:t>
            </a:r>
            <a:r>
              <a:rPr lang="de-DE" sz="2000" b="0" dirty="0">
                <a:solidFill>
                  <a:schemeClr val="tx1"/>
                </a:solidFill>
              </a:rPr>
              <a:t> </a:t>
            </a:r>
            <a:r>
              <a:rPr lang="de-DE" sz="2000" b="0" dirty="0" err="1">
                <a:solidFill>
                  <a:schemeClr val="tx1"/>
                </a:solidFill>
              </a:rPr>
              <a:t>workplace</a:t>
            </a:r>
            <a:r>
              <a:rPr lang="de-DE" sz="2000" b="0" dirty="0">
                <a:solidFill>
                  <a:schemeClr val="tx1"/>
                </a:solidFill>
              </a:rPr>
              <a:t>,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…"/>
            </a:pPr>
            <a:r>
              <a:rPr lang="de-DE" sz="2000" b="0" dirty="0" smtClean="0">
                <a:solidFill>
                  <a:schemeClr val="tx1"/>
                </a:solidFill>
              </a:rPr>
              <a:t>nanomaterials </a:t>
            </a:r>
            <a:r>
              <a:rPr lang="de-DE" sz="2000" b="0" dirty="0" err="1" smtClean="0">
                <a:solidFill>
                  <a:schemeClr val="tx1"/>
                </a:solidFill>
              </a:rPr>
              <a:t>are</a:t>
            </a:r>
            <a:r>
              <a:rPr lang="de-DE" sz="2000" b="0" dirty="0" smtClean="0">
                <a:solidFill>
                  <a:schemeClr val="tx1"/>
                </a:solidFill>
              </a:rPr>
              <a:t> </a:t>
            </a:r>
            <a:r>
              <a:rPr lang="de-DE" sz="2000" dirty="0" smtClean="0">
                <a:solidFill>
                  <a:schemeClr val="tx1"/>
                </a:solidFill>
              </a:rPr>
              <a:t>not </a:t>
            </a:r>
            <a:r>
              <a:rPr lang="de-DE" sz="2000" dirty="0" err="1" smtClean="0">
                <a:solidFill>
                  <a:schemeClr val="tx1"/>
                </a:solidFill>
              </a:rPr>
              <a:t>hazardous</a:t>
            </a:r>
            <a:r>
              <a:rPr lang="de-DE" sz="2000" dirty="0" smtClean="0">
                <a:solidFill>
                  <a:schemeClr val="tx1"/>
                </a:solidFill>
              </a:rPr>
              <a:t> </a:t>
            </a:r>
            <a:r>
              <a:rPr lang="de-DE" sz="2000" i="1" dirty="0" smtClean="0">
                <a:solidFill>
                  <a:schemeClr val="tx1"/>
                </a:solidFill>
              </a:rPr>
              <a:t>per se</a:t>
            </a:r>
            <a:r>
              <a:rPr lang="de-DE" sz="2000" b="0" dirty="0" smtClean="0">
                <a:solidFill>
                  <a:schemeClr val="tx1"/>
                </a:solidFill>
              </a:rPr>
              <a:t>,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…"/>
            </a:pPr>
            <a:r>
              <a:rPr lang="de-DE" sz="2000" b="0" dirty="0" err="1" smtClean="0">
                <a:solidFill>
                  <a:schemeClr val="tx1"/>
                </a:solidFill>
              </a:rPr>
              <a:t>there</a:t>
            </a:r>
            <a:r>
              <a:rPr lang="de-DE" sz="2000" b="0" dirty="0" smtClean="0">
                <a:solidFill>
                  <a:schemeClr val="tx1"/>
                </a:solidFill>
              </a:rPr>
              <a:t> </a:t>
            </a:r>
            <a:r>
              <a:rPr lang="de-DE" sz="2000" b="0" dirty="0" err="1" smtClean="0">
                <a:solidFill>
                  <a:schemeClr val="tx1"/>
                </a:solidFill>
              </a:rPr>
              <a:t>is</a:t>
            </a:r>
            <a:r>
              <a:rPr lang="de-DE" sz="2000" b="0" dirty="0" smtClean="0">
                <a:solidFill>
                  <a:schemeClr val="tx1"/>
                </a:solidFill>
              </a:rPr>
              <a:t> a </a:t>
            </a:r>
            <a:r>
              <a:rPr lang="de-DE" sz="2000" dirty="0" err="1" smtClean="0">
                <a:solidFill>
                  <a:schemeClr val="tx1"/>
                </a:solidFill>
              </a:rPr>
              <a:t>broad</a:t>
            </a:r>
            <a:r>
              <a:rPr lang="de-DE" sz="2000" dirty="0" smtClean="0">
                <a:solidFill>
                  <a:schemeClr val="tx1"/>
                </a:solidFill>
              </a:rPr>
              <a:t> span </a:t>
            </a:r>
            <a:r>
              <a:rPr lang="de-DE" sz="2000" b="0" dirty="0" smtClean="0">
                <a:solidFill>
                  <a:schemeClr val="tx1"/>
                </a:solidFill>
              </a:rPr>
              <a:t>of </a:t>
            </a:r>
            <a:r>
              <a:rPr lang="de-DE" sz="2000" dirty="0" err="1" smtClean="0">
                <a:solidFill>
                  <a:schemeClr val="tx1"/>
                </a:solidFill>
              </a:rPr>
              <a:t>health</a:t>
            </a:r>
            <a:r>
              <a:rPr lang="de-DE" sz="2000" dirty="0" smtClean="0">
                <a:solidFill>
                  <a:schemeClr val="tx1"/>
                </a:solidFill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</a:rPr>
              <a:t>hazards</a:t>
            </a:r>
            <a:r>
              <a:rPr lang="de-DE" sz="2000" b="0" dirty="0" smtClean="0">
                <a:solidFill>
                  <a:schemeClr val="tx1"/>
                </a:solidFill>
              </a:rPr>
              <a:t>, </a:t>
            </a:r>
            <a:r>
              <a:rPr lang="de-DE" sz="2000" b="0" dirty="0" err="1" smtClean="0">
                <a:solidFill>
                  <a:schemeClr val="tx1"/>
                </a:solidFill>
              </a:rPr>
              <a:t>which</a:t>
            </a:r>
            <a:r>
              <a:rPr lang="de-DE" sz="2000" b="0" dirty="0" smtClean="0">
                <a:solidFill>
                  <a:schemeClr val="tx1"/>
                </a:solidFill>
              </a:rPr>
              <a:t> </a:t>
            </a:r>
            <a:r>
              <a:rPr lang="de-DE" sz="2000" b="0" dirty="0" err="1" smtClean="0">
                <a:solidFill>
                  <a:schemeClr val="tx1"/>
                </a:solidFill>
              </a:rPr>
              <a:t>can</a:t>
            </a:r>
            <a:r>
              <a:rPr lang="de-DE" sz="2000" b="0" dirty="0" smtClean="0">
                <a:solidFill>
                  <a:schemeClr val="tx1"/>
                </a:solidFill>
              </a:rPr>
              <a:t> </a:t>
            </a:r>
            <a:r>
              <a:rPr lang="de-DE" sz="2000" b="0" dirty="0" err="1" smtClean="0">
                <a:solidFill>
                  <a:schemeClr val="tx1"/>
                </a:solidFill>
              </a:rPr>
              <a:t>be</a:t>
            </a:r>
            <a:r>
              <a:rPr lang="de-DE" sz="2000" b="0" dirty="0" smtClean="0">
                <a:solidFill>
                  <a:schemeClr val="tx1"/>
                </a:solidFill>
              </a:rPr>
              <a:t> </a:t>
            </a:r>
            <a:r>
              <a:rPr lang="de-DE" sz="2000" b="0" dirty="0" err="1" smtClean="0">
                <a:solidFill>
                  <a:schemeClr val="tx1"/>
                </a:solidFill>
              </a:rPr>
              <a:t>characterised</a:t>
            </a:r>
            <a:r>
              <a:rPr lang="de-DE" sz="2000" b="0" dirty="0" smtClean="0">
                <a:solidFill>
                  <a:schemeClr val="tx1"/>
                </a:solidFill>
              </a:rPr>
              <a:t> </a:t>
            </a:r>
            <a:r>
              <a:rPr lang="de-DE" sz="2000" b="0" dirty="0" err="1" smtClean="0">
                <a:solidFill>
                  <a:schemeClr val="tx1"/>
                </a:solidFill>
              </a:rPr>
              <a:t>by</a:t>
            </a:r>
            <a:r>
              <a:rPr lang="de-DE" sz="2000" b="0" dirty="0" smtClean="0">
                <a:solidFill>
                  <a:schemeClr val="tx1"/>
                </a:solidFill>
              </a:rPr>
              <a:t> </a:t>
            </a:r>
            <a:r>
              <a:rPr lang="de-DE" sz="2000" dirty="0" smtClean="0">
                <a:solidFill>
                  <a:schemeClr val="tx1"/>
                </a:solidFill>
              </a:rPr>
              <a:t>well-</a:t>
            </a:r>
            <a:r>
              <a:rPr lang="de-DE" sz="2000" dirty="0" err="1" smtClean="0">
                <a:solidFill>
                  <a:schemeClr val="tx1"/>
                </a:solidFill>
              </a:rPr>
              <a:t>known</a:t>
            </a:r>
            <a:r>
              <a:rPr lang="de-DE" sz="2000" dirty="0" smtClean="0">
                <a:solidFill>
                  <a:schemeClr val="tx1"/>
                </a:solidFill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</a:rPr>
              <a:t>principles</a:t>
            </a:r>
            <a:r>
              <a:rPr lang="de-DE" sz="2000" dirty="0" smtClean="0">
                <a:solidFill>
                  <a:schemeClr val="tx1"/>
                </a:solidFill>
              </a:rPr>
              <a:t> </a:t>
            </a:r>
            <a:r>
              <a:rPr lang="de-DE" sz="2000" b="0" dirty="0" smtClean="0">
                <a:solidFill>
                  <a:schemeClr val="tx1"/>
                </a:solidFill>
              </a:rPr>
              <a:t>of </a:t>
            </a:r>
            <a:r>
              <a:rPr lang="de-DE" sz="2000" b="0" dirty="0" err="1" smtClean="0">
                <a:solidFill>
                  <a:schemeClr val="tx1"/>
                </a:solidFill>
              </a:rPr>
              <a:t>the</a:t>
            </a:r>
            <a:r>
              <a:rPr lang="de-DE" sz="2000" b="0" dirty="0" smtClean="0">
                <a:solidFill>
                  <a:schemeClr val="tx1"/>
                </a:solidFill>
              </a:rPr>
              <a:t> </a:t>
            </a:r>
            <a:r>
              <a:rPr lang="de-DE" sz="2000" b="0" dirty="0" err="1" smtClean="0">
                <a:solidFill>
                  <a:schemeClr val="tx1"/>
                </a:solidFill>
              </a:rPr>
              <a:t>chemical</a:t>
            </a:r>
            <a:r>
              <a:rPr lang="de-DE" sz="2000" b="0" dirty="0" smtClean="0">
                <a:solidFill>
                  <a:schemeClr val="tx1"/>
                </a:solidFill>
              </a:rPr>
              <a:t> </a:t>
            </a:r>
            <a:r>
              <a:rPr lang="de-DE" sz="2000" b="0" dirty="0" err="1" smtClean="0">
                <a:solidFill>
                  <a:schemeClr val="tx1"/>
                </a:solidFill>
              </a:rPr>
              <a:t>and</a:t>
            </a:r>
            <a:r>
              <a:rPr lang="de-DE" sz="2000" b="0" dirty="0" smtClean="0">
                <a:solidFill>
                  <a:schemeClr val="tx1"/>
                </a:solidFill>
              </a:rPr>
              <a:t> </a:t>
            </a:r>
            <a:r>
              <a:rPr lang="de-DE" sz="2000" b="0" dirty="0" err="1" smtClean="0">
                <a:solidFill>
                  <a:schemeClr val="tx1"/>
                </a:solidFill>
              </a:rPr>
              <a:t>the</a:t>
            </a:r>
            <a:r>
              <a:rPr lang="de-DE" sz="2000" b="0" dirty="0" smtClean="0">
                <a:solidFill>
                  <a:schemeClr val="tx1"/>
                </a:solidFill>
              </a:rPr>
              <a:t> </a:t>
            </a:r>
            <a:r>
              <a:rPr lang="de-DE" sz="2000" b="0" dirty="0" err="1" smtClean="0">
                <a:solidFill>
                  <a:schemeClr val="tx1"/>
                </a:solidFill>
              </a:rPr>
              <a:t>particle</a:t>
            </a:r>
            <a:r>
              <a:rPr lang="de-DE" sz="2000" b="0" dirty="0" smtClean="0">
                <a:solidFill>
                  <a:schemeClr val="tx1"/>
                </a:solidFill>
              </a:rPr>
              <a:t> </a:t>
            </a:r>
            <a:r>
              <a:rPr lang="de-DE" sz="2000" b="0" dirty="0" err="1" smtClean="0">
                <a:solidFill>
                  <a:schemeClr val="tx1"/>
                </a:solidFill>
              </a:rPr>
              <a:t>toxicology</a:t>
            </a:r>
            <a:r>
              <a:rPr lang="de-DE" sz="2000" b="0" dirty="0" smtClean="0">
                <a:solidFill>
                  <a:schemeClr val="tx1"/>
                </a:solidFill>
              </a:rPr>
              <a:t>,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…"/>
            </a:pPr>
            <a:r>
              <a:rPr lang="de-DE" sz="2000" b="0" dirty="0" err="1" smtClean="0">
                <a:solidFill>
                  <a:schemeClr val="tx1"/>
                </a:solidFill>
              </a:rPr>
              <a:t>for</a:t>
            </a:r>
            <a:r>
              <a:rPr lang="de-DE" sz="2000" b="0" dirty="0" smtClean="0">
                <a:solidFill>
                  <a:schemeClr val="tx1"/>
                </a:solidFill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</a:rPr>
              <a:t>significant</a:t>
            </a:r>
            <a:r>
              <a:rPr lang="de-DE" sz="2000" dirty="0" smtClean="0">
                <a:solidFill>
                  <a:schemeClr val="tx1"/>
                </a:solidFill>
              </a:rPr>
              <a:t> </a:t>
            </a:r>
            <a:r>
              <a:rPr lang="de-DE" sz="2000" dirty="0" err="1">
                <a:solidFill>
                  <a:schemeClr val="tx1"/>
                </a:solidFill>
              </a:rPr>
              <a:t>differences</a:t>
            </a:r>
            <a:r>
              <a:rPr lang="de-DE" sz="2000" dirty="0">
                <a:solidFill>
                  <a:schemeClr val="tx1"/>
                </a:solidFill>
              </a:rPr>
              <a:t> in </a:t>
            </a:r>
            <a:r>
              <a:rPr lang="de-DE" sz="2000" dirty="0" err="1" smtClean="0">
                <a:solidFill>
                  <a:schemeClr val="tx1"/>
                </a:solidFill>
              </a:rPr>
              <a:t>the</a:t>
            </a:r>
            <a:r>
              <a:rPr lang="de-DE" sz="2000" dirty="0" smtClean="0">
                <a:solidFill>
                  <a:schemeClr val="tx1"/>
                </a:solidFill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</a:rPr>
              <a:t>potency</a:t>
            </a:r>
            <a:r>
              <a:rPr lang="de-DE" sz="2000" b="0" dirty="0" smtClean="0">
                <a:solidFill>
                  <a:schemeClr val="tx1"/>
                </a:solidFill>
              </a:rPr>
              <a:t> </a:t>
            </a:r>
            <a:r>
              <a:rPr lang="de-DE" sz="2000" b="0" dirty="0">
                <a:solidFill>
                  <a:schemeClr val="tx1"/>
                </a:solidFill>
              </a:rPr>
              <a:t>of </a:t>
            </a:r>
            <a:r>
              <a:rPr lang="de-DE" sz="2000" b="0" dirty="0" err="1">
                <a:solidFill>
                  <a:schemeClr val="tx1"/>
                </a:solidFill>
              </a:rPr>
              <a:t>corresponding</a:t>
            </a:r>
            <a:r>
              <a:rPr lang="de-DE" sz="2000" b="0" dirty="0">
                <a:solidFill>
                  <a:schemeClr val="tx1"/>
                </a:solidFill>
              </a:rPr>
              <a:t> </a:t>
            </a:r>
            <a:r>
              <a:rPr lang="de-DE" sz="2000" b="0" dirty="0" err="1">
                <a:solidFill>
                  <a:schemeClr val="tx1"/>
                </a:solidFill>
              </a:rPr>
              <a:t>health</a:t>
            </a:r>
            <a:r>
              <a:rPr lang="de-DE" sz="2000" b="0" dirty="0">
                <a:solidFill>
                  <a:schemeClr val="tx1"/>
                </a:solidFill>
              </a:rPr>
              <a:t> </a:t>
            </a:r>
            <a:r>
              <a:rPr lang="de-DE" sz="2000" b="0" dirty="0" err="1" smtClean="0">
                <a:solidFill>
                  <a:schemeClr val="tx1"/>
                </a:solidFill>
              </a:rPr>
              <a:t>effects</a:t>
            </a:r>
            <a:r>
              <a:rPr lang="de-DE" sz="2000" b="0" dirty="0" smtClean="0">
                <a:solidFill>
                  <a:schemeClr val="tx1"/>
                </a:solidFill>
              </a:rPr>
              <a:t>, bio-</a:t>
            </a:r>
            <a:r>
              <a:rPr lang="de-DE" sz="2000" b="0" dirty="0" err="1" smtClean="0">
                <a:solidFill>
                  <a:schemeClr val="tx1"/>
                </a:solidFill>
              </a:rPr>
              <a:t>persistence</a:t>
            </a:r>
            <a:r>
              <a:rPr lang="de-DE" sz="2000" b="0" dirty="0" smtClean="0">
                <a:solidFill>
                  <a:schemeClr val="tx1"/>
                </a:solidFill>
              </a:rPr>
              <a:t> </a:t>
            </a:r>
            <a:r>
              <a:rPr lang="de-DE" sz="2000" b="0" dirty="0" err="1" smtClean="0">
                <a:solidFill>
                  <a:schemeClr val="tx1"/>
                </a:solidFill>
              </a:rPr>
              <a:t>and</a:t>
            </a:r>
            <a:r>
              <a:rPr lang="de-DE" sz="2000" b="0" dirty="0" smtClean="0">
                <a:solidFill>
                  <a:schemeClr val="tx1"/>
                </a:solidFill>
              </a:rPr>
              <a:t> </a:t>
            </a:r>
            <a:r>
              <a:rPr lang="de-DE" sz="2000" b="0" dirty="0" err="1" smtClean="0">
                <a:solidFill>
                  <a:schemeClr val="tx1"/>
                </a:solidFill>
              </a:rPr>
              <a:t>morphology</a:t>
            </a:r>
            <a:r>
              <a:rPr lang="de-DE" sz="2000" b="0" dirty="0">
                <a:solidFill>
                  <a:schemeClr val="tx1"/>
                </a:solidFill>
              </a:rPr>
              <a:t> </a:t>
            </a:r>
            <a:r>
              <a:rPr lang="de-DE" sz="2000" b="0" dirty="0" smtClean="0">
                <a:solidFill>
                  <a:schemeClr val="tx1"/>
                </a:solidFill>
              </a:rPr>
              <a:t>of </a:t>
            </a:r>
            <a:r>
              <a:rPr lang="de-DE" sz="2000" b="0" dirty="0" err="1" smtClean="0">
                <a:solidFill>
                  <a:schemeClr val="tx1"/>
                </a:solidFill>
              </a:rPr>
              <a:t>released</a:t>
            </a:r>
            <a:r>
              <a:rPr lang="de-DE" sz="2000" b="0" dirty="0" smtClean="0">
                <a:solidFill>
                  <a:schemeClr val="tx1"/>
                </a:solidFill>
              </a:rPr>
              <a:t> </a:t>
            </a:r>
            <a:r>
              <a:rPr lang="de-DE" sz="2000" b="0" dirty="0" err="1" smtClean="0">
                <a:solidFill>
                  <a:schemeClr val="tx1"/>
                </a:solidFill>
              </a:rPr>
              <a:t>particles</a:t>
            </a:r>
            <a:r>
              <a:rPr lang="de-DE" sz="2000" b="0" dirty="0" smtClean="0">
                <a:solidFill>
                  <a:schemeClr val="tx1"/>
                </a:solidFill>
              </a:rPr>
              <a:t> </a:t>
            </a:r>
            <a:r>
              <a:rPr lang="de-DE" sz="2000" b="0" dirty="0" err="1" smtClean="0">
                <a:solidFill>
                  <a:schemeClr val="tx1"/>
                </a:solidFill>
              </a:rPr>
              <a:t>are</a:t>
            </a:r>
            <a:r>
              <a:rPr lang="de-DE" sz="2000" b="0" dirty="0" smtClean="0">
                <a:solidFill>
                  <a:schemeClr val="tx1"/>
                </a:solidFill>
              </a:rPr>
              <a:t> of </a:t>
            </a:r>
            <a:r>
              <a:rPr lang="de-DE" sz="2000" b="0" dirty="0" err="1" smtClean="0">
                <a:solidFill>
                  <a:schemeClr val="tx1"/>
                </a:solidFill>
              </a:rPr>
              <a:t>higher</a:t>
            </a:r>
            <a:r>
              <a:rPr lang="de-DE" sz="2000" b="0" dirty="0" smtClean="0">
                <a:solidFill>
                  <a:schemeClr val="tx1"/>
                </a:solidFill>
              </a:rPr>
              <a:t>  </a:t>
            </a:r>
            <a:r>
              <a:rPr lang="de-DE" sz="2000" b="0" dirty="0" err="1" smtClean="0">
                <a:solidFill>
                  <a:schemeClr val="tx1"/>
                </a:solidFill>
              </a:rPr>
              <a:t>relevance</a:t>
            </a:r>
            <a:r>
              <a:rPr lang="de-DE" sz="2000" b="0" dirty="0" smtClean="0">
                <a:solidFill>
                  <a:schemeClr val="tx1"/>
                </a:solidFill>
              </a:rPr>
              <a:t> </a:t>
            </a:r>
            <a:r>
              <a:rPr lang="de-DE" sz="2000" b="0" dirty="0" err="1" smtClean="0">
                <a:solidFill>
                  <a:schemeClr val="tx1"/>
                </a:solidFill>
              </a:rPr>
              <a:t>than</a:t>
            </a:r>
            <a:r>
              <a:rPr lang="de-DE" sz="2000" b="0" dirty="0" smtClean="0">
                <a:solidFill>
                  <a:schemeClr val="tx1"/>
                </a:solidFill>
              </a:rPr>
              <a:t> </a:t>
            </a:r>
            <a:r>
              <a:rPr lang="de-DE" sz="2000" b="0" dirty="0" err="1" smtClean="0">
                <a:solidFill>
                  <a:schemeClr val="tx1"/>
                </a:solidFill>
              </a:rPr>
              <a:t>their</a:t>
            </a:r>
            <a:r>
              <a:rPr lang="de-DE" sz="2000" b="0" dirty="0" smtClean="0">
                <a:solidFill>
                  <a:schemeClr val="tx1"/>
                </a:solidFill>
              </a:rPr>
              <a:t> </a:t>
            </a:r>
            <a:r>
              <a:rPr lang="de-DE" sz="2000" b="0" dirty="0" err="1" smtClean="0">
                <a:solidFill>
                  <a:schemeClr val="tx1"/>
                </a:solidFill>
              </a:rPr>
              <a:t>nano</a:t>
            </a:r>
            <a:r>
              <a:rPr lang="de-DE" sz="2000" b="0" dirty="0" smtClean="0">
                <a:solidFill>
                  <a:schemeClr val="tx1"/>
                </a:solidFill>
              </a:rPr>
              <a:t> </a:t>
            </a:r>
            <a:r>
              <a:rPr lang="de-DE" sz="2000" b="0" dirty="0" err="1" smtClean="0">
                <a:solidFill>
                  <a:schemeClr val="tx1"/>
                </a:solidFill>
              </a:rPr>
              <a:t>dimension</a:t>
            </a:r>
            <a:r>
              <a:rPr lang="de-DE" sz="2000" b="0" dirty="0">
                <a:solidFill>
                  <a:schemeClr val="tx1"/>
                </a:solidFill>
              </a:rPr>
              <a:t>,</a:t>
            </a:r>
            <a:endParaRPr lang="de-DE" sz="2000" b="0" dirty="0" smtClean="0">
              <a:solidFill>
                <a:schemeClr val="tx1"/>
              </a:solidFill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…"/>
            </a:pPr>
            <a:r>
              <a:rPr lang="de-DE" sz="2000" b="0" dirty="0" err="1" smtClean="0">
                <a:solidFill>
                  <a:schemeClr val="tx1"/>
                </a:solidFill>
              </a:rPr>
              <a:t>the</a:t>
            </a:r>
            <a:r>
              <a:rPr lang="de-DE" sz="2000" b="0" dirty="0" smtClean="0">
                <a:solidFill>
                  <a:schemeClr val="tx1"/>
                </a:solidFill>
              </a:rPr>
              <a:t> </a:t>
            </a:r>
            <a:r>
              <a:rPr lang="de-DE" sz="2000" dirty="0" smtClean="0">
                <a:solidFill>
                  <a:schemeClr val="tx1"/>
                </a:solidFill>
              </a:rPr>
              <a:t>potential </a:t>
            </a:r>
            <a:r>
              <a:rPr lang="de-DE" sz="2000" dirty="0" err="1" smtClean="0">
                <a:solidFill>
                  <a:schemeClr val="tx1"/>
                </a:solidFill>
              </a:rPr>
              <a:t>for</a:t>
            </a:r>
            <a:r>
              <a:rPr lang="de-DE" sz="2000" dirty="0" smtClean="0">
                <a:solidFill>
                  <a:schemeClr val="tx1"/>
                </a:solidFill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</a:rPr>
              <a:t>release</a:t>
            </a:r>
            <a:r>
              <a:rPr lang="de-DE" sz="2000" dirty="0" smtClean="0">
                <a:solidFill>
                  <a:schemeClr val="tx1"/>
                </a:solidFill>
              </a:rPr>
              <a:t> </a:t>
            </a:r>
            <a:r>
              <a:rPr lang="de-DE" sz="2000" b="0" dirty="0" smtClean="0">
                <a:solidFill>
                  <a:schemeClr val="tx1"/>
                </a:solidFill>
              </a:rPr>
              <a:t>of respirable </a:t>
            </a:r>
            <a:r>
              <a:rPr lang="de-DE" sz="2000" b="0" dirty="0" err="1" smtClean="0">
                <a:solidFill>
                  <a:schemeClr val="tx1"/>
                </a:solidFill>
              </a:rPr>
              <a:t>particles</a:t>
            </a:r>
            <a:r>
              <a:rPr lang="de-DE" sz="2000" b="0" dirty="0" smtClean="0">
                <a:solidFill>
                  <a:schemeClr val="tx1"/>
                </a:solidFill>
              </a:rPr>
              <a:t> </a:t>
            </a:r>
            <a:r>
              <a:rPr lang="de-DE" sz="2000" b="0" dirty="0" err="1" smtClean="0">
                <a:solidFill>
                  <a:schemeClr val="tx1"/>
                </a:solidFill>
              </a:rPr>
              <a:t>differs</a:t>
            </a:r>
            <a:r>
              <a:rPr lang="de-DE" sz="2000" b="0" dirty="0" smtClean="0">
                <a:solidFill>
                  <a:schemeClr val="tx1"/>
                </a:solidFill>
              </a:rPr>
              <a:t> </a:t>
            </a:r>
            <a:r>
              <a:rPr lang="de-DE" sz="2000" b="0" dirty="0" err="1" smtClean="0">
                <a:solidFill>
                  <a:schemeClr val="tx1"/>
                </a:solidFill>
              </a:rPr>
              <a:t>from</a:t>
            </a:r>
            <a:r>
              <a:rPr lang="de-DE" sz="2000" b="0" dirty="0" smtClean="0">
                <a:solidFill>
                  <a:schemeClr val="tx1"/>
                </a:solidFill>
              </a:rPr>
              <a:t> material </a:t>
            </a:r>
            <a:r>
              <a:rPr lang="de-DE" sz="2000" b="0" dirty="0" err="1" smtClean="0">
                <a:solidFill>
                  <a:schemeClr val="tx1"/>
                </a:solidFill>
              </a:rPr>
              <a:t>to</a:t>
            </a:r>
            <a:r>
              <a:rPr lang="de-DE" sz="2000" b="0" dirty="0" smtClean="0">
                <a:solidFill>
                  <a:schemeClr val="tx1"/>
                </a:solidFill>
              </a:rPr>
              <a:t> material </a:t>
            </a:r>
            <a:r>
              <a:rPr lang="de-DE" sz="2000" b="0" dirty="0" err="1" smtClean="0">
                <a:solidFill>
                  <a:schemeClr val="tx1"/>
                </a:solidFill>
              </a:rPr>
              <a:t>and</a:t>
            </a:r>
            <a:r>
              <a:rPr lang="de-DE" sz="2000" b="0" dirty="0" smtClean="0">
                <a:solidFill>
                  <a:schemeClr val="tx1"/>
                </a:solidFill>
              </a:rPr>
              <a:t> </a:t>
            </a:r>
            <a:r>
              <a:rPr lang="de-DE" sz="2000" b="0" dirty="0" err="1" smtClean="0">
                <a:solidFill>
                  <a:schemeClr val="tx1"/>
                </a:solidFill>
              </a:rPr>
              <a:t>is</a:t>
            </a:r>
            <a:r>
              <a:rPr lang="de-DE" sz="2000" b="0" dirty="0" smtClean="0">
                <a:solidFill>
                  <a:schemeClr val="tx1"/>
                </a:solidFill>
              </a:rPr>
              <a:t> not </a:t>
            </a:r>
            <a:r>
              <a:rPr lang="de-DE" sz="2000" b="0" dirty="0" err="1" smtClean="0">
                <a:solidFill>
                  <a:schemeClr val="tx1"/>
                </a:solidFill>
              </a:rPr>
              <a:t>predictable</a:t>
            </a:r>
            <a:r>
              <a:rPr lang="de-DE" sz="2000" b="0" dirty="0" smtClean="0">
                <a:solidFill>
                  <a:schemeClr val="tx1"/>
                </a:solidFill>
              </a:rPr>
              <a:t>,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…"/>
            </a:pPr>
            <a:r>
              <a:rPr lang="de-DE" sz="2000" b="0" dirty="0">
                <a:solidFill>
                  <a:schemeClr val="tx1"/>
                </a:solidFill>
              </a:rPr>
              <a:t>in </a:t>
            </a:r>
            <a:r>
              <a:rPr lang="de-DE" sz="2000" b="0" dirty="0" err="1">
                <a:solidFill>
                  <a:schemeClr val="tx1"/>
                </a:solidFill>
              </a:rPr>
              <a:t>workplace</a:t>
            </a:r>
            <a:r>
              <a:rPr lang="de-DE" sz="2000" b="0" dirty="0">
                <a:solidFill>
                  <a:schemeClr val="tx1"/>
                </a:solidFill>
              </a:rPr>
              <a:t> </a:t>
            </a:r>
            <a:r>
              <a:rPr lang="de-DE" sz="2000" b="0" dirty="0" err="1" smtClean="0">
                <a:solidFill>
                  <a:schemeClr val="tx1"/>
                </a:solidFill>
              </a:rPr>
              <a:t>air</a:t>
            </a:r>
            <a:r>
              <a:rPr lang="de-DE" sz="2000" b="0" dirty="0" smtClean="0">
                <a:solidFill>
                  <a:schemeClr val="tx1"/>
                </a:solidFill>
              </a:rPr>
              <a:t> </a:t>
            </a:r>
            <a:r>
              <a:rPr lang="de-DE" sz="2000" b="0" dirty="0" err="1" smtClean="0">
                <a:solidFill>
                  <a:schemeClr val="tx1"/>
                </a:solidFill>
              </a:rPr>
              <a:t>most</a:t>
            </a:r>
            <a:r>
              <a:rPr lang="de-DE" sz="2000" b="0" dirty="0" smtClean="0">
                <a:solidFill>
                  <a:schemeClr val="tx1"/>
                </a:solidFill>
              </a:rPr>
              <a:t> </a:t>
            </a:r>
            <a:r>
              <a:rPr lang="de-DE" sz="2000" b="0" dirty="0" err="1" smtClean="0">
                <a:solidFill>
                  <a:schemeClr val="tx1"/>
                </a:solidFill>
              </a:rPr>
              <a:t>particles</a:t>
            </a:r>
            <a:r>
              <a:rPr lang="de-DE" sz="2000" b="0" dirty="0" smtClean="0">
                <a:solidFill>
                  <a:schemeClr val="tx1"/>
                </a:solidFill>
              </a:rPr>
              <a:t> </a:t>
            </a:r>
            <a:r>
              <a:rPr lang="de-DE" sz="2000" b="0" dirty="0" err="1" smtClean="0">
                <a:solidFill>
                  <a:schemeClr val="tx1"/>
                </a:solidFill>
              </a:rPr>
              <a:t>from</a:t>
            </a:r>
            <a:r>
              <a:rPr lang="de-DE" sz="2000" b="0" dirty="0" smtClean="0">
                <a:solidFill>
                  <a:schemeClr val="tx1"/>
                </a:solidFill>
              </a:rPr>
              <a:t> nanomaterials </a:t>
            </a:r>
            <a:r>
              <a:rPr lang="de-DE" sz="2000" dirty="0" err="1" smtClean="0">
                <a:solidFill>
                  <a:schemeClr val="tx1"/>
                </a:solidFill>
              </a:rPr>
              <a:t>agglomerate</a:t>
            </a:r>
            <a:r>
              <a:rPr lang="de-DE" sz="2000" dirty="0" smtClean="0">
                <a:solidFill>
                  <a:schemeClr val="tx1"/>
                </a:solidFill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</a:rPr>
              <a:t>or</a:t>
            </a:r>
            <a:r>
              <a:rPr lang="de-DE" sz="2000" dirty="0" smtClean="0">
                <a:solidFill>
                  <a:schemeClr val="tx1"/>
                </a:solidFill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</a:rPr>
              <a:t>aggregate</a:t>
            </a:r>
            <a:r>
              <a:rPr lang="de-DE" sz="2000" dirty="0" smtClean="0">
                <a:solidFill>
                  <a:schemeClr val="tx1"/>
                </a:solidFill>
              </a:rPr>
              <a:t> </a:t>
            </a:r>
            <a:r>
              <a:rPr lang="de-DE" sz="2000" b="0" dirty="0" err="1" smtClean="0">
                <a:solidFill>
                  <a:schemeClr val="tx1"/>
                </a:solidFill>
              </a:rPr>
              <a:t>to</a:t>
            </a:r>
            <a:r>
              <a:rPr lang="de-DE" sz="2000" b="0" dirty="0" smtClean="0">
                <a:solidFill>
                  <a:schemeClr val="tx1"/>
                </a:solidFill>
              </a:rPr>
              <a:t> </a:t>
            </a:r>
            <a:r>
              <a:rPr lang="de-DE" sz="2000" b="0" dirty="0" err="1" smtClean="0">
                <a:solidFill>
                  <a:schemeClr val="tx1"/>
                </a:solidFill>
              </a:rPr>
              <a:t>microscaled</a:t>
            </a:r>
            <a:r>
              <a:rPr lang="de-DE" sz="2000" b="0" dirty="0" smtClean="0">
                <a:solidFill>
                  <a:schemeClr val="tx1"/>
                </a:solidFill>
              </a:rPr>
              <a:t> </a:t>
            </a:r>
            <a:r>
              <a:rPr lang="de-DE" sz="2000" b="0" dirty="0" err="1" smtClean="0">
                <a:solidFill>
                  <a:schemeClr val="tx1"/>
                </a:solidFill>
              </a:rPr>
              <a:t>entities</a:t>
            </a:r>
            <a:r>
              <a:rPr lang="de-DE" sz="2000" b="0" dirty="0" smtClean="0">
                <a:solidFill>
                  <a:schemeClr val="tx1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000" b="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000" b="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000" b="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000" b="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000" b="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000" b="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000" b="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000" b="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000" b="0" dirty="0">
              <a:solidFill>
                <a:schemeClr val="tx1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95534" y="439012"/>
            <a:ext cx="904846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de-DE" sz="2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de-DE" sz="2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de-DE" sz="2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years</a:t>
            </a:r>
            <a:r>
              <a:rPr lang="de-DE" sz="2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de-DE" sz="2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OSH</a:t>
            </a:r>
            <a:r>
              <a:rPr lang="de-DE" sz="2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de-DE" sz="2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de-DE" sz="2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safety</a:t>
            </a:r>
            <a:r>
              <a:rPr lang="de-DE" sz="2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2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</a:t>
            </a:r>
            <a:r>
              <a:rPr lang="de-DE" sz="2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2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nanomaterials,  </a:t>
            </a:r>
            <a:r>
              <a:rPr lang="de-DE" sz="2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de-DE" sz="2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</a:t>
            </a:r>
            <a:r>
              <a:rPr lang="de-DE" sz="2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</a:t>
            </a:r>
            <a:r>
              <a:rPr lang="de-DE" sz="2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de-DE" sz="2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...</a:t>
            </a:r>
            <a:endParaRPr lang="de-DE" sz="2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40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1739900" y="5208588"/>
            <a:ext cx="4949825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de-DE" i="1">
              <a:solidFill>
                <a:srgbClr val="000000"/>
              </a:solidFill>
            </a:endParaRPr>
          </a:p>
          <a:p>
            <a:pPr eaLnBrk="1" hangingPunct="1"/>
            <a:endParaRPr lang="en-US" altLang="de-DE" i="1">
              <a:solidFill>
                <a:srgbClr val="000000"/>
              </a:solidFill>
            </a:endParaRPr>
          </a:p>
          <a:p>
            <a:pPr eaLnBrk="1" hangingPunct="1"/>
            <a:endParaRPr lang="en-US" altLang="de-DE" i="1">
              <a:solidFill>
                <a:srgbClr val="000000"/>
              </a:solidFill>
            </a:endParaRP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3574473" y="1261705"/>
            <a:ext cx="5569527" cy="477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e-DE" sz="2000" b="1" dirty="0" smtClean="0">
                <a:solidFill>
                  <a:srgbClr val="000000"/>
                </a:solidFill>
              </a:rPr>
              <a:t>respirable particles without specific toxicity (low solubility, chemically inert)</a:t>
            </a:r>
          </a:p>
          <a:p>
            <a:pPr eaLnBrk="1" hangingPunct="1"/>
            <a:r>
              <a:rPr lang="en-US" altLang="de-DE" sz="1000" dirty="0" smtClean="0">
                <a:solidFill>
                  <a:srgbClr val="000000"/>
                </a:solidFill>
              </a:rPr>
              <a:t> </a:t>
            </a:r>
            <a:endParaRPr lang="en-US" altLang="de-DE" sz="1000" dirty="0">
              <a:solidFill>
                <a:srgbClr val="000000"/>
              </a:solidFill>
            </a:endParaRPr>
          </a:p>
          <a:p>
            <a:pPr eaLnBrk="1" hangingPunct="1"/>
            <a:r>
              <a:rPr lang="en-US" altLang="de-DE" sz="2000" b="1" dirty="0">
                <a:solidFill>
                  <a:srgbClr val="000000"/>
                </a:solidFill>
              </a:rPr>
              <a:t>h</a:t>
            </a:r>
            <a:r>
              <a:rPr lang="en-US" altLang="de-DE" sz="2000" b="1" dirty="0" smtClean="0">
                <a:solidFill>
                  <a:srgbClr val="000000"/>
                </a:solidFill>
              </a:rPr>
              <a:t>azards: </a:t>
            </a:r>
            <a:r>
              <a:rPr lang="en-US" altLang="de-DE" sz="2000" dirty="0" smtClean="0">
                <a:solidFill>
                  <a:srgbClr val="000000"/>
                </a:solidFill>
              </a:rPr>
              <a:t>inflammation of lung tissue, lung cancer, ....</a:t>
            </a:r>
          </a:p>
          <a:p>
            <a:pPr eaLnBrk="1" hangingPunct="1"/>
            <a:endParaRPr lang="en-US" altLang="de-DE" sz="1000" dirty="0">
              <a:solidFill>
                <a:srgbClr val="000000"/>
              </a:solidFill>
            </a:endParaRPr>
          </a:p>
          <a:p>
            <a:pPr eaLnBrk="1" hangingPunct="1"/>
            <a:r>
              <a:rPr lang="en-US" altLang="de-DE" sz="2000" b="1" dirty="0">
                <a:solidFill>
                  <a:srgbClr val="000000"/>
                </a:solidFill>
              </a:rPr>
              <a:t>p</a:t>
            </a:r>
            <a:r>
              <a:rPr lang="en-US" altLang="de-DE" sz="2000" b="1" dirty="0" smtClean="0">
                <a:solidFill>
                  <a:srgbClr val="000000"/>
                </a:solidFill>
              </a:rPr>
              <a:t>otency of toxic effects is relatively low </a:t>
            </a:r>
            <a:r>
              <a:rPr lang="en-US" altLang="de-DE" sz="2000" dirty="0" smtClean="0">
                <a:solidFill>
                  <a:srgbClr val="000000"/>
                </a:solidFill>
              </a:rPr>
              <a:t>and depends on the ...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de-DE" sz="2000" dirty="0" smtClean="0">
                <a:solidFill>
                  <a:srgbClr val="000000"/>
                </a:solidFill>
              </a:rPr>
              <a:t>bio-persistence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de-DE" sz="2000" dirty="0" smtClean="0">
                <a:solidFill>
                  <a:srgbClr val="000000"/>
                </a:solidFill>
              </a:rPr>
              <a:t>density of a (solid) material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de-DE" sz="2000" b="1" dirty="0" smtClean="0">
                <a:solidFill>
                  <a:srgbClr val="C00000"/>
                </a:solidFill>
              </a:rPr>
              <a:t>volume of agglomerates/aggregates from</a:t>
            </a:r>
            <a:br>
              <a:rPr lang="en-US" altLang="de-DE" sz="2000" b="1" dirty="0" smtClean="0">
                <a:solidFill>
                  <a:srgbClr val="C00000"/>
                </a:solidFill>
              </a:rPr>
            </a:br>
            <a:r>
              <a:rPr lang="en-US" altLang="de-DE" sz="2000" b="1" dirty="0" smtClean="0">
                <a:solidFill>
                  <a:srgbClr val="C00000"/>
                </a:solidFill>
              </a:rPr>
              <a:t>nanomaterials (“popcorn effect”)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en-US" altLang="de-DE" sz="1000" dirty="0" smtClean="0">
              <a:solidFill>
                <a:srgbClr val="000000"/>
              </a:solidFill>
            </a:endParaRPr>
          </a:p>
          <a:p>
            <a:pPr eaLnBrk="1" hangingPunct="1"/>
            <a:r>
              <a:rPr lang="en-US" altLang="de-DE" sz="2000" b="1" dirty="0" smtClean="0">
                <a:solidFill>
                  <a:srgbClr val="000000"/>
                </a:solidFill>
              </a:rPr>
              <a:t>are released at workplaces from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de-DE" b="1" dirty="0" smtClean="0">
                <a:solidFill>
                  <a:srgbClr val="000000"/>
                </a:solidFill>
              </a:rPr>
              <a:t>dusty materials </a:t>
            </a:r>
            <a:r>
              <a:rPr lang="en-US" altLang="de-DE" b="1" dirty="0" smtClean="0">
                <a:solidFill>
                  <a:srgbClr val="000000"/>
                </a:solidFill>
              </a:rPr>
              <a:t>(incl. nanomaterials)</a:t>
            </a:r>
            <a:endParaRPr lang="en-US" altLang="de-DE" b="1" dirty="0" smtClean="0">
              <a:solidFill>
                <a:srgbClr val="000000"/>
              </a:solidFill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de-DE" dirty="0" smtClean="0">
                <a:solidFill>
                  <a:srgbClr val="000000"/>
                </a:solidFill>
              </a:rPr>
              <a:t>combustion processes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de-DE" dirty="0" err="1" smtClean="0">
                <a:solidFill>
                  <a:srgbClr val="000000"/>
                </a:solidFill>
              </a:rPr>
              <a:t>machinable</a:t>
            </a:r>
            <a:r>
              <a:rPr lang="en-US" altLang="de-DE" dirty="0" smtClean="0">
                <a:solidFill>
                  <a:srgbClr val="000000"/>
                </a:solidFill>
              </a:rPr>
              <a:t> techniques (e.g. grinding)  </a:t>
            </a:r>
            <a:endParaRPr lang="en-US" altLang="de-DE" dirty="0">
              <a:solidFill>
                <a:srgbClr val="000000"/>
              </a:solidFill>
            </a:endParaRPr>
          </a:p>
        </p:txBody>
      </p:sp>
      <p:sp>
        <p:nvSpPr>
          <p:cNvPr id="54285" name="Text Box 13"/>
          <p:cNvSpPr txBox="1">
            <a:spLocks noChangeArrowheads="1"/>
          </p:cNvSpPr>
          <p:nvPr/>
        </p:nvSpPr>
        <p:spPr bwMode="auto">
          <a:xfrm>
            <a:off x="2110581" y="3309947"/>
            <a:ext cx="4683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 sz="1000">
                <a:solidFill>
                  <a:schemeClr val="tx2"/>
                </a:solidFill>
              </a:rPr>
              <a:t>1 µm</a:t>
            </a:r>
          </a:p>
        </p:txBody>
      </p:sp>
      <p:sp>
        <p:nvSpPr>
          <p:cNvPr id="54288" name="Line 16"/>
          <p:cNvSpPr>
            <a:spLocks noChangeShapeType="1"/>
          </p:cNvSpPr>
          <p:nvPr/>
        </p:nvSpPr>
        <p:spPr bwMode="auto">
          <a:xfrm>
            <a:off x="2148681" y="3548072"/>
            <a:ext cx="41592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2" name="Gruppieren 1"/>
          <p:cNvGrpSpPr/>
          <p:nvPr/>
        </p:nvGrpSpPr>
        <p:grpSpPr>
          <a:xfrm>
            <a:off x="597694" y="1536710"/>
            <a:ext cx="3278270" cy="2017712"/>
            <a:chOff x="581819" y="1430337"/>
            <a:chExt cx="2497137" cy="1736725"/>
          </a:xfrm>
        </p:grpSpPr>
        <p:pic>
          <p:nvPicPr>
            <p:cNvPr id="54278" name="Picture 6" descr="TiO2-NP Arbeitsplatz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819" y="1430337"/>
              <a:ext cx="2147887" cy="1736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281" name="Text Box 9"/>
            <p:cNvSpPr txBox="1">
              <a:spLocks noChangeArrowheads="1"/>
            </p:cNvSpPr>
            <p:nvPr/>
          </p:nvSpPr>
          <p:spPr bwMode="auto">
            <a:xfrm>
              <a:off x="1703736" y="1541462"/>
              <a:ext cx="964138" cy="3178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de-DE" b="1" dirty="0" err="1" smtClean="0">
                  <a:solidFill>
                    <a:schemeClr val="bg1"/>
                  </a:solidFill>
                </a:rPr>
                <a:t>nano</a:t>
              </a:r>
              <a:r>
                <a:rPr lang="en-US" altLang="de-DE" b="1" dirty="0" smtClean="0">
                  <a:solidFill>
                    <a:schemeClr val="bg1"/>
                  </a:solidFill>
                </a:rPr>
                <a:t> TiO</a:t>
              </a:r>
              <a:r>
                <a:rPr lang="en-US" altLang="de-DE" b="1" baseline="-25000" dirty="0" smtClean="0">
                  <a:solidFill>
                    <a:schemeClr val="bg1"/>
                  </a:solidFill>
                </a:rPr>
                <a:t>2</a:t>
              </a:r>
              <a:endParaRPr lang="en-US" altLang="de-DE" b="1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54286" name="Text Box 14"/>
            <p:cNvSpPr txBox="1">
              <a:spLocks noChangeArrowheads="1"/>
            </p:cNvSpPr>
            <p:nvPr/>
          </p:nvSpPr>
          <p:spPr bwMode="auto">
            <a:xfrm>
              <a:off x="2204244" y="2871787"/>
              <a:ext cx="874712" cy="2119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de-DE" altLang="de-DE" sz="1000" b="1" dirty="0">
                  <a:solidFill>
                    <a:srgbClr val="000000"/>
                  </a:solidFill>
                </a:rPr>
                <a:t>600 </a:t>
              </a:r>
              <a:r>
                <a:rPr lang="de-DE" altLang="de-DE" sz="1000" b="1" dirty="0" err="1">
                  <a:solidFill>
                    <a:srgbClr val="000000"/>
                  </a:solidFill>
                </a:rPr>
                <a:t>nm</a:t>
              </a:r>
              <a:endParaRPr lang="de-DE" altLang="de-DE" sz="1000" b="1" dirty="0">
                <a:solidFill>
                  <a:srgbClr val="000000"/>
                </a:solidFill>
              </a:endParaRPr>
            </a:p>
          </p:txBody>
        </p:sp>
        <p:sp>
          <p:nvSpPr>
            <p:cNvPr id="54289" name="Line 17"/>
            <p:cNvSpPr>
              <a:spLocks noChangeShapeType="1"/>
            </p:cNvSpPr>
            <p:nvPr/>
          </p:nvSpPr>
          <p:spPr bwMode="auto">
            <a:xfrm flipV="1">
              <a:off x="2188369" y="3119437"/>
              <a:ext cx="561975" cy="63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" name="Rechteck 4"/>
          <p:cNvSpPr/>
          <p:nvPr/>
        </p:nvSpPr>
        <p:spPr>
          <a:xfrm>
            <a:off x="569438" y="508346"/>
            <a:ext cx="80276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de-DE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anomaterials </a:t>
            </a:r>
            <a:r>
              <a:rPr lang="de-DE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grouping</a:t>
            </a:r>
            <a:r>
              <a:rPr lang="de-DE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approach</a:t>
            </a:r>
            <a:r>
              <a:rPr lang="de-DE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OSH</a:t>
            </a:r>
            <a:r>
              <a:rPr lang="de-DE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de-DE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de-DE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ranular </a:t>
            </a:r>
            <a:r>
              <a:rPr lang="de-DE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de-DE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iopersistent </a:t>
            </a:r>
            <a:r>
              <a:rPr lang="de-DE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Particles</a:t>
            </a:r>
            <a:r>
              <a:rPr lang="de-DE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GBP</a:t>
            </a:r>
            <a:r>
              <a:rPr lang="de-DE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4098" name="Picture 2" descr="D:\Daten\bwrt13\Pictures\Foto Fox Nano\Nanoausstellung DASA\Druckdaten Presseformat 700 KB\Nano-Kugel-Modell_Nah_FOX_110506_17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38" y="3912002"/>
            <a:ext cx="2854309" cy="1902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996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7" name="Text Box 37"/>
          <p:cNvSpPr txBox="1">
            <a:spLocks noChangeArrowheads="1"/>
          </p:cNvSpPr>
          <p:nvPr/>
        </p:nvSpPr>
        <p:spPr bwMode="auto">
          <a:xfrm>
            <a:off x="3486328" y="1331884"/>
            <a:ext cx="5657672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e-DE" sz="2000" b="1" dirty="0" smtClean="0">
                <a:solidFill>
                  <a:srgbClr val="000000"/>
                </a:solidFill>
              </a:rPr>
              <a:t>respirable </a:t>
            </a:r>
            <a:r>
              <a:rPr lang="en-US" altLang="de-DE" sz="2000" b="1" dirty="0" err="1" smtClean="0">
                <a:solidFill>
                  <a:srgbClr val="000000"/>
                </a:solidFill>
              </a:rPr>
              <a:t>fibres</a:t>
            </a:r>
            <a:r>
              <a:rPr lang="en-US" altLang="de-DE" sz="2000" b="1" dirty="0" smtClean="0">
                <a:solidFill>
                  <a:srgbClr val="000000"/>
                </a:solidFill>
              </a:rPr>
              <a:t> with a high aspect-ratio (</a:t>
            </a:r>
            <a:r>
              <a:rPr lang="en-US" altLang="de-DE" sz="2000" b="1" dirty="0" err="1" smtClean="0">
                <a:solidFill>
                  <a:srgbClr val="000000"/>
                </a:solidFill>
              </a:rPr>
              <a:t>HARN</a:t>
            </a:r>
            <a:r>
              <a:rPr lang="en-US" altLang="de-DE" sz="2000" b="1" dirty="0" smtClean="0">
                <a:solidFill>
                  <a:srgbClr val="000000"/>
                </a:solidFill>
              </a:rPr>
              <a:t> &gt; 3:1), diameter below 3 microns, length above 5 microns </a:t>
            </a:r>
          </a:p>
          <a:p>
            <a:pPr eaLnBrk="1" hangingPunct="1"/>
            <a:endParaRPr lang="en-US" altLang="de-DE" sz="1000" b="1" dirty="0" smtClean="0">
              <a:solidFill>
                <a:srgbClr val="000000"/>
              </a:solidFill>
            </a:endParaRPr>
          </a:p>
          <a:p>
            <a:pPr eaLnBrk="1" hangingPunct="1"/>
            <a:r>
              <a:rPr lang="en-US" altLang="de-DE" sz="2000" b="1" dirty="0">
                <a:solidFill>
                  <a:srgbClr val="000000"/>
                </a:solidFill>
              </a:rPr>
              <a:t>hazards: </a:t>
            </a:r>
            <a:r>
              <a:rPr lang="en-US" altLang="de-DE" sz="2000" dirty="0" smtClean="0">
                <a:solidFill>
                  <a:srgbClr val="000000"/>
                </a:solidFill>
              </a:rPr>
              <a:t>asbestosis, </a:t>
            </a:r>
            <a:r>
              <a:rPr lang="en-US" altLang="de-DE" sz="2000" dirty="0">
                <a:solidFill>
                  <a:srgbClr val="000000"/>
                </a:solidFill>
              </a:rPr>
              <a:t>lung cancer, </a:t>
            </a:r>
            <a:r>
              <a:rPr lang="en-US" altLang="de-DE" sz="2000" dirty="0" smtClean="0">
                <a:solidFill>
                  <a:srgbClr val="000000"/>
                </a:solidFill>
              </a:rPr>
              <a:t>mesothelioma, ....</a:t>
            </a:r>
            <a:endParaRPr lang="en-US" altLang="de-DE" sz="2000" dirty="0">
              <a:solidFill>
                <a:srgbClr val="000000"/>
              </a:solidFill>
            </a:endParaRPr>
          </a:p>
          <a:p>
            <a:pPr eaLnBrk="1" hangingPunct="1"/>
            <a:endParaRPr lang="en-US" altLang="de-DE" sz="1000" b="1" dirty="0" smtClean="0">
              <a:solidFill>
                <a:srgbClr val="000000"/>
              </a:solidFill>
            </a:endParaRPr>
          </a:p>
          <a:p>
            <a:pPr eaLnBrk="1" hangingPunct="1"/>
            <a:r>
              <a:rPr lang="en-US" altLang="de-DE" sz="2000" b="1" dirty="0">
                <a:solidFill>
                  <a:srgbClr val="000000"/>
                </a:solidFill>
              </a:rPr>
              <a:t>potency of toxic effects </a:t>
            </a:r>
            <a:r>
              <a:rPr lang="en-US" altLang="de-DE" sz="2000" b="1" dirty="0" smtClean="0">
                <a:solidFill>
                  <a:srgbClr val="000000"/>
                </a:solidFill>
              </a:rPr>
              <a:t>maybe very high</a:t>
            </a:r>
            <a:br>
              <a:rPr lang="en-US" altLang="de-DE" sz="2000" b="1" dirty="0" smtClean="0">
                <a:solidFill>
                  <a:srgbClr val="000000"/>
                </a:solidFill>
              </a:rPr>
            </a:br>
            <a:r>
              <a:rPr lang="en-US" altLang="de-DE" sz="2000" dirty="0" smtClean="0">
                <a:solidFill>
                  <a:srgbClr val="000000"/>
                </a:solidFill>
              </a:rPr>
              <a:t>and </a:t>
            </a:r>
            <a:r>
              <a:rPr lang="en-US" altLang="de-DE" sz="2000" dirty="0">
                <a:solidFill>
                  <a:srgbClr val="000000"/>
                </a:solidFill>
              </a:rPr>
              <a:t>depends on the </a:t>
            </a:r>
            <a:r>
              <a:rPr lang="en-US" altLang="de-DE" sz="2000" dirty="0" smtClean="0">
                <a:solidFill>
                  <a:srgbClr val="000000"/>
                </a:solidFill>
              </a:rPr>
              <a:t>...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de-DE" sz="2000" dirty="0" err="1" smtClean="0">
                <a:solidFill>
                  <a:srgbClr val="000000"/>
                </a:solidFill>
              </a:rPr>
              <a:t>fibre</a:t>
            </a:r>
            <a:r>
              <a:rPr lang="en-US" altLang="de-DE" sz="2000" dirty="0" smtClean="0">
                <a:solidFill>
                  <a:srgbClr val="000000"/>
                </a:solidFill>
              </a:rPr>
              <a:t> </a:t>
            </a:r>
            <a:r>
              <a:rPr lang="en-US" altLang="de-DE" sz="2000" dirty="0" err="1" smtClean="0">
                <a:solidFill>
                  <a:srgbClr val="000000"/>
                </a:solidFill>
              </a:rPr>
              <a:t>biopersistence</a:t>
            </a:r>
            <a:endParaRPr lang="en-US" altLang="de-DE" sz="2000" dirty="0">
              <a:solidFill>
                <a:srgbClr val="000000"/>
              </a:solidFill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de-DE" sz="2000" b="1" dirty="0" err="1" smtClean="0">
                <a:solidFill>
                  <a:srgbClr val="C00000"/>
                </a:solidFill>
              </a:rPr>
              <a:t>fibre</a:t>
            </a:r>
            <a:r>
              <a:rPr lang="en-US" altLang="de-DE" sz="2000" b="1" dirty="0" smtClean="0">
                <a:solidFill>
                  <a:srgbClr val="C00000"/>
                </a:solidFill>
              </a:rPr>
              <a:t> rigidity </a:t>
            </a:r>
            <a:endParaRPr lang="en-US" altLang="de-DE" sz="2000" b="1" dirty="0">
              <a:solidFill>
                <a:srgbClr val="C00000"/>
              </a:solidFill>
            </a:endParaRPr>
          </a:p>
          <a:p>
            <a:pPr eaLnBrk="1" hangingPunct="1"/>
            <a:endParaRPr lang="en-US" altLang="de-DE" sz="1000" b="1" dirty="0">
              <a:solidFill>
                <a:srgbClr val="000000"/>
              </a:solidFill>
            </a:endParaRPr>
          </a:p>
          <a:p>
            <a:pPr eaLnBrk="1" hangingPunct="1"/>
            <a:r>
              <a:rPr lang="en-US" altLang="de-DE" b="1" dirty="0">
                <a:solidFill>
                  <a:srgbClr val="000000"/>
                </a:solidFill>
              </a:rPr>
              <a:t>are released at workplaces from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de-DE" dirty="0" smtClean="0">
                <a:solidFill>
                  <a:srgbClr val="000000"/>
                </a:solidFill>
              </a:rPr>
              <a:t>asbestos (and other fibrous minerals)</a:t>
            </a:r>
            <a:endParaRPr lang="en-US" altLang="de-DE" dirty="0">
              <a:solidFill>
                <a:srgbClr val="000000"/>
              </a:solidFill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de-DE" dirty="0" smtClean="0">
                <a:solidFill>
                  <a:srgbClr val="000000"/>
                </a:solidFill>
              </a:rPr>
              <a:t>man-made mineral </a:t>
            </a:r>
            <a:r>
              <a:rPr lang="en-US" altLang="de-DE" dirty="0" err="1" smtClean="0">
                <a:solidFill>
                  <a:srgbClr val="000000"/>
                </a:solidFill>
              </a:rPr>
              <a:t>fibres</a:t>
            </a:r>
            <a:r>
              <a:rPr lang="en-US" altLang="de-DE" dirty="0" smtClean="0">
                <a:solidFill>
                  <a:srgbClr val="000000"/>
                </a:solidFill>
              </a:rPr>
              <a:t> (</a:t>
            </a:r>
            <a:r>
              <a:rPr lang="en-US" altLang="de-DE" dirty="0" err="1" smtClean="0">
                <a:solidFill>
                  <a:srgbClr val="000000"/>
                </a:solidFill>
              </a:rPr>
              <a:t>MMMF</a:t>
            </a:r>
            <a:r>
              <a:rPr lang="en-US" altLang="de-DE" dirty="0" smtClean="0">
                <a:solidFill>
                  <a:srgbClr val="000000"/>
                </a:solidFill>
              </a:rPr>
              <a:t>)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de-DE" dirty="0" smtClean="0">
                <a:solidFill>
                  <a:srgbClr val="000000"/>
                </a:solidFill>
              </a:rPr>
              <a:t>other fibrous materials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de-DE" dirty="0" err="1" smtClean="0">
                <a:solidFill>
                  <a:srgbClr val="000000"/>
                </a:solidFill>
              </a:rPr>
              <a:t>machinable</a:t>
            </a:r>
            <a:r>
              <a:rPr lang="en-US" altLang="de-DE" dirty="0" smtClean="0">
                <a:solidFill>
                  <a:srgbClr val="000000"/>
                </a:solidFill>
              </a:rPr>
              <a:t> techniques (e.g. grinding of CFC)</a:t>
            </a:r>
            <a:endParaRPr lang="en-US" altLang="de-DE" dirty="0">
              <a:solidFill>
                <a:srgbClr val="000000"/>
              </a:solidFill>
            </a:endParaRPr>
          </a:p>
        </p:txBody>
      </p:sp>
      <p:pic>
        <p:nvPicPr>
          <p:cNvPr id="15" name="Picture 1" descr="D:\Daten\arbm27\Arbeit\FORSCHG\Bilder_kom\141013_01_006_2_b_40e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78" y="1355154"/>
            <a:ext cx="2720843" cy="2039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Textfeld 9"/>
          <p:cNvSpPr txBox="1">
            <a:spLocks noChangeArrowheads="1"/>
          </p:cNvSpPr>
          <p:nvPr/>
        </p:nvSpPr>
        <p:spPr bwMode="auto">
          <a:xfrm>
            <a:off x="1904199" y="1331884"/>
            <a:ext cx="147662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1600" b="1" dirty="0">
                <a:solidFill>
                  <a:schemeClr val="bg1"/>
                </a:solidFill>
              </a:rPr>
              <a:t>n</a:t>
            </a:r>
            <a:r>
              <a:rPr lang="de-DE" altLang="de-DE" sz="1600" b="1" dirty="0" smtClean="0">
                <a:solidFill>
                  <a:schemeClr val="bg1"/>
                </a:solidFill>
              </a:rPr>
              <a:t>ano-</a:t>
            </a:r>
          </a:p>
          <a:p>
            <a:pPr algn="ctr" eaLnBrk="1" hangingPunct="1"/>
            <a:r>
              <a:rPr lang="de-DE" altLang="de-DE" sz="1600" b="1" dirty="0" err="1" smtClean="0">
                <a:solidFill>
                  <a:schemeClr val="bg1"/>
                </a:solidFill>
              </a:rPr>
              <a:t>titanium</a:t>
            </a:r>
            <a:r>
              <a:rPr lang="de-DE" altLang="de-DE" sz="1600" b="1" dirty="0" smtClean="0">
                <a:solidFill>
                  <a:schemeClr val="bg1"/>
                </a:solidFill>
              </a:rPr>
              <a:t>-dioxide</a:t>
            </a:r>
          </a:p>
          <a:p>
            <a:pPr algn="ctr" eaLnBrk="1" hangingPunct="1"/>
            <a:r>
              <a:rPr lang="de-DE" altLang="de-DE" sz="1600" b="1" dirty="0" err="1" smtClean="0">
                <a:solidFill>
                  <a:schemeClr val="bg1"/>
                </a:solidFill>
              </a:rPr>
              <a:t>fibres</a:t>
            </a:r>
            <a:r>
              <a:rPr lang="de-DE" altLang="de-DE" sz="1600" b="1" dirty="0" smtClean="0">
                <a:solidFill>
                  <a:schemeClr val="bg1"/>
                </a:solidFill>
              </a:rPr>
              <a:t> </a:t>
            </a:r>
            <a:endParaRPr lang="de-DE" altLang="de-DE" sz="1600" b="1" dirty="0">
              <a:solidFill>
                <a:schemeClr val="bg1"/>
              </a:solidFill>
            </a:endParaRPr>
          </a:p>
        </p:txBody>
      </p:sp>
      <p:grpSp>
        <p:nvGrpSpPr>
          <p:cNvPr id="17" name="Group 17"/>
          <p:cNvGrpSpPr>
            <a:grpSpLocks/>
          </p:cNvGrpSpPr>
          <p:nvPr/>
        </p:nvGrpSpPr>
        <p:grpSpPr bwMode="auto">
          <a:xfrm>
            <a:off x="543777" y="3682714"/>
            <a:ext cx="2720843" cy="2341137"/>
            <a:chOff x="412" y="1680"/>
            <a:chExt cx="1854" cy="1485"/>
          </a:xfrm>
        </p:grpSpPr>
        <p:pic>
          <p:nvPicPr>
            <p:cNvPr id="18" name="Picture 9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" y="1680"/>
              <a:ext cx="1854" cy="14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9" name="Group 14"/>
            <p:cNvGrpSpPr>
              <a:grpSpLocks/>
            </p:cNvGrpSpPr>
            <p:nvPr/>
          </p:nvGrpSpPr>
          <p:grpSpPr bwMode="auto">
            <a:xfrm rot="6961509">
              <a:off x="1136" y="2532"/>
              <a:ext cx="1262" cy="3"/>
              <a:chOff x="1767" y="3294"/>
              <a:chExt cx="1262" cy="3"/>
            </a:xfrm>
          </p:grpSpPr>
          <p:sp>
            <p:nvSpPr>
              <p:cNvPr id="21" name="Line 11"/>
              <p:cNvSpPr>
                <a:spLocks noChangeShapeType="1"/>
              </p:cNvSpPr>
              <p:nvPr/>
            </p:nvSpPr>
            <p:spPr bwMode="auto">
              <a:xfrm>
                <a:off x="1767" y="3297"/>
                <a:ext cx="507" cy="0"/>
              </a:xfrm>
              <a:prstGeom prst="line">
                <a:avLst/>
              </a:prstGeom>
              <a:noFill/>
              <a:ln w="28575" cap="sq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" name="Line 12"/>
              <p:cNvSpPr>
                <a:spLocks noChangeShapeType="1"/>
              </p:cNvSpPr>
              <p:nvPr/>
            </p:nvSpPr>
            <p:spPr bwMode="auto">
              <a:xfrm>
                <a:off x="2522" y="3297"/>
                <a:ext cx="507" cy="0"/>
              </a:xfrm>
              <a:prstGeom prst="line">
                <a:avLst/>
              </a:prstGeom>
              <a:noFill/>
              <a:ln w="28575" cap="sq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" name="Line 13"/>
              <p:cNvSpPr>
                <a:spLocks noChangeShapeType="1"/>
              </p:cNvSpPr>
              <p:nvPr/>
            </p:nvSpPr>
            <p:spPr bwMode="auto">
              <a:xfrm>
                <a:off x="2281" y="3294"/>
                <a:ext cx="241" cy="0"/>
              </a:xfrm>
              <a:prstGeom prst="line">
                <a:avLst/>
              </a:prstGeom>
              <a:noFill/>
              <a:ln w="28575" cap="sq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20" name="Text Box 16"/>
            <p:cNvSpPr txBox="1">
              <a:spLocks noChangeArrowheads="1"/>
            </p:cNvSpPr>
            <p:nvPr/>
          </p:nvSpPr>
          <p:spPr bwMode="auto">
            <a:xfrm>
              <a:off x="1763" y="2532"/>
              <a:ext cx="33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 sz="1200" b="1">
                  <a:solidFill>
                    <a:srgbClr val="FF0000"/>
                  </a:solidFill>
                </a:rPr>
                <a:t>5 µm</a:t>
              </a:r>
            </a:p>
          </p:txBody>
        </p:sp>
      </p:grpSp>
      <p:sp>
        <p:nvSpPr>
          <p:cNvPr id="24" name="Textfeld 9"/>
          <p:cNvSpPr txBox="1">
            <a:spLocks noChangeArrowheads="1"/>
          </p:cNvSpPr>
          <p:nvPr/>
        </p:nvSpPr>
        <p:spPr bwMode="auto">
          <a:xfrm>
            <a:off x="577269" y="3780430"/>
            <a:ext cx="119693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1600" b="1" dirty="0" smtClean="0">
                <a:solidFill>
                  <a:schemeClr val="bg1"/>
                </a:solidFill>
              </a:rPr>
              <a:t>rigid</a:t>
            </a:r>
          </a:p>
          <a:p>
            <a:pPr algn="ctr" eaLnBrk="1" hangingPunct="1"/>
            <a:r>
              <a:rPr lang="de-DE" altLang="de-DE" sz="1600" b="1" dirty="0" err="1" smtClean="0">
                <a:solidFill>
                  <a:schemeClr val="bg1"/>
                </a:solidFill>
              </a:rPr>
              <a:t>MWCNT</a:t>
            </a:r>
            <a:endParaRPr lang="de-DE" altLang="de-DE" sz="1600" b="1" dirty="0">
              <a:solidFill>
                <a:schemeClr val="bg1"/>
              </a:solidFill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577269" y="559584"/>
            <a:ext cx="8061763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de-DE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Nanomaterials </a:t>
            </a:r>
            <a:r>
              <a:rPr lang="de-DE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grouping</a:t>
            </a:r>
            <a:r>
              <a:rPr lang="de-DE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approach</a:t>
            </a:r>
            <a:r>
              <a:rPr lang="de-DE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OSH</a:t>
            </a:r>
            <a:r>
              <a:rPr lang="de-DE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 algn="ctr">
              <a:lnSpc>
                <a:spcPct val="90000"/>
              </a:lnSpc>
            </a:pPr>
            <a:r>
              <a:rPr lang="de-DE" altLang="de-DE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Fibrous</a:t>
            </a:r>
            <a:r>
              <a:rPr lang="de-DE" altLang="de-DE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biopersistent </a:t>
            </a:r>
            <a:r>
              <a:rPr lang="de-DE" altLang="de-DE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particles</a:t>
            </a:r>
            <a:r>
              <a:rPr lang="de-DE" altLang="de-DE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(WHO </a:t>
            </a:r>
            <a:r>
              <a:rPr lang="de-DE" altLang="de-DE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fibres</a:t>
            </a:r>
            <a:r>
              <a:rPr lang="de-DE" altLang="de-DE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de-DE" altLang="de-DE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98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486809" y="517420"/>
            <a:ext cx="822104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de-DE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Nanomaterials </a:t>
            </a:r>
            <a:r>
              <a:rPr lang="de-DE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grouping</a:t>
            </a:r>
            <a:r>
              <a:rPr lang="de-DE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approach</a:t>
            </a:r>
            <a:r>
              <a:rPr lang="de-DE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OSH</a:t>
            </a:r>
            <a:r>
              <a:rPr lang="de-DE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 algn="ctr">
              <a:lnSpc>
                <a:spcPct val="90000"/>
              </a:lnSpc>
            </a:pPr>
            <a:r>
              <a:rPr lang="de-DE" altLang="de-DE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Materials </a:t>
            </a:r>
            <a:r>
              <a:rPr lang="de-DE" altLang="de-DE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DE" altLang="de-DE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altLang="de-DE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</a:t>
            </a:r>
            <a:r>
              <a:rPr lang="de-DE" altLang="de-DE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altLang="de-DE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chemical</a:t>
            </a:r>
            <a:r>
              <a:rPr lang="de-DE" altLang="de-DE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de-DE" altLang="de-DE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toxicity</a:t>
            </a:r>
            <a:endParaRPr lang="de-DE" altLang="de-DE" sz="2800" b="1" spc="100" dirty="0">
              <a:solidFill>
                <a:prstClr val="white"/>
              </a:solidFill>
              <a:latin typeface="Arial"/>
            </a:endParaRPr>
          </a:p>
        </p:txBody>
      </p:sp>
      <p:grpSp>
        <p:nvGrpSpPr>
          <p:cNvPr id="30" name="Group 29"/>
          <p:cNvGrpSpPr>
            <a:grpSpLocks/>
          </p:cNvGrpSpPr>
          <p:nvPr/>
        </p:nvGrpSpPr>
        <p:grpSpPr bwMode="auto">
          <a:xfrm>
            <a:off x="110260" y="2083535"/>
            <a:ext cx="4935539" cy="3095625"/>
            <a:chOff x="351" y="1689"/>
            <a:chExt cx="3109" cy="1950"/>
          </a:xfrm>
        </p:grpSpPr>
        <p:sp>
          <p:nvSpPr>
            <p:cNvPr id="31" name="Oval 26"/>
            <p:cNvSpPr>
              <a:spLocks noChangeArrowheads="1"/>
            </p:cNvSpPr>
            <p:nvPr/>
          </p:nvSpPr>
          <p:spPr bwMode="auto">
            <a:xfrm>
              <a:off x="1314" y="1930"/>
              <a:ext cx="1091" cy="1105"/>
            </a:xfrm>
            <a:prstGeom prst="ellipse">
              <a:avLst/>
            </a:prstGeom>
            <a:solidFill>
              <a:schemeClr val="accent1"/>
            </a:solidFill>
            <a:ln w="349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sz="1200">
                <a:solidFill>
                  <a:srgbClr val="000000"/>
                </a:solidFill>
              </a:endParaRPr>
            </a:p>
          </p:txBody>
        </p:sp>
        <p:grpSp>
          <p:nvGrpSpPr>
            <p:cNvPr id="32" name="Group 27"/>
            <p:cNvGrpSpPr>
              <a:grpSpLocks/>
            </p:cNvGrpSpPr>
            <p:nvPr/>
          </p:nvGrpSpPr>
          <p:grpSpPr bwMode="auto">
            <a:xfrm>
              <a:off x="1071" y="1742"/>
              <a:ext cx="1647" cy="1321"/>
              <a:chOff x="1557" y="848"/>
              <a:chExt cx="2268" cy="1862"/>
            </a:xfrm>
          </p:grpSpPr>
          <p:sp>
            <p:nvSpPr>
              <p:cNvPr id="45" name="Line 28"/>
              <p:cNvSpPr>
                <a:spLocks noChangeShapeType="1"/>
              </p:cNvSpPr>
              <p:nvPr/>
            </p:nvSpPr>
            <p:spPr bwMode="auto">
              <a:xfrm>
                <a:off x="2685" y="848"/>
                <a:ext cx="0" cy="1137"/>
              </a:xfrm>
              <a:prstGeom prst="line">
                <a:avLst/>
              </a:prstGeom>
              <a:noFill/>
              <a:ln w="476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46" name="Line 29"/>
              <p:cNvSpPr>
                <a:spLocks noChangeShapeType="1"/>
              </p:cNvSpPr>
              <p:nvPr/>
            </p:nvSpPr>
            <p:spPr bwMode="auto">
              <a:xfrm>
                <a:off x="2695" y="1987"/>
                <a:ext cx="1130" cy="694"/>
              </a:xfrm>
              <a:prstGeom prst="line">
                <a:avLst/>
              </a:prstGeom>
              <a:noFill/>
              <a:ln w="476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47" name="Line 30"/>
              <p:cNvSpPr>
                <a:spLocks noChangeShapeType="1"/>
              </p:cNvSpPr>
              <p:nvPr/>
            </p:nvSpPr>
            <p:spPr bwMode="auto">
              <a:xfrm rot="5400000">
                <a:off x="1751" y="1783"/>
                <a:ext cx="733" cy="1122"/>
              </a:xfrm>
              <a:prstGeom prst="line">
                <a:avLst/>
              </a:prstGeom>
              <a:noFill/>
              <a:ln w="476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3" name="Line 31"/>
            <p:cNvSpPr>
              <a:spLocks noChangeShapeType="1"/>
            </p:cNvSpPr>
            <p:nvPr/>
          </p:nvSpPr>
          <p:spPr bwMode="auto">
            <a:xfrm flipH="1" flipV="1">
              <a:off x="947" y="2073"/>
              <a:ext cx="282" cy="105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34" name="Text Box 32"/>
            <p:cNvSpPr txBox="1">
              <a:spLocks noChangeArrowheads="1"/>
            </p:cNvSpPr>
            <p:nvPr/>
          </p:nvSpPr>
          <p:spPr bwMode="auto">
            <a:xfrm>
              <a:off x="367" y="1849"/>
              <a:ext cx="803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altLang="de-DE" sz="2000" dirty="0" smtClean="0">
                  <a:solidFill>
                    <a:srgbClr val="000000"/>
                  </a:solidFill>
                </a:rPr>
                <a:t>e. g. </a:t>
              </a:r>
              <a:r>
                <a:rPr lang="de-DE" altLang="de-DE" sz="2000" dirty="0" err="1" smtClean="0">
                  <a:solidFill>
                    <a:srgbClr val="000000"/>
                  </a:solidFill>
                </a:rPr>
                <a:t>Cd</a:t>
              </a:r>
              <a:r>
                <a:rPr lang="de-DE" altLang="de-DE" sz="2000" baseline="30000" dirty="0" err="1" smtClean="0">
                  <a:solidFill>
                    <a:srgbClr val="000000"/>
                  </a:solidFill>
                </a:rPr>
                <a:t>2</a:t>
              </a:r>
              <a:r>
                <a:rPr lang="de-DE" altLang="de-DE" sz="2000" baseline="30000" dirty="0">
                  <a:solidFill>
                    <a:srgbClr val="000000"/>
                  </a:solidFill>
                </a:rPr>
                <a:t>+</a:t>
              </a:r>
            </a:p>
          </p:txBody>
        </p:sp>
        <p:sp>
          <p:nvSpPr>
            <p:cNvPr id="35" name="AutoShape 33"/>
            <p:cNvSpPr>
              <a:spLocks noChangeArrowheads="1"/>
            </p:cNvSpPr>
            <p:nvPr/>
          </p:nvSpPr>
          <p:spPr bwMode="auto">
            <a:xfrm>
              <a:off x="1563" y="3045"/>
              <a:ext cx="730" cy="276"/>
            </a:xfrm>
            <a:prstGeom prst="curvedDownArrow">
              <a:avLst>
                <a:gd name="adj1" fmla="val 52899"/>
                <a:gd name="adj2" fmla="val 105797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36" name="Text Box 34"/>
            <p:cNvSpPr txBox="1">
              <a:spLocks noChangeArrowheads="1"/>
            </p:cNvSpPr>
            <p:nvPr/>
          </p:nvSpPr>
          <p:spPr bwMode="auto">
            <a:xfrm>
              <a:off x="863" y="3387"/>
              <a:ext cx="1797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altLang="de-DE" sz="2000" dirty="0" smtClean="0">
                  <a:solidFill>
                    <a:srgbClr val="000000"/>
                  </a:solidFill>
                </a:rPr>
                <a:t>... </a:t>
              </a:r>
              <a:r>
                <a:rPr lang="de-DE" altLang="de-DE" b="1" i="1" dirty="0" err="1" smtClean="0">
                  <a:solidFill>
                    <a:srgbClr val="000000"/>
                  </a:solidFill>
                </a:rPr>
                <a:t>pose</a:t>
              </a:r>
              <a:r>
                <a:rPr lang="de-DE" altLang="de-DE" b="1" i="1" dirty="0" smtClean="0">
                  <a:solidFill>
                    <a:srgbClr val="000000"/>
                  </a:solidFill>
                </a:rPr>
                <a:t> </a:t>
              </a:r>
              <a:r>
                <a:rPr lang="de-DE" altLang="de-DE" b="1" i="1" dirty="0" err="1" smtClean="0">
                  <a:solidFill>
                    <a:srgbClr val="000000"/>
                  </a:solidFill>
                </a:rPr>
                <a:t>catalytic</a:t>
              </a:r>
              <a:r>
                <a:rPr lang="de-DE" altLang="de-DE" b="1" i="1" dirty="0" smtClean="0">
                  <a:solidFill>
                    <a:srgbClr val="000000"/>
                  </a:solidFill>
                </a:rPr>
                <a:t> </a:t>
              </a:r>
              <a:r>
                <a:rPr lang="de-DE" altLang="de-DE" b="1" i="1" dirty="0" err="1" smtClean="0">
                  <a:solidFill>
                    <a:srgbClr val="000000"/>
                  </a:solidFill>
                </a:rPr>
                <a:t>activity</a:t>
              </a:r>
              <a:endParaRPr lang="de-DE" altLang="de-DE" sz="2000" b="1" i="1" dirty="0">
                <a:solidFill>
                  <a:srgbClr val="000000"/>
                </a:solidFill>
              </a:endParaRPr>
            </a:p>
          </p:txBody>
        </p:sp>
        <p:sp>
          <p:nvSpPr>
            <p:cNvPr id="37" name="Text Box 35"/>
            <p:cNvSpPr txBox="1">
              <a:spLocks noChangeArrowheads="1"/>
            </p:cNvSpPr>
            <p:nvPr/>
          </p:nvSpPr>
          <p:spPr bwMode="auto">
            <a:xfrm>
              <a:off x="351" y="2118"/>
              <a:ext cx="819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altLang="de-DE" b="1" i="1" dirty="0" smtClean="0">
                  <a:solidFill>
                    <a:srgbClr val="000000"/>
                  </a:solidFill>
                </a:rPr>
                <a:t>... </a:t>
              </a:r>
              <a:r>
                <a:rPr lang="de-DE" altLang="de-DE" b="1" i="1" dirty="0" err="1" smtClean="0">
                  <a:solidFill>
                    <a:srgbClr val="000000"/>
                  </a:solidFill>
                </a:rPr>
                <a:t>release</a:t>
              </a:r>
              <a:r>
                <a:rPr lang="de-DE" altLang="de-DE" b="1" i="1" dirty="0" smtClean="0">
                  <a:solidFill>
                    <a:srgbClr val="000000"/>
                  </a:solidFill>
                </a:rPr>
                <a:t> </a:t>
              </a:r>
            </a:p>
            <a:p>
              <a:r>
                <a:rPr lang="de-DE" altLang="de-DE" b="1" i="1" dirty="0" err="1" smtClean="0">
                  <a:solidFill>
                    <a:srgbClr val="000000"/>
                  </a:solidFill>
                </a:rPr>
                <a:t>toxic</a:t>
              </a:r>
              <a:r>
                <a:rPr lang="de-DE" altLang="de-DE" b="1" i="1" dirty="0" smtClean="0">
                  <a:solidFill>
                    <a:srgbClr val="000000"/>
                  </a:solidFill>
                </a:rPr>
                <a:t> </a:t>
              </a:r>
              <a:r>
                <a:rPr lang="de-DE" altLang="de-DE" b="1" i="1" dirty="0" err="1" smtClean="0">
                  <a:solidFill>
                    <a:srgbClr val="000000"/>
                  </a:solidFill>
                </a:rPr>
                <a:t>ions</a:t>
              </a:r>
              <a:endParaRPr lang="de-DE" altLang="de-DE" b="1" i="1" dirty="0" smtClean="0">
                <a:solidFill>
                  <a:srgbClr val="000000"/>
                </a:solidFill>
              </a:endParaRPr>
            </a:p>
          </p:txBody>
        </p:sp>
        <p:sp>
          <p:nvSpPr>
            <p:cNvPr id="38" name="Text Box 36"/>
            <p:cNvSpPr txBox="1">
              <a:spLocks noChangeArrowheads="1"/>
            </p:cNvSpPr>
            <p:nvPr/>
          </p:nvSpPr>
          <p:spPr bwMode="auto">
            <a:xfrm>
              <a:off x="2609" y="2131"/>
              <a:ext cx="851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de-DE" altLang="de-DE" sz="1600" b="1" i="1" dirty="0" smtClean="0">
                  <a:solidFill>
                    <a:srgbClr val="000000"/>
                  </a:solidFill>
                </a:rPr>
                <a:t>... </a:t>
              </a:r>
              <a:r>
                <a:rPr lang="de-DE" altLang="de-DE" b="1" i="1" dirty="0" err="1" smtClean="0">
                  <a:solidFill>
                    <a:srgbClr val="000000"/>
                  </a:solidFill>
                </a:rPr>
                <a:t>have</a:t>
              </a:r>
              <a:r>
                <a:rPr lang="de-DE" altLang="de-DE" b="1" i="1" dirty="0" smtClean="0">
                  <a:solidFill>
                    <a:srgbClr val="000000"/>
                  </a:solidFill>
                </a:rPr>
                <a:t> </a:t>
              </a:r>
            </a:p>
            <a:p>
              <a:pPr algn="ctr"/>
              <a:r>
                <a:rPr lang="de-DE" altLang="de-DE" b="1" i="1" dirty="0" smtClean="0">
                  <a:solidFill>
                    <a:srgbClr val="000000"/>
                  </a:solidFill>
                </a:rPr>
                <a:t>reaktive</a:t>
              </a:r>
            </a:p>
            <a:p>
              <a:pPr algn="ctr"/>
              <a:r>
                <a:rPr lang="de-DE" altLang="de-DE" b="1" i="1" dirty="0" err="1" smtClean="0">
                  <a:solidFill>
                    <a:srgbClr val="000000"/>
                  </a:solidFill>
                </a:rPr>
                <a:t>functional</a:t>
              </a:r>
              <a:r>
                <a:rPr lang="de-DE" altLang="de-DE" b="1" i="1" dirty="0" smtClean="0">
                  <a:solidFill>
                    <a:srgbClr val="000000"/>
                  </a:solidFill>
                </a:rPr>
                <a:t> </a:t>
              </a:r>
            </a:p>
            <a:p>
              <a:pPr algn="ctr"/>
              <a:r>
                <a:rPr lang="de-DE" altLang="de-DE" b="1" i="1" dirty="0" err="1" smtClean="0">
                  <a:solidFill>
                    <a:srgbClr val="000000"/>
                  </a:solidFill>
                </a:rPr>
                <a:t>groups</a:t>
              </a:r>
              <a:endParaRPr lang="de-DE" altLang="de-DE" b="1" i="1" dirty="0" smtClean="0">
                <a:solidFill>
                  <a:srgbClr val="000000"/>
                </a:solidFill>
              </a:endParaRPr>
            </a:p>
          </p:txBody>
        </p:sp>
        <p:sp>
          <p:nvSpPr>
            <p:cNvPr id="39" name="Line 37"/>
            <p:cNvSpPr>
              <a:spLocks noChangeShapeType="1"/>
            </p:cNvSpPr>
            <p:nvPr/>
          </p:nvSpPr>
          <p:spPr bwMode="auto">
            <a:xfrm flipV="1">
              <a:off x="2286" y="2029"/>
              <a:ext cx="113" cy="72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40" name="Text Box 38"/>
            <p:cNvSpPr txBox="1">
              <a:spLocks noChangeArrowheads="1"/>
            </p:cNvSpPr>
            <p:nvPr/>
          </p:nvSpPr>
          <p:spPr bwMode="auto">
            <a:xfrm>
              <a:off x="2369" y="1882"/>
              <a:ext cx="778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altLang="de-DE" sz="2000" dirty="0" err="1">
                  <a:solidFill>
                    <a:srgbClr val="000000"/>
                  </a:solidFill>
                </a:rPr>
                <a:t>HC</a:t>
              </a:r>
              <a:r>
                <a:rPr lang="de-DE" altLang="de-DE" sz="2000" dirty="0">
                  <a:solidFill>
                    <a:srgbClr val="000000"/>
                  </a:solidFill>
                </a:rPr>
                <a:t>   CH</a:t>
              </a:r>
              <a:r>
                <a:rPr lang="de-DE" altLang="de-DE" sz="2000" baseline="-25000" dirty="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41" name="Text Box 39"/>
            <p:cNvSpPr txBox="1">
              <a:spLocks noChangeArrowheads="1"/>
            </p:cNvSpPr>
            <p:nvPr/>
          </p:nvSpPr>
          <p:spPr bwMode="auto">
            <a:xfrm>
              <a:off x="2562" y="1689"/>
              <a:ext cx="24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altLang="de-DE" sz="2000">
                  <a:solidFill>
                    <a:srgbClr val="000000"/>
                  </a:solidFill>
                </a:rPr>
                <a:t>O</a:t>
              </a:r>
            </a:p>
          </p:txBody>
        </p:sp>
        <p:sp>
          <p:nvSpPr>
            <p:cNvPr id="42" name="Line 40"/>
            <p:cNvSpPr>
              <a:spLocks noChangeShapeType="1"/>
            </p:cNvSpPr>
            <p:nvPr/>
          </p:nvSpPr>
          <p:spPr bwMode="auto">
            <a:xfrm flipV="1">
              <a:off x="2570" y="1849"/>
              <a:ext cx="51" cy="71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43" name="Line 41"/>
            <p:cNvSpPr>
              <a:spLocks noChangeShapeType="1"/>
            </p:cNvSpPr>
            <p:nvPr/>
          </p:nvSpPr>
          <p:spPr bwMode="auto">
            <a:xfrm flipV="1">
              <a:off x="2621" y="2008"/>
              <a:ext cx="114" cy="0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44" name="Line 42"/>
            <p:cNvSpPr>
              <a:spLocks noChangeShapeType="1"/>
            </p:cNvSpPr>
            <p:nvPr/>
          </p:nvSpPr>
          <p:spPr bwMode="auto">
            <a:xfrm flipH="1" flipV="1">
              <a:off x="2746" y="1855"/>
              <a:ext cx="73" cy="66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</p:grpSp>
      <p:sp>
        <p:nvSpPr>
          <p:cNvPr id="48" name="Text Box 30"/>
          <p:cNvSpPr txBox="1">
            <a:spLocks noChangeArrowheads="1"/>
          </p:cNvSpPr>
          <p:nvPr/>
        </p:nvSpPr>
        <p:spPr bwMode="auto">
          <a:xfrm>
            <a:off x="445286" y="1517822"/>
            <a:ext cx="4698939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</a:rPr>
              <a:t>low solubility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49" name="Text Box 31"/>
          <p:cNvSpPr txBox="1">
            <a:spLocks noChangeArrowheads="1"/>
          </p:cNvSpPr>
          <p:nvPr/>
        </p:nvSpPr>
        <p:spPr bwMode="auto">
          <a:xfrm>
            <a:off x="5686361" y="1517822"/>
            <a:ext cx="335915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</a:rPr>
              <a:t>high solubility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50" name="Line 32"/>
          <p:cNvSpPr>
            <a:spLocks noChangeShapeType="1"/>
          </p:cNvSpPr>
          <p:nvPr/>
        </p:nvSpPr>
        <p:spPr bwMode="auto">
          <a:xfrm>
            <a:off x="5496647" y="2000985"/>
            <a:ext cx="15875" cy="27511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51" name="Text Box 33"/>
          <p:cNvSpPr txBox="1">
            <a:spLocks noChangeArrowheads="1"/>
          </p:cNvSpPr>
          <p:nvPr/>
        </p:nvSpPr>
        <p:spPr bwMode="auto">
          <a:xfrm>
            <a:off x="5764149" y="2364133"/>
            <a:ext cx="320357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...loose their particle</a:t>
            </a:r>
          </a:p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 properties in the body after a short period of time</a:t>
            </a:r>
          </a:p>
        </p:txBody>
      </p:sp>
      <p:sp>
        <p:nvSpPr>
          <p:cNvPr id="52" name="AutoShape 34"/>
          <p:cNvSpPr>
            <a:spLocks noChangeArrowheads="1"/>
          </p:cNvSpPr>
          <p:nvPr/>
        </p:nvSpPr>
        <p:spPr bwMode="auto">
          <a:xfrm>
            <a:off x="5764149" y="5346639"/>
            <a:ext cx="488950" cy="473075"/>
          </a:xfrm>
          <a:prstGeom prst="rightArrow">
            <a:avLst>
              <a:gd name="adj1" fmla="val 50000"/>
              <a:gd name="adj2" fmla="val 2583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3" name="Text Box 35"/>
          <p:cNvSpPr txBox="1">
            <a:spLocks noChangeArrowheads="1"/>
          </p:cNvSpPr>
          <p:nvPr/>
        </p:nvSpPr>
        <p:spPr bwMode="auto">
          <a:xfrm>
            <a:off x="6187370" y="3544829"/>
            <a:ext cx="226376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</a:rPr>
              <a:t>Hazards can be </a:t>
            </a:r>
          </a:p>
          <a:p>
            <a:pPr algn="ctr"/>
            <a:r>
              <a:rPr lang="en-US" sz="2000" b="1" dirty="0" smtClean="0">
                <a:solidFill>
                  <a:srgbClr val="000000"/>
                </a:solidFill>
              </a:rPr>
              <a:t>read across from</a:t>
            </a:r>
          </a:p>
          <a:p>
            <a:pPr algn="ctr"/>
            <a:r>
              <a:rPr lang="en-US" sz="2000" b="1" dirty="0" smtClean="0">
                <a:solidFill>
                  <a:srgbClr val="000000"/>
                </a:solidFill>
              </a:rPr>
              <a:t>corresponding </a:t>
            </a:r>
          </a:p>
          <a:p>
            <a:pPr algn="ctr"/>
            <a:r>
              <a:rPr lang="en-US" sz="2000" b="1" dirty="0" smtClean="0">
                <a:solidFill>
                  <a:srgbClr val="000000"/>
                </a:solidFill>
              </a:rPr>
              <a:t>bulk materials</a:t>
            </a:r>
          </a:p>
        </p:txBody>
      </p:sp>
      <p:sp>
        <p:nvSpPr>
          <p:cNvPr id="54" name="AutoShape 34"/>
          <p:cNvSpPr>
            <a:spLocks noChangeArrowheads="1"/>
          </p:cNvSpPr>
          <p:nvPr/>
        </p:nvSpPr>
        <p:spPr bwMode="auto">
          <a:xfrm>
            <a:off x="200811" y="5346640"/>
            <a:ext cx="488950" cy="473075"/>
          </a:xfrm>
          <a:prstGeom prst="rightArrow">
            <a:avLst>
              <a:gd name="adj1" fmla="val 50000"/>
              <a:gd name="adj2" fmla="val 2583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5" name="Text Box 35"/>
          <p:cNvSpPr txBox="1">
            <a:spLocks noChangeArrowheads="1"/>
          </p:cNvSpPr>
          <p:nvPr/>
        </p:nvSpPr>
        <p:spPr bwMode="auto">
          <a:xfrm>
            <a:off x="804862" y="5427079"/>
            <a:ext cx="40704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/>
              <a:t>Examples:  </a:t>
            </a:r>
            <a:r>
              <a:rPr lang="en-US" b="1" dirty="0" err="1" smtClean="0"/>
              <a:t>nano</a:t>
            </a:r>
            <a:r>
              <a:rPr lang="en-US" b="1" dirty="0"/>
              <a:t> </a:t>
            </a:r>
            <a:r>
              <a:rPr lang="en-US" b="1" dirty="0" smtClean="0"/>
              <a:t>silver, </a:t>
            </a:r>
            <a:r>
              <a:rPr lang="en-US" b="1" dirty="0" err="1" smtClean="0"/>
              <a:t>nano</a:t>
            </a:r>
            <a:r>
              <a:rPr lang="en-US" b="1" dirty="0" smtClean="0"/>
              <a:t> nickel</a:t>
            </a:r>
            <a:endParaRPr lang="en-US" b="1" dirty="0"/>
          </a:p>
        </p:txBody>
      </p:sp>
      <p:sp>
        <p:nvSpPr>
          <p:cNvPr id="56" name="Rechteck 55"/>
          <p:cNvSpPr/>
          <p:nvPr/>
        </p:nvSpPr>
        <p:spPr>
          <a:xfrm>
            <a:off x="6291936" y="5242722"/>
            <a:ext cx="25968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Examples: some types of </a:t>
            </a:r>
          </a:p>
          <a:p>
            <a:r>
              <a:rPr lang="en-US" b="1" dirty="0" smtClean="0"/>
              <a:t>amorphous </a:t>
            </a:r>
            <a:r>
              <a:rPr lang="en-US" b="1" dirty="0" err="1" smtClean="0"/>
              <a:t>nano</a:t>
            </a:r>
            <a:r>
              <a:rPr lang="en-US" b="1" dirty="0" smtClean="0"/>
              <a:t>-silica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7160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273050" y="6426200"/>
            <a:ext cx="519113" cy="363538"/>
          </a:xfrm>
          <a:prstGeom prst="rect">
            <a:avLst/>
          </a:prstGeom>
        </p:spPr>
        <p:txBody>
          <a:bodyPr wrap="none" lIns="0" t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609005BD-2935-4580-942A-0B2EDAC0DECB}" type="slidenum">
              <a:rPr lang="de-DE" altLang="de-DE" sz="1300" b="1">
                <a:solidFill>
                  <a:srgbClr val="404040"/>
                </a:solidFill>
                <a:latin typeface="Arial" pitchFamily="34" charset="0"/>
              </a:rPr>
              <a:pPr/>
              <a:t>6</a:t>
            </a:fld>
            <a:endParaRPr lang="de-DE" altLang="de-DE" sz="1300" b="1" dirty="0">
              <a:solidFill>
                <a:srgbClr val="404040"/>
              </a:solidFill>
              <a:latin typeface="Arial" pitchFamily="34" charset="0"/>
            </a:endParaRPr>
          </a:p>
        </p:txBody>
      </p:sp>
      <p:sp>
        <p:nvSpPr>
          <p:cNvPr id="4" name="Titel 6"/>
          <p:cNvSpPr txBox="1">
            <a:spLocks/>
          </p:cNvSpPr>
          <p:nvPr/>
        </p:nvSpPr>
        <p:spPr>
          <a:xfrm>
            <a:off x="532607" y="585391"/>
            <a:ext cx="8249444" cy="505699"/>
          </a:xfrm>
          <a:prstGeom prst="rect">
            <a:avLst/>
          </a:prstGeom>
        </p:spPr>
        <p:txBody>
          <a:bodyPr rtlCol="0"/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300" kern="1200" spc="100">
                <a:solidFill>
                  <a:schemeClr val="bg1"/>
                </a:solidFill>
                <a:latin typeface="Arial"/>
                <a:ea typeface="MS PGothic" pitchFamily="34" charset="-128"/>
                <a:cs typeface="+mj-cs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23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23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23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23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3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3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3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3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de-DE" sz="3200" b="1" dirty="0" err="1" smtClean="0">
                <a:ea typeface="+mj-ea"/>
              </a:rPr>
              <a:t>OSH</a:t>
            </a:r>
            <a:r>
              <a:rPr lang="de-DE" sz="3200" b="1" dirty="0" smtClean="0">
                <a:ea typeface="+mj-ea"/>
              </a:rPr>
              <a:t> </a:t>
            </a:r>
            <a:r>
              <a:rPr lang="de-DE" sz="3200" b="1" dirty="0" err="1" smtClean="0">
                <a:ea typeface="+mj-ea"/>
              </a:rPr>
              <a:t>risk</a:t>
            </a:r>
            <a:r>
              <a:rPr lang="de-DE" sz="3200" b="1" dirty="0" smtClean="0">
                <a:ea typeface="+mj-ea"/>
              </a:rPr>
              <a:t> </a:t>
            </a:r>
            <a:r>
              <a:rPr lang="de-DE" sz="3200" b="1" dirty="0" err="1" smtClean="0">
                <a:ea typeface="+mj-ea"/>
              </a:rPr>
              <a:t>assessment</a:t>
            </a:r>
            <a:endParaRPr lang="de-DE" sz="3200" b="1" dirty="0">
              <a:ea typeface="+mj-ea"/>
            </a:endParaRPr>
          </a:p>
        </p:txBody>
      </p:sp>
      <p:graphicFrame>
        <p:nvGraphicFramePr>
          <p:cNvPr id="5" name="Diagramm 4"/>
          <p:cNvGraphicFramePr/>
          <p:nvPr>
            <p:extLst>
              <p:ext uri="{D42A27DB-BD31-4B8C-83A1-F6EECF244321}">
                <p14:modId xmlns:p14="http://schemas.microsoft.com/office/powerpoint/2010/main" val="838477802"/>
              </p:ext>
            </p:extLst>
          </p:nvPr>
        </p:nvGraphicFramePr>
        <p:xfrm>
          <a:off x="400051" y="1562100"/>
          <a:ext cx="8382000" cy="4219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5516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1236663" y="4076700"/>
            <a:ext cx="7705725" cy="1425575"/>
          </a:xfrm>
          <a:prstGeom prst="rect">
            <a:avLst/>
          </a:prstGeom>
          <a:solidFill>
            <a:srgbClr val="008000">
              <a:alpha val="30196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hangingPunct="1"/>
            <a:endParaRPr lang="de-DE" altLang="de-DE">
              <a:solidFill>
                <a:srgbClr val="2E59A6"/>
              </a:solidFill>
            </a:endParaRP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1236663" y="2852738"/>
            <a:ext cx="7705725" cy="1223962"/>
          </a:xfrm>
          <a:prstGeom prst="rect">
            <a:avLst/>
          </a:prstGeom>
          <a:solidFill>
            <a:srgbClr val="FFFF00">
              <a:alpha val="30196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hangingPunct="1"/>
            <a:endParaRPr lang="de-DE" altLang="de-DE">
              <a:solidFill>
                <a:srgbClr val="2E59A6"/>
              </a:solidFill>
            </a:endParaRPr>
          </a:p>
        </p:txBody>
      </p:sp>
      <p:sp>
        <p:nvSpPr>
          <p:cNvPr id="40965" name="AutoShape 5"/>
          <p:cNvSpPr>
            <a:spLocks noChangeArrowheads="1"/>
          </p:cNvSpPr>
          <p:nvPr/>
        </p:nvSpPr>
        <p:spPr bwMode="auto">
          <a:xfrm rot="5400000">
            <a:off x="2746376" y="382588"/>
            <a:ext cx="3671887" cy="6573837"/>
          </a:xfrm>
          <a:prstGeom prst="triangle">
            <a:avLst>
              <a:gd name="adj" fmla="val 9727"/>
            </a:avLst>
          </a:prstGeom>
          <a:gradFill rotWithShape="1">
            <a:gsLst>
              <a:gs pos="0">
                <a:schemeClr val="hlink">
                  <a:alpha val="39998"/>
                </a:schemeClr>
              </a:gs>
              <a:gs pos="100000">
                <a:srgbClr val="009900">
                  <a:alpha val="39998"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400" eaLnBrk="1" hangingPunct="1"/>
            <a:endParaRPr lang="de-DE" altLang="de-DE" sz="2400">
              <a:solidFill>
                <a:srgbClr val="2E59A6"/>
              </a:solidFill>
            </a:endParaRPr>
          </a:p>
        </p:txBody>
      </p:sp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1236663" y="1665288"/>
            <a:ext cx="7705725" cy="1184275"/>
          </a:xfrm>
          <a:prstGeom prst="rect">
            <a:avLst/>
          </a:prstGeom>
          <a:solidFill>
            <a:srgbClr val="FF0000">
              <a:alpha val="1803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hangingPunct="1"/>
            <a:endParaRPr lang="de-DE" altLang="de-DE">
              <a:solidFill>
                <a:srgbClr val="2E59A6"/>
              </a:solidFill>
            </a:endParaRPr>
          </a:p>
        </p:txBody>
      </p:sp>
      <p:sp>
        <p:nvSpPr>
          <p:cNvPr id="40967" name="AutoShape 7"/>
          <p:cNvSpPr>
            <a:spLocks noChangeArrowheads="1"/>
          </p:cNvSpPr>
          <p:nvPr/>
        </p:nvSpPr>
        <p:spPr bwMode="auto">
          <a:xfrm rot="5400000">
            <a:off x="2728913" y="350838"/>
            <a:ext cx="3671887" cy="6573838"/>
          </a:xfrm>
          <a:prstGeom prst="triangle">
            <a:avLst>
              <a:gd name="adj" fmla="val 49282"/>
            </a:avLst>
          </a:prstGeom>
          <a:gradFill rotWithShape="1">
            <a:gsLst>
              <a:gs pos="0">
                <a:schemeClr val="hlink">
                  <a:alpha val="39998"/>
                </a:schemeClr>
              </a:gs>
              <a:gs pos="100000">
                <a:srgbClr val="009900">
                  <a:alpha val="39998"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400" eaLnBrk="1" hangingPunct="1"/>
            <a:endParaRPr lang="de-DE" altLang="de-DE" sz="2400">
              <a:solidFill>
                <a:srgbClr val="2E59A6"/>
              </a:solidFill>
            </a:endParaRPr>
          </a:p>
        </p:txBody>
      </p:sp>
      <p:sp>
        <p:nvSpPr>
          <p:cNvPr id="40968" name="AutoShape 8"/>
          <p:cNvSpPr>
            <a:spLocks noChangeArrowheads="1"/>
          </p:cNvSpPr>
          <p:nvPr/>
        </p:nvSpPr>
        <p:spPr bwMode="auto">
          <a:xfrm rot="5400000">
            <a:off x="2684463" y="309563"/>
            <a:ext cx="3671887" cy="6573838"/>
          </a:xfrm>
          <a:prstGeom prst="triangle">
            <a:avLst>
              <a:gd name="adj" fmla="val 89537"/>
            </a:avLst>
          </a:prstGeom>
          <a:gradFill rotWithShape="1">
            <a:gsLst>
              <a:gs pos="0">
                <a:schemeClr val="hlink">
                  <a:alpha val="39998"/>
                </a:schemeClr>
              </a:gs>
              <a:gs pos="100000">
                <a:srgbClr val="009900">
                  <a:alpha val="39998"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400" eaLnBrk="1" hangingPunct="1"/>
            <a:endParaRPr lang="de-DE" altLang="de-DE" sz="2400">
              <a:solidFill>
                <a:srgbClr val="2E59A6"/>
              </a:solidFill>
            </a:endParaRPr>
          </a:p>
        </p:txBody>
      </p:sp>
      <p:sp>
        <p:nvSpPr>
          <p:cNvPr id="40969" name="Text Box 9"/>
          <p:cNvSpPr txBox="1">
            <a:spLocks noChangeArrowheads="1"/>
          </p:cNvSpPr>
          <p:nvPr/>
        </p:nvSpPr>
        <p:spPr bwMode="auto">
          <a:xfrm>
            <a:off x="4448850" y="5515769"/>
            <a:ext cx="449353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defTabSz="914400" eaLnBrk="1" hangingPunct="1"/>
            <a:r>
              <a:rPr lang="de-DE" altLang="de-DE" b="1" dirty="0" err="1">
                <a:solidFill>
                  <a:srgbClr val="000000"/>
                </a:solidFill>
              </a:rPr>
              <a:t>g</a:t>
            </a:r>
            <a:r>
              <a:rPr lang="de-DE" altLang="de-DE" b="1" dirty="0" err="1" smtClean="0">
                <a:solidFill>
                  <a:srgbClr val="000000"/>
                </a:solidFill>
              </a:rPr>
              <a:t>rowth</a:t>
            </a:r>
            <a:r>
              <a:rPr lang="de-DE" altLang="de-DE" b="1" dirty="0" smtClean="0">
                <a:solidFill>
                  <a:srgbClr val="000000"/>
                </a:solidFill>
              </a:rPr>
              <a:t> of evident </a:t>
            </a:r>
            <a:r>
              <a:rPr lang="de-DE" altLang="de-DE" b="1" dirty="0" err="1" smtClean="0">
                <a:solidFill>
                  <a:srgbClr val="000000"/>
                </a:solidFill>
              </a:rPr>
              <a:t>scientific</a:t>
            </a:r>
            <a:r>
              <a:rPr lang="de-DE" altLang="de-DE" b="1" dirty="0" smtClean="0">
                <a:solidFill>
                  <a:srgbClr val="000000"/>
                </a:solidFill>
              </a:rPr>
              <a:t> </a:t>
            </a:r>
            <a:r>
              <a:rPr lang="de-DE" altLang="de-DE" b="1" dirty="0" err="1" smtClean="0">
                <a:solidFill>
                  <a:srgbClr val="000000"/>
                </a:solidFill>
              </a:rPr>
              <a:t>knowledge</a:t>
            </a:r>
            <a:r>
              <a:rPr lang="de-DE" altLang="de-DE" b="1" dirty="0" smtClean="0">
                <a:solidFill>
                  <a:srgbClr val="000000"/>
                </a:solidFill>
              </a:rPr>
              <a:t> </a:t>
            </a:r>
            <a:br>
              <a:rPr lang="de-DE" altLang="de-DE" b="1" dirty="0" smtClean="0">
                <a:solidFill>
                  <a:srgbClr val="000000"/>
                </a:solidFill>
              </a:rPr>
            </a:br>
            <a:r>
              <a:rPr lang="de-DE" altLang="de-DE" sz="1200" b="1" dirty="0" smtClean="0">
                <a:solidFill>
                  <a:srgbClr val="000000"/>
                </a:solidFill>
              </a:rPr>
              <a:t>(e.g. on </a:t>
            </a:r>
            <a:r>
              <a:rPr lang="de-DE" altLang="de-DE" sz="1200" b="1" dirty="0" err="1" smtClean="0">
                <a:solidFill>
                  <a:srgbClr val="000000"/>
                </a:solidFill>
              </a:rPr>
              <a:t>health</a:t>
            </a:r>
            <a:r>
              <a:rPr lang="de-DE" altLang="de-DE" sz="1200" b="1" dirty="0" smtClean="0">
                <a:solidFill>
                  <a:srgbClr val="000000"/>
                </a:solidFill>
              </a:rPr>
              <a:t> </a:t>
            </a:r>
            <a:r>
              <a:rPr lang="de-DE" altLang="de-DE" sz="1200" b="1" dirty="0" err="1" smtClean="0">
                <a:solidFill>
                  <a:srgbClr val="000000"/>
                </a:solidFill>
              </a:rPr>
              <a:t>effects</a:t>
            </a:r>
            <a:r>
              <a:rPr lang="de-DE" altLang="de-DE" sz="1200" b="1" dirty="0" smtClean="0">
                <a:solidFill>
                  <a:srgbClr val="000000"/>
                </a:solidFill>
              </a:rPr>
              <a:t> </a:t>
            </a:r>
            <a:r>
              <a:rPr lang="de-DE" altLang="de-DE" sz="1200" b="1" dirty="0" err="1" smtClean="0">
                <a:solidFill>
                  <a:srgbClr val="000000"/>
                </a:solidFill>
              </a:rPr>
              <a:t>from</a:t>
            </a:r>
            <a:r>
              <a:rPr lang="de-DE" altLang="de-DE" sz="1200" b="1" dirty="0" smtClean="0">
                <a:solidFill>
                  <a:srgbClr val="000000"/>
                </a:solidFill>
              </a:rPr>
              <a:t> nanomaterials)</a:t>
            </a:r>
            <a:endParaRPr lang="de-DE" altLang="de-DE" sz="1200" b="1" dirty="0">
              <a:solidFill>
                <a:srgbClr val="000000"/>
              </a:solidFill>
            </a:endParaRPr>
          </a:p>
        </p:txBody>
      </p:sp>
      <p:sp>
        <p:nvSpPr>
          <p:cNvPr id="40970" name="Line 10"/>
          <p:cNvSpPr>
            <a:spLocks noChangeShapeType="1"/>
          </p:cNvSpPr>
          <p:nvPr/>
        </p:nvSpPr>
        <p:spPr bwMode="auto">
          <a:xfrm>
            <a:off x="1262063" y="1665288"/>
            <a:ext cx="0" cy="384968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/>
            <a:endParaRPr lang="de-DE">
              <a:solidFill>
                <a:srgbClr val="2E59A6"/>
              </a:solidFill>
              <a:latin typeface="Arial" charset="0"/>
            </a:endParaRPr>
          </a:p>
        </p:txBody>
      </p:sp>
      <p:sp>
        <p:nvSpPr>
          <p:cNvPr id="40971" name="Line 11"/>
          <p:cNvSpPr>
            <a:spLocks noChangeShapeType="1"/>
          </p:cNvSpPr>
          <p:nvPr/>
        </p:nvSpPr>
        <p:spPr bwMode="auto">
          <a:xfrm flipV="1">
            <a:off x="1225551" y="5508625"/>
            <a:ext cx="7178675" cy="1428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/>
            <a:endParaRPr lang="de-DE">
              <a:solidFill>
                <a:srgbClr val="2E59A6"/>
              </a:solidFill>
              <a:latin typeface="Arial" charset="0"/>
            </a:endParaRPr>
          </a:p>
        </p:txBody>
      </p:sp>
      <p:sp>
        <p:nvSpPr>
          <p:cNvPr id="40972" name="Text Box 12"/>
          <p:cNvSpPr txBox="1">
            <a:spLocks noChangeArrowheads="1"/>
          </p:cNvSpPr>
          <p:nvPr/>
        </p:nvSpPr>
        <p:spPr bwMode="auto">
          <a:xfrm>
            <a:off x="398322" y="1471237"/>
            <a:ext cx="73289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hangingPunct="1"/>
            <a:r>
              <a:rPr lang="de-DE" altLang="de-DE" sz="2400" b="1" dirty="0" err="1">
                <a:solidFill>
                  <a:srgbClr val="000000"/>
                </a:solidFill>
              </a:rPr>
              <a:t>r</a:t>
            </a:r>
            <a:r>
              <a:rPr lang="de-DE" altLang="de-DE" sz="2400" b="1" dirty="0" err="1" smtClean="0">
                <a:solidFill>
                  <a:srgbClr val="000000"/>
                </a:solidFill>
              </a:rPr>
              <a:t>isk</a:t>
            </a:r>
            <a:endParaRPr lang="de-DE" altLang="de-DE" sz="2400" b="1" dirty="0">
              <a:solidFill>
                <a:srgbClr val="000000"/>
              </a:solidFill>
            </a:endParaRPr>
          </a:p>
        </p:txBody>
      </p:sp>
      <p:sp>
        <p:nvSpPr>
          <p:cNvPr id="40973" name="Line 13"/>
          <p:cNvSpPr>
            <a:spLocks noChangeShapeType="1"/>
          </p:cNvSpPr>
          <p:nvPr/>
        </p:nvSpPr>
        <p:spPr bwMode="auto">
          <a:xfrm>
            <a:off x="1241426" y="3027363"/>
            <a:ext cx="6642100" cy="2062162"/>
          </a:xfrm>
          <a:prstGeom prst="line">
            <a:avLst/>
          </a:prstGeom>
          <a:noFill/>
          <a:ln w="76200">
            <a:pattFill prst="dkVert">
              <a:fgClr>
                <a:srgbClr val="000000"/>
              </a:fgClr>
              <a:bgClr>
                <a:srgbClr val="FFFFFF"/>
              </a:bgClr>
            </a:patt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/>
            <a:endParaRPr lang="de-DE">
              <a:solidFill>
                <a:srgbClr val="2E59A6"/>
              </a:solidFill>
              <a:latin typeface="Arial" charset="0"/>
            </a:endParaRPr>
          </a:p>
        </p:txBody>
      </p:sp>
      <p:sp>
        <p:nvSpPr>
          <p:cNvPr id="40974" name="Line 14"/>
          <p:cNvSpPr>
            <a:spLocks noChangeShapeType="1"/>
          </p:cNvSpPr>
          <p:nvPr/>
        </p:nvSpPr>
        <p:spPr bwMode="auto">
          <a:xfrm flipV="1">
            <a:off x="1249363" y="2195513"/>
            <a:ext cx="6586538" cy="858837"/>
          </a:xfrm>
          <a:prstGeom prst="line">
            <a:avLst/>
          </a:prstGeom>
          <a:noFill/>
          <a:ln w="76200">
            <a:pattFill prst="dkVert">
              <a:fgClr>
                <a:srgbClr val="000000"/>
              </a:fgClr>
              <a:bgClr>
                <a:srgbClr val="FFFFFF"/>
              </a:bgClr>
            </a:patt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/>
            <a:endParaRPr lang="de-DE">
              <a:solidFill>
                <a:srgbClr val="2E59A6"/>
              </a:solidFill>
              <a:latin typeface="Arial" charset="0"/>
            </a:endParaRPr>
          </a:p>
        </p:txBody>
      </p:sp>
      <p:sp>
        <p:nvSpPr>
          <p:cNvPr id="40975" name="Line 15"/>
          <p:cNvSpPr>
            <a:spLocks noChangeShapeType="1"/>
          </p:cNvSpPr>
          <p:nvPr/>
        </p:nvSpPr>
        <p:spPr bwMode="auto">
          <a:xfrm>
            <a:off x="1265238" y="3036888"/>
            <a:ext cx="6629400" cy="568325"/>
          </a:xfrm>
          <a:prstGeom prst="line">
            <a:avLst/>
          </a:prstGeom>
          <a:noFill/>
          <a:ln w="76200">
            <a:pattFill prst="dkVert">
              <a:fgClr>
                <a:srgbClr val="000000"/>
              </a:fgClr>
              <a:bgClr>
                <a:srgbClr val="FFFFFF"/>
              </a:bgClr>
            </a:patt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/>
            <a:endParaRPr lang="de-DE">
              <a:solidFill>
                <a:srgbClr val="2E59A6"/>
              </a:solidFill>
              <a:latin typeface="Arial" charset="0"/>
            </a:endParaRPr>
          </a:p>
        </p:txBody>
      </p:sp>
      <p:sp>
        <p:nvSpPr>
          <p:cNvPr id="40976" name="Oval 16"/>
          <p:cNvSpPr>
            <a:spLocks noChangeArrowheads="1"/>
          </p:cNvSpPr>
          <p:nvPr/>
        </p:nvSpPr>
        <p:spPr bwMode="auto">
          <a:xfrm>
            <a:off x="8143876" y="1985963"/>
            <a:ext cx="628650" cy="6064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hangingPunct="1"/>
            <a:endParaRPr lang="de-DE" altLang="de-DE">
              <a:solidFill>
                <a:srgbClr val="2E59A6"/>
              </a:solidFill>
            </a:endParaRPr>
          </a:p>
        </p:txBody>
      </p:sp>
      <p:sp>
        <p:nvSpPr>
          <p:cNvPr id="40977" name="Oval 17"/>
          <p:cNvSpPr>
            <a:spLocks noChangeArrowheads="1"/>
          </p:cNvSpPr>
          <p:nvPr/>
        </p:nvSpPr>
        <p:spPr bwMode="auto">
          <a:xfrm>
            <a:off x="8142288" y="3159125"/>
            <a:ext cx="628650" cy="6064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hangingPunct="1"/>
            <a:endParaRPr lang="de-DE" altLang="de-DE">
              <a:solidFill>
                <a:srgbClr val="2E59A6"/>
              </a:solidFill>
            </a:endParaRPr>
          </a:p>
        </p:txBody>
      </p:sp>
      <p:sp>
        <p:nvSpPr>
          <p:cNvPr id="40978" name="Oval 18"/>
          <p:cNvSpPr>
            <a:spLocks noChangeArrowheads="1"/>
          </p:cNvSpPr>
          <p:nvPr/>
        </p:nvSpPr>
        <p:spPr bwMode="auto">
          <a:xfrm>
            <a:off x="8145463" y="4438650"/>
            <a:ext cx="628650" cy="606425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hangingPunct="1"/>
            <a:endParaRPr lang="de-DE" altLang="de-DE">
              <a:solidFill>
                <a:srgbClr val="2E59A6"/>
              </a:solidFill>
            </a:endParaRPr>
          </a:p>
        </p:txBody>
      </p:sp>
      <p:sp>
        <p:nvSpPr>
          <p:cNvPr id="40979" name="Text Box 19"/>
          <p:cNvSpPr txBox="1">
            <a:spLocks noChangeArrowheads="1"/>
          </p:cNvSpPr>
          <p:nvPr/>
        </p:nvSpPr>
        <p:spPr bwMode="auto">
          <a:xfrm rot="-471199">
            <a:off x="3459228" y="2156103"/>
            <a:ext cx="405752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hangingPunct="1"/>
            <a:r>
              <a:rPr lang="de-DE" altLang="de-DE" dirty="0" err="1" smtClean="0">
                <a:solidFill>
                  <a:srgbClr val="000000"/>
                </a:solidFill>
              </a:rPr>
              <a:t>fibres</a:t>
            </a:r>
            <a:r>
              <a:rPr lang="de-DE" altLang="de-DE" dirty="0" smtClean="0">
                <a:solidFill>
                  <a:srgbClr val="000000"/>
                </a:solidFill>
              </a:rPr>
              <a:t> (respirable, rigid, bio-persistent)</a:t>
            </a:r>
            <a:endParaRPr lang="de-DE" altLang="de-DE" dirty="0">
              <a:solidFill>
                <a:srgbClr val="000000"/>
              </a:solidFill>
            </a:endParaRPr>
          </a:p>
        </p:txBody>
      </p:sp>
      <p:sp>
        <p:nvSpPr>
          <p:cNvPr id="40980" name="Text Box 20"/>
          <p:cNvSpPr txBox="1">
            <a:spLocks noChangeArrowheads="1"/>
          </p:cNvSpPr>
          <p:nvPr/>
        </p:nvSpPr>
        <p:spPr bwMode="auto">
          <a:xfrm rot="306256">
            <a:off x="3701829" y="3016528"/>
            <a:ext cx="378821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hangingPunct="1"/>
            <a:r>
              <a:rPr lang="de-DE" altLang="de-DE" dirty="0" err="1" smtClean="0">
                <a:solidFill>
                  <a:srgbClr val="000000"/>
                </a:solidFill>
              </a:rPr>
              <a:t>particles</a:t>
            </a:r>
            <a:r>
              <a:rPr lang="de-DE" altLang="de-DE" dirty="0" smtClean="0">
                <a:solidFill>
                  <a:srgbClr val="000000"/>
                </a:solidFill>
              </a:rPr>
              <a:t> (respirable, bio-persistent)</a:t>
            </a:r>
            <a:endParaRPr lang="de-DE" altLang="de-DE" dirty="0">
              <a:solidFill>
                <a:srgbClr val="000000"/>
              </a:solidFill>
            </a:endParaRPr>
          </a:p>
        </p:txBody>
      </p:sp>
      <p:sp>
        <p:nvSpPr>
          <p:cNvPr id="40981" name="Text Box 21"/>
          <p:cNvSpPr txBox="1">
            <a:spLocks noChangeArrowheads="1"/>
          </p:cNvSpPr>
          <p:nvPr/>
        </p:nvSpPr>
        <p:spPr bwMode="auto">
          <a:xfrm rot="1017365">
            <a:off x="3722256" y="3800753"/>
            <a:ext cx="25186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hangingPunct="1"/>
            <a:r>
              <a:rPr lang="de-DE" altLang="de-DE" dirty="0" err="1" smtClean="0">
                <a:solidFill>
                  <a:srgbClr val="000000"/>
                </a:solidFill>
              </a:rPr>
              <a:t>low</a:t>
            </a:r>
            <a:r>
              <a:rPr lang="de-DE" altLang="de-DE" dirty="0" smtClean="0">
                <a:solidFill>
                  <a:srgbClr val="000000"/>
                </a:solidFill>
              </a:rPr>
              <a:t>-emission </a:t>
            </a:r>
            <a:r>
              <a:rPr lang="de-DE" altLang="de-DE" dirty="0" err="1" smtClean="0">
                <a:solidFill>
                  <a:srgbClr val="000000"/>
                </a:solidFill>
              </a:rPr>
              <a:t>materials</a:t>
            </a:r>
            <a:endParaRPr lang="de-DE" altLang="de-DE" dirty="0">
              <a:solidFill>
                <a:srgbClr val="000000"/>
              </a:solidFill>
            </a:endParaRPr>
          </a:p>
        </p:txBody>
      </p:sp>
      <p:sp>
        <p:nvSpPr>
          <p:cNvPr id="40982" name="Line 22"/>
          <p:cNvSpPr>
            <a:spLocks noChangeShapeType="1"/>
          </p:cNvSpPr>
          <p:nvPr/>
        </p:nvSpPr>
        <p:spPr bwMode="auto">
          <a:xfrm>
            <a:off x="3114676" y="1643063"/>
            <a:ext cx="0" cy="41640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/>
            <a:endParaRPr lang="de-DE">
              <a:solidFill>
                <a:srgbClr val="2E59A6"/>
              </a:solidFill>
              <a:latin typeface="Arial" charset="0"/>
            </a:endParaRPr>
          </a:p>
        </p:txBody>
      </p:sp>
      <p:sp>
        <p:nvSpPr>
          <p:cNvPr id="40983" name="Text Box 23"/>
          <p:cNvSpPr txBox="1">
            <a:spLocks noChangeArrowheads="1"/>
          </p:cNvSpPr>
          <p:nvPr/>
        </p:nvSpPr>
        <p:spPr bwMode="auto">
          <a:xfrm>
            <a:off x="2722563" y="5746750"/>
            <a:ext cx="76174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hangingPunct="1"/>
            <a:r>
              <a:rPr lang="de-DE" altLang="de-DE" dirty="0" smtClean="0">
                <a:solidFill>
                  <a:srgbClr val="2E59A6"/>
                </a:solidFill>
              </a:rPr>
              <a:t>2015 </a:t>
            </a:r>
            <a:endParaRPr lang="de-DE" altLang="de-DE" dirty="0">
              <a:solidFill>
                <a:srgbClr val="2E59A6"/>
              </a:solidFill>
            </a:endParaRPr>
          </a:p>
        </p:txBody>
      </p:sp>
      <p:sp>
        <p:nvSpPr>
          <p:cNvPr id="40984" name="Text Box 24"/>
          <p:cNvSpPr txBox="1">
            <a:spLocks noChangeArrowheads="1"/>
          </p:cNvSpPr>
          <p:nvPr/>
        </p:nvSpPr>
        <p:spPr bwMode="auto">
          <a:xfrm rot="-5400000">
            <a:off x="-607862" y="3429764"/>
            <a:ext cx="321915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hangingPunct="1"/>
            <a:r>
              <a:rPr lang="de-DE" altLang="de-DE" sz="2000" b="1" i="1" dirty="0" err="1" smtClean="0">
                <a:solidFill>
                  <a:srgbClr val="000000"/>
                </a:solidFill>
                <a:latin typeface="Andy" pitchFamily="66" charset="0"/>
              </a:rPr>
              <a:t>uncertainty</a:t>
            </a:r>
            <a:r>
              <a:rPr lang="de-DE" altLang="de-DE" sz="2000" b="1" i="1" dirty="0" smtClean="0">
                <a:solidFill>
                  <a:srgbClr val="000000"/>
                </a:solidFill>
                <a:latin typeface="Andy" pitchFamily="66" charset="0"/>
              </a:rPr>
              <a:t> of </a:t>
            </a:r>
            <a:r>
              <a:rPr lang="de-DE" altLang="de-DE" sz="2000" b="1" i="1" dirty="0" err="1" smtClean="0">
                <a:solidFill>
                  <a:srgbClr val="000000"/>
                </a:solidFill>
                <a:latin typeface="Andy" pitchFamily="66" charset="0"/>
              </a:rPr>
              <a:t>risk</a:t>
            </a:r>
            <a:r>
              <a:rPr lang="de-DE" altLang="de-DE" sz="2000" b="1" i="1" dirty="0" smtClean="0">
                <a:solidFill>
                  <a:srgbClr val="000000"/>
                </a:solidFill>
                <a:latin typeface="Andy" pitchFamily="66" charset="0"/>
              </a:rPr>
              <a:t> </a:t>
            </a:r>
            <a:r>
              <a:rPr lang="de-DE" altLang="de-DE" sz="2000" b="1" i="1" dirty="0" err="1" smtClean="0">
                <a:solidFill>
                  <a:srgbClr val="000000"/>
                </a:solidFill>
                <a:latin typeface="Andy" pitchFamily="66" charset="0"/>
              </a:rPr>
              <a:t>assessment</a:t>
            </a:r>
            <a:endParaRPr lang="de-DE" altLang="de-DE" sz="2000" b="1" i="1" dirty="0">
              <a:solidFill>
                <a:srgbClr val="000000"/>
              </a:solidFill>
              <a:latin typeface="Andy" pitchFamily="66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549275" y="622885"/>
            <a:ext cx="64383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/>
            <a:r>
              <a:rPr lang="de-DE" altLang="de-DE" sz="2800" b="1" dirty="0" err="1">
                <a:solidFill>
                  <a:srgbClr val="FFFFFF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P</a:t>
            </a:r>
            <a:r>
              <a:rPr lang="de-DE" altLang="de-DE" sz="2800" b="1" dirty="0" err="1" smtClean="0">
                <a:solidFill>
                  <a:srgbClr val="FFFFFF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recautionary</a:t>
            </a:r>
            <a:r>
              <a:rPr lang="de-DE" altLang="de-DE" sz="2800" b="1" dirty="0" smtClean="0">
                <a:solidFill>
                  <a:srgbClr val="FFFFFF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de-DE" altLang="de-DE" sz="2800" b="1" dirty="0" err="1" smtClean="0">
                <a:solidFill>
                  <a:srgbClr val="FFFFFF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principle</a:t>
            </a:r>
            <a:endParaRPr lang="de-DE" altLang="de-DE" sz="2800" b="1" dirty="0">
              <a:solidFill>
                <a:srgbClr val="FFFFFF"/>
              </a:solidFill>
              <a:latin typeface="Arial" panose="020B0604020202020204" pitchFamily="34" charset="0"/>
              <a:ea typeface="宋体" pitchFamily="2" charset="-122"/>
              <a:cs typeface="Arial" panose="020B0604020202020204" pitchFamily="34" charset="0"/>
            </a:endParaRPr>
          </a:p>
        </p:txBody>
      </p:sp>
      <p:pic>
        <p:nvPicPr>
          <p:cNvPr id="31" name="Picture 12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1949" y="507729"/>
            <a:ext cx="1142467" cy="773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238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6" name="Picture 2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056" y="1761224"/>
            <a:ext cx="1150937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9748" name="Rectangle 4"/>
          <p:cNvSpPr>
            <a:spLocks noChangeArrowheads="1"/>
          </p:cNvSpPr>
          <p:nvPr/>
        </p:nvSpPr>
        <p:spPr bwMode="auto">
          <a:xfrm>
            <a:off x="750093" y="2697849"/>
            <a:ext cx="3600450" cy="1079500"/>
          </a:xfrm>
          <a:prstGeom prst="rect">
            <a:avLst/>
          </a:prstGeom>
          <a:solidFill>
            <a:srgbClr val="0E13F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Framework </a:t>
            </a:r>
            <a:r>
              <a:rPr lang="de-DE" altLang="de-DE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directive</a:t>
            </a:r>
            <a:r>
              <a:rPr lang="de-DE" altLang="de-D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de-DE" altLang="de-D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altLang="de-DE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Safety</a:t>
            </a:r>
            <a:r>
              <a:rPr lang="de-DE" altLang="de-D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altLang="de-D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</a:t>
            </a:r>
            <a:r>
              <a:rPr lang="de-DE" altLang="de-D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de-DE" altLang="de-D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de-DE" alt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alt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89/391/EC</a:t>
            </a:r>
            <a:endParaRPr lang="de-DE" altLang="de-D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9749" name="Rectangle 5"/>
          <p:cNvSpPr>
            <a:spLocks noChangeArrowheads="1"/>
          </p:cNvSpPr>
          <p:nvPr/>
        </p:nvSpPr>
        <p:spPr bwMode="auto">
          <a:xfrm>
            <a:off x="5287168" y="2697849"/>
            <a:ext cx="3240088" cy="1008063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rgbClr val="FF33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OSH</a:t>
            </a:r>
            <a:r>
              <a:rPr lang="de-DE" altLang="de-DE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Law</a:t>
            </a:r>
            <a:endParaRPr lang="de-DE" altLang="de-DE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9750" name="Rectangle 6"/>
          <p:cNvSpPr>
            <a:spLocks noChangeArrowheads="1"/>
          </p:cNvSpPr>
          <p:nvPr/>
        </p:nvSpPr>
        <p:spPr bwMode="auto">
          <a:xfrm>
            <a:off x="750093" y="4426637"/>
            <a:ext cx="3600450" cy="1079500"/>
          </a:xfrm>
          <a:prstGeom prst="rect">
            <a:avLst/>
          </a:prstGeom>
          <a:solidFill>
            <a:srgbClr val="0E13F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de-DE" altLang="de-D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hemical </a:t>
            </a:r>
            <a:r>
              <a:rPr lang="de-DE" altLang="de-DE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agents</a:t>
            </a:r>
            <a:r>
              <a:rPr lang="de-DE" altLang="de-D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directive</a:t>
            </a:r>
            <a:r>
              <a:rPr lang="de-DE" altLang="de-D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altLang="de-DE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</a:t>
            </a:r>
            <a:r>
              <a:rPr lang="de-DE" altLang="de-D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algn="ctr"/>
            <a:r>
              <a:rPr lang="de-DE" altLang="de-D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98/24/EC</a:t>
            </a:r>
            <a:endParaRPr lang="de-DE" altLang="de-D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9751" name="Rectangle 7"/>
          <p:cNvSpPr>
            <a:spLocks noChangeArrowheads="1"/>
          </p:cNvSpPr>
          <p:nvPr/>
        </p:nvSpPr>
        <p:spPr bwMode="auto">
          <a:xfrm>
            <a:off x="5287168" y="4426637"/>
            <a:ext cx="3240088" cy="1079500"/>
          </a:xfrm>
          <a:prstGeom prst="rect">
            <a:avLst/>
          </a:prstGeom>
          <a:gradFill rotWithShape="0">
            <a:gsLst>
              <a:gs pos="0">
                <a:srgbClr val="FF3300"/>
              </a:gs>
              <a:gs pos="100000">
                <a:srgbClr val="FFCC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Hazardous</a:t>
            </a:r>
            <a:r>
              <a:rPr lang="de-DE" altLang="de-DE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Substances</a:t>
            </a:r>
            <a:r>
              <a:rPr lang="de-DE" altLang="de-DE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e-DE" altLang="de-DE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Ordinance</a:t>
            </a:r>
            <a:endParaRPr lang="de-DE" altLang="de-DE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9752" name="AutoShape 8"/>
          <p:cNvSpPr>
            <a:spLocks noChangeArrowheads="1"/>
          </p:cNvSpPr>
          <p:nvPr/>
        </p:nvSpPr>
        <p:spPr bwMode="auto">
          <a:xfrm>
            <a:off x="4350543" y="3129649"/>
            <a:ext cx="936625" cy="431800"/>
          </a:xfrm>
          <a:prstGeom prst="rightArrow">
            <a:avLst>
              <a:gd name="adj1" fmla="val 50000"/>
              <a:gd name="adj2" fmla="val 54228"/>
            </a:avLst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9753" name="AutoShape 9"/>
          <p:cNvSpPr>
            <a:spLocks noChangeArrowheads="1"/>
          </p:cNvSpPr>
          <p:nvPr/>
        </p:nvSpPr>
        <p:spPr bwMode="auto">
          <a:xfrm>
            <a:off x="2478881" y="3777349"/>
            <a:ext cx="431800" cy="649288"/>
          </a:xfrm>
          <a:prstGeom prst="downArrow">
            <a:avLst>
              <a:gd name="adj1" fmla="val 50000"/>
              <a:gd name="adj2" fmla="val 37592"/>
            </a:avLst>
          </a:prstGeom>
          <a:solidFill>
            <a:srgbClr val="FF9933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9754" name="AutoShape 10"/>
          <p:cNvSpPr>
            <a:spLocks noChangeArrowheads="1"/>
          </p:cNvSpPr>
          <p:nvPr/>
        </p:nvSpPr>
        <p:spPr bwMode="auto">
          <a:xfrm>
            <a:off x="4350543" y="4713974"/>
            <a:ext cx="936625" cy="431800"/>
          </a:xfrm>
          <a:prstGeom prst="rightArrow">
            <a:avLst>
              <a:gd name="adj1" fmla="val 50000"/>
              <a:gd name="adj2" fmla="val 54228"/>
            </a:avLst>
          </a:prstGeom>
          <a:solidFill>
            <a:srgbClr val="FFFF66"/>
          </a:solidFill>
          <a:ln w="12700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9755" name="AutoShape 11"/>
          <p:cNvSpPr>
            <a:spLocks noChangeArrowheads="1"/>
          </p:cNvSpPr>
          <p:nvPr/>
        </p:nvSpPr>
        <p:spPr bwMode="auto">
          <a:xfrm>
            <a:off x="6727031" y="3705912"/>
            <a:ext cx="431800" cy="720725"/>
          </a:xfrm>
          <a:prstGeom prst="downArrow">
            <a:avLst>
              <a:gd name="adj1" fmla="val 50000"/>
              <a:gd name="adj2" fmla="val 41728"/>
            </a:avLst>
          </a:prstGeom>
          <a:solidFill>
            <a:srgbClr val="FF9933"/>
          </a:solidFill>
          <a:ln w="12700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7" descr="deutschland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089" y="1761224"/>
            <a:ext cx="1267902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hteck 16"/>
          <p:cNvSpPr/>
          <p:nvPr/>
        </p:nvSpPr>
        <p:spPr>
          <a:xfrm>
            <a:off x="545911" y="610317"/>
            <a:ext cx="81067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altLang="de-DE" sz="2800" b="1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Regulatory</a:t>
            </a:r>
            <a:r>
              <a:rPr lang="de-DE" altLang="de-DE" sz="28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Framework</a:t>
            </a:r>
            <a:endParaRPr lang="de-DE" altLang="de-DE" sz="28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49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uA_2_Folienmaster_Hea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AuA_4_Folienmaster_Tex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aemera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PP2010_Packroff</Template>
  <TotalTime>0</TotalTime>
  <Words>808</Words>
  <Application>Microsoft Office PowerPoint</Application>
  <PresentationFormat>Bildschirmpräsentation (4:3)</PresentationFormat>
  <Paragraphs>220</Paragraphs>
  <Slides>15</Slides>
  <Notes>6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15</vt:i4>
      </vt:variant>
    </vt:vector>
  </HeadingPairs>
  <TitlesOfParts>
    <vt:vector size="17" baseType="lpstr">
      <vt:lpstr>BAuA_2_Folienmaster_Head</vt:lpstr>
      <vt:lpstr>BAuA_4_Folienmaster_Texte</vt:lpstr>
      <vt:lpstr>Nanomaterials: Grouping approach and  OSH reference values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BAuA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Rolf Packroff</dc:creator>
  <cp:lastModifiedBy>Packroff, Rolf</cp:lastModifiedBy>
  <cp:revision>394</cp:revision>
  <cp:lastPrinted>2014-03-21T14:36:38Z</cp:lastPrinted>
  <dcterms:created xsi:type="dcterms:W3CDTF">2014-03-04T15:58:48Z</dcterms:created>
  <dcterms:modified xsi:type="dcterms:W3CDTF">2015-09-10T11:47:45Z</dcterms:modified>
</cp:coreProperties>
</file>