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7D51C2-1CD0-493E-9CA4-6D64E4B13648}" type="datetimeFigureOut">
              <a:rPr lang="en-GB" smtClean="0"/>
              <a:pPr/>
              <a:t>19/09/2015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D7D360-55F3-4768-A57B-94D677171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Energy topic</a:t>
            </a:r>
          </a:p>
          <a:p>
            <a:r>
              <a:rPr lang="en-GB" dirty="0" smtClean="0"/>
              <a:t>Presentation by working group</a:t>
            </a:r>
          </a:p>
          <a:p>
            <a:r>
              <a:rPr lang="en-GB" dirty="0" smtClean="0"/>
              <a:t>September 2015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Joint US/EU Conference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/>
              <a:t>Energy sectors in two regions </a:t>
            </a:r>
            <a:r>
              <a:rPr lang="en-GB" sz="2800" dirty="0" smtClean="0"/>
              <a:t>are very </a:t>
            </a:r>
            <a:r>
              <a:rPr lang="en-GB" sz="2800" dirty="0"/>
              <a:t>different but many problems are similar. Some companies operate in both regions.</a:t>
            </a:r>
          </a:p>
          <a:p>
            <a:r>
              <a:rPr lang="en-GB" sz="2800" dirty="0"/>
              <a:t>Oil and Gas exploration and production have relatively mature safety systems, although that does not always translate into an effective safety </a:t>
            </a:r>
            <a:r>
              <a:rPr lang="en-GB" sz="2800" dirty="0" smtClean="0"/>
              <a:t>culture or outcomes.</a:t>
            </a:r>
            <a:endParaRPr lang="en-GB" sz="2800" dirty="0"/>
          </a:p>
          <a:p>
            <a:r>
              <a:rPr lang="en-GB" sz="2800" dirty="0"/>
              <a:t>Still a high hazard sector for fatalities and injuries as well as </a:t>
            </a:r>
            <a:r>
              <a:rPr lang="en-GB" sz="2800" dirty="0" err="1"/>
              <a:t>occ</a:t>
            </a:r>
            <a:r>
              <a:rPr lang="en-GB" sz="2800" dirty="0"/>
              <a:t> health risks. On some sites there can </a:t>
            </a:r>
            <a:r>
              <a:rPr lang="en-GB" sz="2800" dirty="0" smtClean="0"/>
              <a:t>also be major hazard, environmental and societal risks</a:t>
            </a:r>
            <a:r>
              <a:rPr lang="en-GB" sz="2800" dirty="0" smtClean="0"/>
              <a:t>. </a:t>
            </a:r>
            <a:endParaRPr lang="en-GB" sz="2800" dirty="0" smtClean="0"/>
          </a:p>
          <a:p>
            <a:r>
              <a:rPr lang="en-GB" sz="2800" dirty="0" smtClean="0"/>
              <a:t>Safety issues arise not just from production and exploration but also transportation of people and materials.</a:t>
            </a:r>
            <a:endParaRPr lang="en-GB" sz="2800" dirty="0"/>
          </a:p>
          <a:p>
            <a:endParaRPr lang="en-GB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US -  mainly federal. Concern that regulation making is slow and probably more catching up rather than leading.</a:t>
            </a:r>
          </a:p>
          <a:p>
            <a:r>
              <a:rPr lang="en-GB" sz="2800" dirty="0" smtClean="0"/>
              <a:t>Europe-  European regulations provide a framework but each country is responsible for its own national laws, but they must comply with the EU </a:t>
            </a:r>
            <a:r>
              <a:rPr lang="en-GB" sz="2800" dirty="0" err="1" smtClean="0"/>
              <a:t>regs</a:t>
            </a:r>
            <a:r>
              <a:rPr lang="en-GB" sz="2800" dirty="0" smtClean="0"/>
              <a:t> as a minimum. Recent regulations have emphasised </a:t>
            </a:r>
            <a:r>
              <a:rPr lang="en-GB" sz="2800" dirty="0" smtClean="0"/>
              <a:t>the role of the operator and the importance of the </a:t>
            </a:r>
            <a:r>
              <a:rPr lang="en-GB" sz="2800" dirty="0" smtClean="0"/>
              <a:t>safety case.</a:t>
            </a:r>
          </a:p>
          <a:p>
            <a:r>
              <a:rPr lang="en-GB" sz="2800" dirty="0" smtClean="0"/>
              <a:t>US regulations </a:t>
            </a:r>
            <a:r>
              <a:rPr lang="en-GB" sz="2800" dirty="0" smtClean="0"/>
              <a:t>tend to be </a:t>
            </a:r>
            <a:r>
              <a:rPr lang="en-GB" sz="2800" dirty="0" smtClean="0"/>
              <a:t>more </a:t>
            </a:r>
            <a:r>
              <a:rPr lang="en-GB" sz="2800" dirty="0" smtClean="0"/>
              <a:t>prescriptive and EU </a:t>
            </a:r>
            <a:r>
              <a:rPr lang="en-GB" sz="2800" dirty="0" smtClean="0"/>
              <a:t>tend to be more </a:t>
            </a:r>
            <a:r>
              <a:rPr lang="en-GB" sz="2800" dirty="0" smtClean="0"/>
              <a:t>goal-setting.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</a:t>
            </a:r>
            <a:r>
              <a:rPr lang="en-GB" sz="3200" dirty="0" smtClean="0"/>
              <a:t>egulations are not the sole solution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Regulations are not </a:t>
            </a:r>
            <a:r>
              <a:rPr lang="en-GB" dirty="0" smtClean="0"/>
              <a:t>the complete </a:t>
            </a:r>
            <a:r>
              <a:rPr lang="en-GB" dirty="0"/>
              <a:t>solution in themselves and industry standards and guidance are an important way of ensuring </a:t>
            </a:r>
            <a:r>
              <a:rPr lang="en-GB" dirty="0" smtClean="0"/>
              <a:t>that industry achieves and goes beyond compliance.</a:t>
            </a:r>
            <a:endParaRPr lang="en-GB" dirty="0"/>
          </a:p>
          <a:p>
            <a:r>
              <a:rPr lang="en-GB" dirty="0"/>
              <a:t> Many successes transcend classical models of regulation and show that leadership and partnership are important.</a:t>
            </a:r>
          </a:p>
          <a:p>
            <a:r>
              <a:rPr lang="en-GB" dirty="0"/>
              <a:t>Operators also are influenced by risk of reputational damage from high impact incidents. </a:t>
            </a:r>
          </a:p>
          <a:p>
            <a:r>
              <a:rPr lang="en-GB" dirty="0"/>
              <a:t>Many examples of joint working in production and distribution. </a:t>
            </a:r>
            <a:endParaRPr lang="en-GB" dirty="0" smtClean="0"/>
          </a:p>
          <a:p>
            <a:r>
              <a:rPr lang="en-GB" dirty="0" smtClean="0"/>
              <a:t>Examples </a:t>
            </a:r>
            <a:r>
              <a:rPr lang="en-GB" dirty="0"/>
              <a:t>given that higher safety </a:t>
            </a:r>
            <a:r>
              <a:rPr lang="en-GB" dirty="0" smtClean="0"/>
              <a:t>can </a:t>
            </a:r>
            <a:r>
              <a:rPr lang="en-GB" dirty="0"/>
              <a:t>lead to </a:t>
            </a:r>
            <a:r>
              <a:rPr lang="en-GB" dirty="0" smtClean="0"/>
              <a:t>higher </a:t>
            </a:r>
            <a:r>
              <a:rPr lang="en-GB" dirty="0"/>
              <a:t>returns in terms of productivity or profitability</a:t>
            </a:r>
            <a:r>
              <a:rPr lang="en-GB" dirty="0" smtClean="0"/>
              <a:t>.</a:t>
            </a:r>
          </a:p>
          <a:p>
            <a:r>
              <a:rPr lang="en-GB" dirty="0" smtClean="0"/>
              <a:t>Shifting the dialogue from safety in isolation to maintaining safe production and economic growth.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energy industries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Considered mainly oil and gas </a:t>
            </a:r>
            <a:r>
              <a:rPr lang="en-GB" dirty="0" smtClean="0"/>
              <a:t>exploration and production </a:t>
            </a:r>
            <a:r>
              <a:rPr lang="en-GB" dirty="0"/>
              <a:t>but also electrical distribution. </a:t>
            </a:r>
          </a:p>
          <a:p>
            <a:r>
              <a:rPr lang="en-GB" dirty="0"/>
              <a:t>Brief mention of </a:t>
            </a:r>
            <a:r>
              <a:rPr lang="en-GB" dirty="0" smtClean="0"/>
              <a:t>renewable but not discussed in detail.</a:t>
            </a:r>
          </a:p>
          <a:p>
            <a:r>
              <a:rPr lang="en-GB" dirty="0" smtClean="0"/>
              <a:t>Group believes that </a:t>
            </a:r>
            <a:r>
              <a:rPr lang="en-GB" dirty="0" smtClean="0"/>
              <a:t>the area of other energy industries </a:t>
            </a:r>
            <a:r>
              <a:rPr lang="en-GB" dirty="0" smtClean="0"/>
              <a:t>is ideal for cross-</a:t>
            </a:r>
            <a:r>
              <a:rPr lang="en-GB" dirty="0" err="1" smtClean="0"/>
              <a:t>atlantic</a:t>
            </a:r>
            <a:r>
              <a:rPr lang="en-GB" dirty="0" smtClean="0"/>
              <a:t> cooperation.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affecting safety cultures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fragmentation of the industry,</a:t>
            </a:r>
          </a:p>
          <a:p>
            <a:r>
              <a:rPr lang="en-GB" dirty="0" smtClean="0"/>
              <a:t> transitory workforce, </a:t>
            </a:r>
          </a:p>
          <a:p>
            <a:r>
              <a:rPr lang="en-GB" dirty="0" smtClean="0"/>
              <a:t>ageing infrastructure,</a:t>
            </a:r>
          </a:p>
          <a:p>
            <a:r>
              <a:rPr lang="en-GB" dirty="0" smtClean="0"/>
              <a:t> supply chain</a:t>
            </a:r>
          </a:p>
          <a:p>
            <a:r>
              <a:rPr lang="en-GB" dirty="0" smtClean="0"/>
              <a:t>ageing </a:t>
            </a:r>
            <a:r>
              <a:rPr lang="en-GB" dirty="0" smtClean="0"/>
              <a:t>workforce,</a:t>
            </a:r>
          </a:p>
          <a:p>
            <a:r>
              <a:rPr lang="en-GB" dirty="0" smtClean="0"/>
              <a:t> market volatility</a:t>
            </a:r>
            <a:r>
              <a:rPr lang="en-GB" dirty="0" smtClean="0"/>
              <a:t>.</a:t>
            </a:r>
            <a:endParaRPr lang="en-GB" dirty="0" smtClean="0"/>
          </a:p>
          <a:p>
            <a:r>
              <a:rPr lang="en-GB" dirty="0" smtClean="0"/>
              <a:t>c</a:t>
            </a:r>
            <a:r>
              <a:rPr lang="en-GB" dirty="0" smtClean="0"/>
              <a:t>ompetency of management and workforce</a:t>
            </a:r>
            <a:r>
              <a:rPr lang="en-GB" dirty="0" smtClean="0"/>
              <a:t>.</a:t>
            </a:r>
            <a:r>
              <a:rPr lang="en-GB" dirty="0" smtClean="0"/>
              <a:t> </a:t>
            </a:r>
          </a:p>
          <a:p>
            <a:r>
              <a:rPr lang="en-GB" dirty="0" smtClean="0"/>
              <a:t>c</a:t>
            </a:r>
            <a:r>
              <a:rPr lang="en-GB" dirty="0" smtClean="0"/>
              <a:t>ompetency and maturity of enterprises.</a:t>
            </a:r>
            <a:endParaRPr lang="en-GB" dirty="0" smtClean="0"/>
          </a:p>
          <a:p>
            <a:r>
              <a:rPr lang="en-GB" dirty="0" smtClean="0"/>
              <a:t>conflict of systems</a:t>
            </a:r>
            <a:r>
              <a:rPr lang="en-GB" dirty="0" smtClean="0"/>
              <a:t>.</a:t>
            </a:r>
          </a:p>
          <a:p>
            <a:r>
              <a:rPr lang="en-GB" dirty="0" smtClean="0"/>
              <a:t>Lack of trust and respect.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Are</a:t>
            </a:r>
            <a:r>
              <a:rPr lang="en-GB" dirty="0" smtClean="0"/>
              <a:t> </a:t>
            </a:r>
            <a:r>
              <a:rPr lang="en-GB" dirty="0" smtClean="0"/>
              <a:t>current </a:t>
            </a:r>
            <a:r>
              <a:rPr lang="en-GB" dirty="0" smtClean="0"/>
              <a:t>regulations </a:t>
            </a:r>
            <a:r>
              <a:rPr lang="en-GB" dirty="0" smtClean="0"/>
              <a:t>fit for purpose for the oil and gas industry? </a:t>
            </a:r>
          </a:p>
          <a:p>
            <a:r>
              <a:rPr lang="en-GB" dirty="0" smtClean="0"/>
              <a:t>Are they</a:t>
            </a:r>
            <a:r>
              <a:rPr lang="en-GB" dirty="0" smtClean="0"/>
              <a:t> </a:t>
            </a:r>
            <a:r>
              <a:rPr lang="en-GB" dirty="0" smtClean="0"/>
              <a:t>transferable to new and emerging sectors such as renewables?</a:t>
            </a:r>
          </a:p>
          <a:p>
            <a:r>
              <a:rPr lang="en-GB" dirty="0" smtClean="0"/>
              <a:t>What other drivers for change can we use to develop a safety culture, including for small enterprises?</a:t>
            </a:r>
          </a:p>
          <a:p>
            <a:r>
              <a:rPr lang="en-GB" dirty="0" smtClean="0"/>
              <a:t>How can we ensure management buy-in and leadership?</a:t>
            </a:r>
          </a:p>
          <a:p>
            <a:r>
              <a:rPr lang="en-GB" dirty="0" smtClean="0"/>
              <a:t>How can we promote employee engagement?</a:t>
            </a:r>
          </a:p>
          <a:p>
            <a:r>
              <a:rPr lang="en-GB" dirty="0" smtClean="0"/>
              <a:t>How do we have a meaningful safety culture and safety regime suitable for the future not just one that is driven from past incidents.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Need to develop </a:t>
            </a:r>
            <a:r>
              <a:rPr lang="en-GB" dirty="0" smtClean="0"/>
              <a:t>more common </a:t>
            </a:r>
            <a:r>
              <a:rPr lang="en-GB" dirty="0" smtClean="0"/>
              <a:t>safety processes </a:t>
            </a:r>
            <a:r>
              <a:rPr lang="en-GB" dirty="0" smtClean="0"/>
              <a:t>and standards including </a:t>
            </a:r>
            <a:r>
              <a:rPr lang="en-GB" dirty="0" smtClean="0"/>
              <a:t>permits to work, risk management systems, induction, qualifications across the </a:t>
            </a:r>
            <a:r>
              <a:rPr lang="en-GB" dirty="0" smtClean="0"/>
              <a:t>industry.</a:t>
            </a:r>
            <a:endParaRPr lang="en-GB" dirty="0" smtClean="0"/>
          </a:p>
          <a:p>
            <a:r>
              <a:rPr lang="en-GB" dirty="0" smtClean="0"/>
              <a:t>Need to manage the supply chain.</a:t>
            </a:r>
          </a:p>
          <a:p>
            <a:r>
              <a:rPr lang="en-GB" dirty="0" smtClean="0"/>
              <a:t>Importance of </a:t>
            </a:r>
            <a:r>
              <a:rPr lang="en-GB" smtClean="0"/>
              <a:t>worker </a:t>
            </a:r>
            <a:r>
              <a:rPr lang="en-GB" smtClean="0"/>
              <a:t>and </a:t>
            </a:r>
            <a:r>
              <a:rPr lang="en-GB" dirty="0" smtClean="0"/>
              <a:t>the need to encourage and develop it.</a:t>
            </a:r>
          </a:p>
          <a:p>
            <a:r>
              <a:rPr lang="en-GB" dirty="0" smtClean="0"/>
              <a:t>A view that for regulation to work it must be practical, effective, evidence-based,  and preferably developed through consensus between the regulator industry and labour.</a:t>
            </a:r>
          </a:p>
          <a:p>
            <a:r>
              <a:rPr lang="en-GB" dirty="0" smtClean="0"/>
              <a:t>More can be done now to develop, share and apply best practice across the industry and with small organisations.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Those present shall use existing sites including </a:t>
            </a:r>
            <a:r>
              <a:rPr lang="en-GB" dirty="0" smtClean="0"/>
              <a:t>S</a:t>
            </a:r>
            <a:r>
              <a:rPr lang="en-GB" dirty="0" smtClean="0"/>
              <a:t>tep-Change in Safety </a:t>
            </a:r>
            <a:r>
              <a:rPr lang="en-GB" dirty="0" smtClean="0"/>
              <a:t>and the </a:t>
            </a:r>
            <a:r>
              <a:rPr lang="en-GB" dirty="0" smtClean="0"/>
              <a:t>National Steps Network </a:t>
            </a:r>
            <a:r>
              <a:rPr lang="en-GB" dirty="0" smtClean="0"/>
              <a:t>website to post information and exchange best practice in other jurisdictions on oil and gas and </a:t>
            </a:r>
            <a:r>
              <a:rPr lang="en-GB" dirty="0" err="1" smtClean="0"/>
              <a:t>renewables</a:t>
            </a:r>
            <a:r>
              <a:rPr lang="en-GB" dirty="0" smtClean="0"/>
              <a:t>. </a:t>
            </a:r>
            <a:endParaRPr lang="en-GB" dirty="0" smtClean="0"/>
          </a:p>
          <a:p>
            <a:r>
              <a:rPr lang="en-GB" dirty="0" smtClean="0"/>
              <a:t>A paper will be prepared by the EU delegation  to develop a paper on the EU experience of safety cases to be shared with the US delegation and also the international regulators (IRF</a:t>
            </a:r>
            <a:r>
              <a:rPr lang="en-GB" dirty="0" smtClean="0"/>
              <a:t>). They wil</a:t>
            </a:r>
            <a:r>
              <a:rPr lang="en-GB" dirty="0" smtClean="0"/>
              <a:t>l also host a visit.</a:t>
            </a:r>
            <a:endParaRPr lang="en-GB" dirty="0" smtClean="0"/>
          </a:p>
          <a:p>
            <a:r>
              <a:rPr lang="en-GB" dirty="0" smtClean="0"/>
              <a:t>The US delegation will produce a paper on the safety issues arising from </a:t>
            </a:r>
            <a:r>
              <a:rPr lang="en-GB" dirty="0" smtClean="0"/>
              <a:t>hydraulic fracturing (</a:t>
            </a:r>
            <a:r>
              <a:rPr lang="en-GB" dirty="0" err="1" smtClean="0"/>
              <a:t>fracking</a:t>
            </a:r>
            <a:r>
              <a:rPr lang="en-GB" dirty="0" smtClean="0"/>
              <a:t>) </a:t>
            </a:r>
            <a:r>
              <a:rPr lang="en-GB" dirty="0" smtClean="0"/>
              <a:t>for the EU delegation and would also host a visit to North Dakota.</a:t>
            </a:r>
          </a:p>
          <a:p>
            <a:r>
              <a:rPr lang="en-GB" dirty="0" smtClean="0"/>
              <a:t>A number of people undertook to participate in a teleconference </a:t>
            </a:r>
            <a:r>
              <a:rPr lang="en-GB" dirty="0" smtClean="0"/>
              <a:t>quarterly (US to </a:t>
            </a:r>
            <a:r>
              <a:rPr lang="en-GB" dirty="0" err="1" smtClean="0"/>
              <a:t>ocordinate</a:t>
            </a:r>
            <a:r>
              <a:rPr lang="en-GB" smtClean="0"/>
              <a:t>) </a:t>
            </a:r>
            <a:r>
              <a:rPr lang="en-GB" dirty="0" smtClean="0"/>
              <a:t>to ensure these actions are </a:t>
            </a:r>
            <a:r>
              <a:rPr lang="en-GB" dirty="0" smtClean="0"/>
              <a:t>implemented and build on the momentum.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157</TotalTime>
  <Words>700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Joint US/EU Conference</vt:lpstr>
      <vt:lpstr>Issues</vt:lpstr>
      <vt:lpstr>Regulation</vt:lpstr>
      <vt:lpstr>Regulations are not the sole solution</vt:lpstr>
      <vt:lpstr>Other energy industries</vt:lpstr>
      <vt:lpstr>Problems affecting safety cultures</vt:lpstr>
      <vt:lpstr>Questions</vt:lpstr>
      <vt:lpstr>Themes</vt:lpstr>
      <vt:lpstr>Recommendations</vt:lpstr>
    </vt:vector>
  </TitlesOfParts>
  <Company>TUC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</dc:title>
  <dc:creator>roberth</dc:creator>
  <cp:lastModifiedBy> </cp:lastModifiedBy>
  <cp:revision>24</cp:revision>
  <dcterms:created xsi:type="dcterms:W3CDTF">2015-09-19T06:57:16Z</dcterms:created>
  <dcterms:modified xsi:type="dcterms:W3CDTF">2015-09-19T14:42:26Z</dcterms:modified>
</cp:coreProperties>
</file>