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326" r:id="rId2"/>
    <p:sldId id="302" r:id="rId3"/>
    <p:sldId id="316" r:id="rId4"/>
    <p:sldId id="286" r:id="rId5"/>
    <p:sldId id="287" r:id="rId6"/>
    <p:sldId id="300" r:id="rId7"/>
    <p:sldId id="262" r:id="rId8"/>
    <p:sldId id="256" r:id="rId9"/>
    <p:sldId id="325" r:id="rId10"/>
    <p:sldId id="26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484EB-EA67-44B5-AA02-ADE80854258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86E80-0B83-46F5-A40D-47F830A890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659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42B6F-CF31-4A3C-B3AB-581BED27B979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65771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30354-1269-47EC-8EE3-3953047F692A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6225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271B2-7B48-4E45-8CC8-6B19D439995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034402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11560" y="1700808"/>
            <a:ext cx="8064128" cy="4466630"/>
          </a:xfrm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8735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4F858-19D0-4F47-AE7F-B40875281A0A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7611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17A94-88E1-41D8-948F-D775DE45B088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03975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CD889-E81E-43FF-92AD-FE2C869B02A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22168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D7CD5-1C57-4B84-BDC5-2B07F7B0CF6F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63014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88652-80F5-4FEF-AC37-E1BBBD6DB6F1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54581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9AFD-D668-4B0F-9558-F5929AD4EFDD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2135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D831D-D983-478B-A845-FF984EF3C22F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77251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C9597-02BC-407F-BC39-C2C428661C2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62798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05CCE5-EC05-4930-8F22-8908C11966B3}" type="slidenum">
              <a:rPr lang="en-US" altLang="fi-FI"/>
              <a:pPr/>
              <a:t>‹#›</a:t>
            </a:fld>
            <a:endParaRPr lang="en-US" altLang="fi-FI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373380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PNG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37338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420938"/>
            <a:ext cx="7772400" cy="1470025"/>
          </a:xfrm>
        </p:spPr>
        <p:txBody>
          <a:bodyPr anchor="ctr"/>
          <a:lstStyle/>
          <a:p>
            <a:pPr algn="l" eaLnBrk="1" hangingPunct="1"/>
            <a:r>
              <a:rPr lang="en-US" altLang="fi-FI" sz="3200" smtClean="0"/>
              <a:t>Provisional Nano-Reference Limit Values </a:t>
            </a:r>
            <a:endParaRPr lang="fi-FI" altLang="fi-FI" sz="3200" smtClean="0"/>
          </a:p>
        </p:txBody>
      </p:sp>
      <p:sp>
        <p:nvSpPr>
          <p:cNvPr id="922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002088"/>
            <a:ext cx="6400800" cy="1752600"/>
          </a:xfrm>
        </p:spPr>
        <p:txBody>
          <a:bodyPr/>
          <a:lstStyle/>
          <a:p>
            <a:pPr algn="l" eaLnBrk="1" hangingPunct="1"/>
            <a:r>
              <a:rPr lang="fi-FI" altLang="fi-FI" smtClean="0"/>
              <a:t>Kai Savolainen</a:t>
            </a:r>
          </a:p>
          <a:p>
            <a:pPr algn="l" eaLnBrk="1" hangingPunct="1"/>
            <a:r>
              <a:rPr lang="en-US" altLang="fi-FI" smtClean="0"/>
              <a:t>8th EU-US Joint Conference on Health and Safety at Work, </a:t>
            </a:r>
            <a:r>
              <a:rPr lang="en-GB" altLang="fi-FI" smtClean="0"/>
              <a:t>Fort Worth, Texas </a:t>
            </a:r>
            <a:endParaRPr lang="en-US" altLang="fi-FI" smtClean="0"/>
          </a:p>
          <a:p>
            <a:pPr algn="l" eaLnBrk="1" hangingPunct="1"/>
            <a:r>
              <a:rPr lang="en-US" altLang="fi-FI" smtClean="0"/>
              <a:t>17-19 September 2015 </a:t>
            </a:r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1439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09600" y="3284538"/>
            <a:ext cx="77787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fi-FI" sz="3400" baseline="30000">
                <a:solidFill>
                  <a:srgbClr val="000098"/>
                </a:solidFill>
              </a:rPr>
              <a:t>Nanosafety Research Centre</a:t>
            </a:r>
            <a:br>
              <a:rPr lang="en-US" altLang="fi-FI" sz="3400" baseline="30000">
                <a:solidFill>
                  <a:srgbClr val="000098"/>
                </a:solidFill>
              </a:rPr>
            </a:br>
            <a:r>
              <a:rPr lang="en-US" altLang="fi-FI" sz="3400" b="1" baseline="30000">
                <a:solidFill>
                  <a:srgbClr val="7700CA"/>
                </a:solidFill>
                <a:latin typeface="Verdana-Bold" charset="0"/>
              </a:rPr>
              <a:t>www.ttl.fi/nanosafetycentre</a:t>
            </a:r>
            <a:r>
              <a:rPr lang="en-US" altLang="fi-FI" sz="3400" b="1" baseline="30000">
                <a:solidFill>
                  <a:srgbClr val="7F0CFF"/>
                </a:solidFill>
                <a:latin typeface="Verdana-Bold" charset="0"/>
              </a:rPr>
              <a:t/>
            </a:r>
            <a:br>
              <a:rPr lang="en-US" altLang="fi-FI" sz="3400" b="1" baseline="30000">
                <a:solidFill>
                  <a:srgbClr val="7F0CFF"/>
                </a:solidFill>
                <a:latin typeface="Verdana-Bold" charset="0"/>
              </a:rPr>
            </a:br>
            <a:r>
              <a:rPr lang="en-US" altLang="fi-FI" sz="3400" baseline="30000">
                <a:solidFill>
                  <a:srgbClr val="000098"/>
                </a:solidFill>
              </a:rPr>
              <a:t>nanoinfo@ttl.fi</a:t>
            </a:r>
            <a:endParaRPr lang="en-US" altLang="fi-FI" baseline="30000">
              <a:solidFill>
                <a:srgbClr val="00009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9486" y="1772816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Thank you for your attention!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"/>
          <p:cNvSpPr>
            <a:spLocks noChangeArrowheads="1"/>
          </p:cNvSpPr>
          <p:nvPr/>
        </p:nvSpPr>
        <p:spPr bwMode="auto">
          <a:xfrm>
            <a:off x="115888" y="3789363"/>
            <a:ext cx="5903912" cy="2447925"/>
          </a:xfrm>
          <a:prstGeom prst="rect">
            <a:avLst/>
          </a:prstGeom>
          <a:solidFill>
            <a:srgbClr val="BCBAE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ENVIRONMENT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33350" y="44450"/>
            <a:ext cx="5903913" cy="35290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i-FI">
              <a:latin typeface="Verdana" charset="0"/>
              <a:ea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2128" y="178754"/>
            <a:ext cx="1608752" cy="146461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000" r="-1000"/>
            </a:stretch>
          </a:blipFill>
          <a:ln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Rectangle 2"/>
          <p:cNvSpPr/>
          <p:nvPr/>
        </p:nvSpPr>
        <p:spPr>
          <a:xfrm>
            <a:off x="2032730" y="258334"/>
            <a:ext cx="1531158" cy="1298458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5000" b="-15000"/>
            </a:stretch>
          </a:blipFill>
          <a:ln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Rectangle 3"/>
          <p:cNvSpPr/>
          <p:nvPr/>
        </p:nvSpPr>
        <p:spPr>
          <a:xfrm>
            <a:off x="4102100" y="188913"/>
            <a:ext cx="1262063" cy="125095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Rectangle 4"/>
          <p:cNvSpPr/>
          <p:nvPr/>
        </p:nvSpPr>
        <p:spPr>
          <a:xfrm>
            <a:off x="255797" y="1916831"/>
            <a:ext cx="1499717" cy="1011999"/>
          </a:xfrm>
          <a:prstGeom prst="rect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1000" b="-21000"/>
            </a:stretch>
          </a:blipFill>
          <a:ln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ectangle 5"/>
          <p:cNvSpPr/>
          <p:nvPr/>
        </p:nvSpPr>
        <p:spPr>
          <a:xfrm>
            <a:off x="4321947" y="2204864"/>
            <a:ext cx="1114150" cy="1027062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000" r="-2000"/>
            </a:stretch>
          </a:blipFill>
          <a:ln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tangle 6"/>
          <p:cNvSpPr/>
          <p:nvPr/>
        </p:nvSpPr>
        <p:spPr>
          <a:xfrm>
            <a:off x="2346657" y="2010186"/>
            <a:ext cx="1361247" cy="1229212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" b="-2000"/>
            </a:stretch>
          </a:blipFill>
          <a:ln>
            <a:solidFill>
              <a:srgbClr val="FF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ectangle 7"/>
          <p:cNvSpPr/>
          <p:nvPr/>
        </p:nvSpPr>
        <p:spPr>
          <a:xfrm>
            <a:off x="683568" y="4005064"/>
            <a:ext cx="3638379" cy="1938726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1000" b="-21000"/>
            </a:stretch>
          </a:blipFill>
          <a:ln>
            <a:solidFill>
              <a:srgbClr val="0070C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383" name="Rectangle 11"/>
          <p:cNvSpPr>
            <a:spLocks noChangeArrowheads="1"/>
          </p:cNvSpPr>
          <p:nvPr/>
        </p:nvSpPr>
        <p:spPr bwMode="auto">
          <a:xfrm>
            <a:off x="6191250" y="44450"/>
            <a:ext cx="2917825" cy="6192838"/>
          </a:xfrm>
          <a:prstGeom prst="rect">
            <a:avLst/>
          </a:prstGeom>
          <a:solidFill>
            <a:srgbClr val="F7E0A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i-FI" altLang="fi-FI" sz="2400">
              <a:ea typeface="MS PGothic" panose="020B0600070205080204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38396" y="188640"/>
            <a:ext cx="2282076" cy="1779500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1000" b="-31000"/>
            </a:stretch>
          </a:blipFill>
          <a:ln>
            <a:solidFill>
              <a:srgbClr val="0070C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angle 13"/>
          <p:cNvSpPr/>
          <p:nvPr/>
        </p:nvSpPr>
        <p:spPr>
          <a:xfrm>
            <a:off x="6329972" y="2378620"/>
            <a:ext cx="1380240" cy="1050380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1000" b="-4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ctangle 14"/>
          <p:cNvSpPr/>
          <p:nvPr/>
        </p:nvSpPr>
        <p:spPr>
          <a:xfrm>
            <a:off x="7889746" y="2365456"/>
            <a:ext cx="1146750" cy="1063544"/>
          </a:xfrm>
          <a:prstGeom prst="rect">
            <a:avLst/>
          </a:prstGeom>
          <a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ctangle 16"/>
          <p:cNvSpPr/>
          <p:nvPr/>
        </p:nvSpPr>
        <p:spPr>
          <a:xfrm>
            <a:off x="6660232" y="3927786"/>
            <a:ext cx="2175976" cy="1589445"/>
          </a:xfrm>
          <a:prstGeom prst="rect">
            <a:avLst/>
          </a:prstGeom>
          <a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9000" r="-19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396" name="TextBox 17"/>
          <p:cNvSpPr txBox="1">
            <a:spLocks noChangeArrowheads="1"/>
          </p:cNvSpPr>
          <p:nvPr/>
        </p:nvSpPr>
        <p:spPr bwMode="auto">
          <a:xfrm>
            <a:off x="539750" y="1439863"/>
            <a:ext cx="889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WORKER</a:t>
            </a:r>
          </a:p>
        </p:txBody>
      </p:sp>
      <p:sp>
        <p:nvSpPr>
          <p:cNvPr id="15397" name="TextBox 18"/>
          <p:cNvSpPr txBox="1">
            <a:spLocks noChangeArrowheads="1"/>
          </p:cNvSpPr>
          <p:nvPr/>
        </p:nvSpPr>
        <p:spPr bwMode="auto">
          <a:xfrm>
            <a:off x="1962150" y="1582738"/>
            <a:ext cx="16732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TRANSPORTATION</a:t>
            </a:r>
          </a:p>
        </p:txBody>
      </p:sp>
      <p:sp>
        <p:nvSpPr>
          <p:cNvPr id="15398" name="TextBox 19"/>
          <p:cNvSpPr txBox="1">
            <a:spLocks noChangeArrowheads="1"/>
          </p:cNvSpPr>
          <p:nvPr/>
        </p:nvSpPr>
        <p:spPr bwMode="auto">
          <a:xfrm>
            <a:off x="4216400" y="1439863"/>
            <a:ext cx="9318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STORAGE</a:t>
            </a:r>
          </a:p>
        </p:txBody>
      </p:sp>
      <p:sp>
        <p:nvSpPr>
          <p:cNvPr id="15399" name="TextBox 20"/>
          <p:cNvSpPr txBox="1">
            <a:spLocks noChangeArrowheads="1"/>
          </p:cNvSpPr>
          <p:nvPr/>
        </p:nvSpPr>
        <p:spPr bwMode="auto">
          <a:xfrm>
            <a:off x="468313" y="2951163"/>
            <a:ext cx="12636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PRODUCTION</a:t>
            </a:r>
          </a:p>
        </p:txBody>
      </p:sp>
      <p:sp>
        <p:nvSpPr>
          <p:cNvPr id="15400" name="TextBox 21"/>
          <p:cNvSpPr txBox="1">
            <a:spLocks noChangeArrowheads="1"/>
          </p:cNvSpPr>
          <p:nvPr/>
        </p:nvSpPr>
        <p:spPr bwMode="auto">
          <a:xfrm>
            <a:off x="2601913" y="3240088"/>
            <a:ext cx="7461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WASTE</a:t>
            </a:r>
          </a:p>
        </p:txBody>
      </p:sp>
      <p:sp>
        <p:nvSpPr>
          <p:cNvPr id="15401" name="TextBox 22"/>
          <p:cNvSpPr txBox="1">
            <a:spLocks noChangeArrowheads="1"/>
          </p:cNvSpPr>
          <p:nvPr/>
        </p:nvSpPr>
        <p:spPr bwMode="auto">
          <a:xfrm>
            <a:off x="4500563" y="3240088"/>
            <a:ext cx="9477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PRODUCT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1177925" y="1670050"/>
            <a:ext cx="0" cy="241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1619250" y="1557338"/>
            <a:ext cx="528638" cy="3587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1781175" y="692150"/>
            <a:ext cx="2254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3563938" y="620713"/>
            <a:ext cx="5381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5003800" y="1439863"/>
            <a:ext cx="0" cy="765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5407025" y="1412875"/>
            <a:ext cx="1131888" cy="952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732588" y="1968500"/>
            <a:ext cx="0" cy="4095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8507413" y="19685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7812088" y="1984375"/>
            <a:ext cx="0" cy="19129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11" name="TextBox 45"/>
          <p:cNvSpPr txBox="1">
            <a:spLocks noChangeArrowheads="1"/>
          </p:cNvSpPr>
          <p:nvPr/>
        </p:nvSpPr>
        <p:spPr bwMode="auto">
          <a:xfrm>
            <a:off x="7666038" y="333375"/>
            <a:ext cx="10826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CONSUMER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2551113" y="1366838"/>
            <a:ext cx="17462" cy="647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Arrow Connector 51"/>
          <p:cNvCxnSpPr/>
          <p:nvPr/>
        </p:nvCxnSpPr>
        <p:spPr bwMode="auto">
          <a:xfrm flipH="1">
            <a:off x="3249613" y="1268413"/>
            <a:ext cx="825500" cy="7159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3506788" y="1047750"/>
            <a:ext cx="3009900" cy="128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5415" name="TextBox 59"/>
          <p:cNvSpPr txBox="1">
            <a:spLocks noChangeArrowheads="1"/>
          </p:cNvSpPr>
          <p:nvPr/>
        </p:nvSpPr>
        <p:spPr bwMode="auto">
          <a:xfrm>
            <a:off x="6804025" y="3455988"/>
            <a:ext cx="4810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AIR</a:t>
            </a:r>
          </a:p>
        </p:txBody>
      </p:sp>
      <p:sp>
        <p:nvSpPr>
          <p:cNvPr id="15416" name="TextBox 60"/>
          <p:cNvSpPr txBox="1">
            <a:spLocks noChangeArrowheads="1"/>
          </p:cNvSpPr>
          <p:nvPr/>
        </p:nvSpPr>
        <p:spPr bwMode="auto">
          <a:xfrm>
            <a:off x="8137525" y="3455988"/>
            <a:ext cx="7556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WATER</a:t>
            </a:r>
          </a:p>
        </p:txBody>
      </p:sp>
      <p:sp>
        <p:nvSpPr>
          <p:cNvPr id="15417" name="TextBox 61"/>
          <p:cNvSpPr txBox="1">
            <a:spLocks noChangeArrowheads="1"/>
          </p:cNvSpPr>
          <p:nvPr/>
        </p:nvSpPr>
        <p:spPr bwMode="auto">
          <a:xfrm>
            <a:off x="7524750" y="5516563"/>
            <a:ext cx="5699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100" b="1">
                <a:ea typeface="MS PGothic" panose="020B0600070205080204" pitchFamily="34" charset="-128"/>
              </a:rPr>
              <a:t>DIET</a:t>
            </a:r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321175" y="3357563"/>
            <a:ext cx="2008188" cy="14398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Straight Arrow Connector 65"/>
          <p:cNvCxnSpPr/>
          <p:nvPr/>
        </p:nvCxnSpPr>
        <p:spPr bwMode="auto">
          <a:xfrm flipV="1">
            <a:off x="4321175" y="3455988"/>
            <a:ext cx="3706813" cy="1485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4321175" y="5084763"/>
            <a:ext cx="2338388" cy="730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1755775" y="2565400"/>
            <a:ext cx="39211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1619250" y="2928938"/>
            <a:ext cx="576263" cy="10763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2252663" y="1570038"/>
            <a:ext cx="0" cy="24352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/>
          <p:nvPr/>
        </p:nvCxnSpPr>
        <p:spPr bwMode="auto">
          <a:xfrm flipH="1">
            <a:off x="3549650" y="1439863"/>
            <a:ext cx="604838" cy="2543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/>
          <p:nvPr/>
        </p:nvCxnSpPr>
        <p:spPr bwMode="auto">
          <a:xfrm flipH="1">
            <a:off x="3892550" y="3240088"/>
            <a:ext cx="485775" cy="7604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439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4" name="Line 28"/>
          <p:cNvSpPr>
            <a:spLocks noChangeShapeType="1"/>
          </p:cNvSpPr>
          <p:nvPr/>
        </p:nvSpPr>
        <p:spPr bwMode="auto">
          <a:xfrm>
            <a:off x="3502025" y="3124138"/>
            <a:ext cx="0" cy="868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84" name="Line 38"/>
          <p:cNvSpPr>
            <a:spLocks noChangeShapeType="1"/>
          </p:cNvSpPr>
          <p:nvPr/>
        </p:nvSpPr>
        <p:spPr bwMode="auto">
          <a:xfrm>
            <a:off x="3497263" y="4285550"/>
            <a:ext cx="0" cy="8048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2" name="Line 26"/>
          <p:cNvSpPr>
            <a:spLocks noChangeShapeType="1"/>
          </p:cNvSpPr>
          <p:nvPr/>
        </p:nvSpPr>
        <p:spPr bwMode="auto">
          <a:xfrm flipV="1">
            <a:off x="3505963" y="1423925"/>
            <a:ext cx="0" cy="695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3" name="Line 27"/>
          <p:cNvSpPr>
            <a:spLocks noChangeShapeType="1"/>
          </p:cNvSpPr>
          <p:nvPr/>
        </p:nvSpPr>
        <p:spPr bwMode="auto">
          <a:xfrm>
            <a:off x="3502024" y="1909825"/>
            <a:ext cx="0" cy="9739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0" name="Line 4"/>
          <p:cNvSpPr>
            <a:spLocks noChangeShapeType="1"/>
          </p:cNvSpPr>
          <p:nvPr/>
        </p:nvSpPr>
        <p:spPr bwMode="auto">
          <a:xfrm>
            <a:off x="5888038" y="1247712"/>
            <a:ext cx="0" cy="687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3281363" y="4005200"/>
            <a:ext cx="3090862" cy="415925"/>
          </a:xfrm>
          <a:prstGeom prst="rect">
            <a:avLst/>
          </a:prstGeom>
          <a:solidFill>
            <a:srgbClr val="17927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3281363" y="5114925"/>
            <a:ext cx="3090862" cy="4159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3281363" y="981012"/>
            <a:ext cx="3090862" cy="417513"/>
          </a:xfrm>
          <a:prstGeom prst="rect">
            <a:avLst/>
          </a:prstGeom>
          <a:solidFill>
            <a:srgbClr val="4F4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3281363" y="1957325"/>
            <a:ext cx="3090862" cy="430213"/>
          </a:xfrm>
          <a:prstGeom prst="rect">
            <a:avLst/>
          </a:prstGeom>
          <a:solidFill>
            <a:srgbClr val="CC83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3281363" y="2909825"/>
            <a:ext cx="3090862" cy="415925"/>
          </a:xfrm>
          <a:prstGeom prst="rect">
            <a:avLst/>
          </a:prstGeom>
          <a:solidFill>
            <a:srgbClr val="EA3E4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9418" name="Rectangle 10"/>
          <p:cNvSpPr>
            <a:spLocks noChangeArrowheads="1"/>
          </p:cNvSpPr>
          <p:nvPr/>
        </p:nvSpPr>
        <p:spPr bwMode="auto">
          <a:xfrm>
            <a:off x="3687762" y="672622"/>
            <a:ext cx="101600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600" b="1" i="0" dirty="0">
                <a:solidFill>
                  <a:srgbClr val="002060"/>
                </a:solidFill>
              </a:rPr>
              <a:t>Transport</a:t>
            </a:r>
          </a:p>
        </p:txBody>
      </p:sp>
      <p:sp>
        <p:nvSpPr>
          <p:cNvPr id="529419" name="Rectangle 11"/>
          <p:cNvSpPr>
            <a:spLocks noChangeArrowheads="1"/>
          </p:cNvSpPr>
          <p:nvPr/>
        </p:nvSpPr>
        <p:spPr bwMode="auto">
          <a:xfrm>
            <a:off x="5486400" y="1200087"/>
            <a:ext cx="888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400" i="0" dirty="0"/>
              <a:t>Commercial</a:t>
            </a:r>
          </a:p>
        </p:txBody>
      </p:sp>
      <p:sp>
        <p:nvSpPr>
          <p:cNvPr id="529420" name="Rectangle 12"/>
          <p:cNvSpPr>
            <a:spLocks noChangeArrowheads="1"/>
          </p:cNvSpPr>
          <p:nvPr/>
        </p:nvSpPr>
        <p:spPr bwMode="auto">
          <a:xfrm>
            <a:off x="5500688" y="998475"/>
            <a:ext cx="72936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400" i="0" dirty="0"/>
              <a:t>Academic</a:t>
            </a:r>
          </a:p>
        </p:txBody>
      </p:sp>
      <p:sp>
        <p:nvSpPr>
          <p:cNvPr id="529421" name="Rectangle 13"/>
          <p:cNvSpPr>
            <a:spLocks noChangeArrowheads="1"/>
          </p:cNvSpPr>
          <p:nvPr/>
        </p:nvSpPr>
        <p:spPr bwMode="auto">
          <a:xfrm>
            <a:off x="3698875" y="4086163"/>
            <a:ext cx="25734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 i="0" dirty="0"/>
              <a:t>Incorporation in Products</a:t>
            </a:r>
          </a:p>
        </p:txBody>
      </p:sp>
      <p:sp>
        <p:nvSpPr>
          <p:cNvPr id="529422" name="Rectangle 14"/>
          <p:cNvSpPr>
            <a:spLocks noChangeArrowheads="1"/>
          </p:cNvSpPr>
          <p:nvPr/>
        </p:nvSpPr>
        <p:spPr bwMode="auto">
          <a:xfrm>
            <a:off x="3687763" y="4482975"/>
            <a:ext cx="3475037" cy="581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400" b="1" i="0" dirty="0">
                <a:solidFill>
                  <a:srgbClr val="00B050"/>
                </a:solidFill>
              </a:rPr>
              <a:t>Maintenance of Products</a:t>
            </a:r>
          </a:p>
          <a:p>
            <a:pPr>
              <a:lnSpc>
                <a:spcPct val="90000"/>
              </a:lnSpc>
              <a:defRPr/>
            </a:pPr>
            <a:r>
              <a:rPr lang="en-US" sz="1400" b="1" i="0" dirty="0">
                <a:solidFill>
                  <a:srgbClr val="00B050"/>
                </a:solidFill>
              </a:rPr>
              <a:t>Manipulation of Products</a:t>
            </a:r>
          </a:p>
          <a:p>
            <a:pPr>
              <a:lnSpc>
                <a:spcPct val="90000"/>
              </a:lnSpc>
              <a:defRPr/>
            </a:pPr>
            <a:r>
              <a:rPr lang="en-US" sz="1400" b="1" i="0" dirty="0">
                <a:solidFill>
                  <a:srgbClr val="00B050"/>
                </a:solidFill>
              </a:rPr>
              <a:t>Application of Products - </a:t>
            </a:r>
            <a:r>
              <a:rPr lang="en-US" sz="1400" b="1" dirty="0">
                <a:solidFill>
                  <a:srgbClr val="00B050"/>
                </a:solidFill>
              </a:rPr>
              <a:t>Medical Delivery</a:t>
            </a:r>
            <a:r>
              <a:rPr lang="en-US" sz="1400" b="1" i="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29423" name="Rectangle 15"/>
          <p:cNvSpPr>
            <a:spLocks noChangeArrowheads="1"/>
          </p:cNvSpPr>
          <p:nvPr/>
        </p:nvSpPr>
        <p:spPr bwMode="auto">
          <a:xfrm>
            <a:off x="3886200" y="5195888"/>
            <a:ext cx="2128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 i="0" dirty="0"/>
              <a:t>Disposal / End of Life</a:t>
            </a: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3875088" y="5775325"/>
            <a:ext cx="2032000" cy="32067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9425" name="Rectangle 17"/>
          <p:cNvSpPr>
            <a:spLocks noChangeArrowheads="1"/>
          </p:cNvSpPr>
          <p:nvPr/>
        </p:nvSpPr>
        <p:spPr bwMode="auto">
          <a:xfrm>
            <a:off x="4506913" y="5826125"/>
            <a:ext cx="9618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 i="0" dirty="0"/>
              <a:t>Recycling</a:t>
            </a:r>
          </a:p>
        </p:txBody>
      </p:sp>
      <p:sp>
        <p:nvSpPr>
          <p:cNvPr id="529426" name="Rectangle 18"/>
          <p:cNvSpPr>
            <a:spLocks noChangeArrowheads="1"/>
          </p:cNvSpPr>
          <p:nvPr/>
        </p:nvSpPr>
        <p:spPr bwMode="auto">
          <a:xfrm>
            <a:off x="3330575" y="1076262"/>
            <a:ext cx="20859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800" i="0" dirty="0"/>
              <a:t>Research Laboratories</a:t>
            </a:r>
          </a:p>
        </p:txBody>
      </p:sp>
      <p:sp>
        <p:nvSpPr>
          <p:cNvPr id="529427" name="Rectangle 19"/>
          <p:cNvSpPr>
            <a:spLocks noChangeArrowheads="1"/>
          </p:cNvSpPr>
          <p:nvPr/>
        </p:nvSpPr>
        <p:spPr bwMode="auto">
          <a:xfrm>
            <a:off x="3687762" y="1408050"/>
            <a:ext cx="22855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i="0" dirty="0">
                <a:solidFill>
                  <a:srgbClr val="002060"/>
                </a:solidFill>
              </a:rPr>
              <a:t>Warehousing/Maintenance</a:t>
            </a:r>
          </a:p>
          <a:p>
            <a:pPr>
              <a:defRPr/>
            </a:pPr>
            <a:r>
              <a:rPr lang="en-US" sz="1400" b="1" i="0" dirty="0">
                <a:solidFill>
                  <a:srgbClr val="002060"/>
                </a:solidFill>
              </a:rPr>
              <a:t>Waste Handling</a:t>
            </a:r>
          </a:p>
        </p:txBody>
      </p:sp>
      <p:sp>
        <p:nvSpPr>
          <p:cNvPr id="529428" name="Rectangle 20"/>
          <p:cNvSpPr>
            <a:spLocks noChangeArrowheads="1"/>
          </p:cNvSpPr>
          <p:nvPr/>
        </p:nvSpPr>
        <p:spPr bwMode="auto">
          <a:xfrm>
            <a:off x="3509963" y="2039875"/>
            <a:ext cx="27519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i="0" dirty="0"/>
              <a:t>Start Up/Scale Up Operations</a:t>
            </a:r>
          </a:p>
        </p:txBody>
      </p:sp>
      <p:sp>
        <p:nvSpPr>
          <p:cNvPr id="529429" name="Rectangle 21"/>
          <p:cNvSpPr>
            <a:spLocks noChangeArrowheads="1"/>
          </p:cNvSpPr>
          <p:nvPr/>
        </p:nvSpPr>
        <p:spPr bwMode="auto">
          <a:xfrm>
            <a:off x="3687762" y="2401825"/>
            <a:ext cx="26337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i="0" dirty="0">
                <a:solidFill>
                  <a:schemeClr val="accent6">
                    <a:lumMod val="75000"/>
                  </a:schemeClr>
                </a:solidFill>
              </a:rPr>
              <a:t>Transport</a:t>
            </a:r>
          </a:p>
          <a:p>
            <a:pPr>
              <a:defRPr/>
            </a:pPr>
            <a:r>
              <a:rPr lang="en-US" sz="1400" b="1" i="0" dirty="0">
                <a:solidFill>
                  <a:schemeClr val="accent6">
                    <a:lumMod val="75000"/>
                  </a:schemeClr>
                </a:solidFill>
              </a:rPr>
              <a:t>Warehousing/Maintenance</a:t>
            </a:r>
          </a:p>
        </p:txBody>
      </p:sp>
      <p:sp>
        <p:nvSpPr>
          <p:cNvPr id="529430" name="Rectangle 22"/>
          <p:cNvSpPr>
            <a:spLocks noChangeArrowheads="1"/>
          </p:cNvSpPr>
          <p:nvPr/>
        </p:nvSpPr>
        <p:spPr bwMode="auto">
          <a:xfrm>
            <a:off x="3687763" y="3343213"/>
            <a:ext cx="21173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i="0" dirty="0">
                <a:solidFill>
                  <a:schemeClr val="accent2"/>
                </a:solidFill>
              </a:rPr>
              <a:t>Warehousing/Maintenance</a:t>
            </a:r>
          </a:p>
          <a:p>
            <a:pPr>
              <a:defRPr/>
            </a:pPr>
            <a:r>
              <a:rPr lang="en-US" sz="1400" b="1" i="0" dirty="0">
                <a:solidFill>
                  <a:schemeClr val="accent2"/>
                </a:solidFill>
              </a:rPr>
              <a:t>Transport</a:t>
            </a:r>
          </a:p>
          <a:p>
            <a:pPr>
              <a:defRPr/>
            </a:pPr>
            <a:r>
              <a:rPr lang="en-US" sz="1400" b="1" i="0" dirty="0">
                <a:solidFill>
                  <a:schemeClr val="accent2"/>
                </a:solidFill>
              </a:rPr>
              <a:t>Waste Handling</a:t>
            </a:r>
          </a:p>
        </p:txBody>
      </p:sp>
      <p:sp>
        <p:nvSpPr>
          <p:cNvPr id="529431" name="Rectangle 23"/>
          <p:cNvSpPr>
            <a:spLocks noChangeArrowheads="1"/>
          </p:cNvSpPr>
          <p:nvPr/>
        </p:nvSpPr>
        <p:spPr bwMode="auto">
          <a:xfrm>
            <a:off x="3671888" y="2990788"/>
            <a:ext cx="2663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 i="0" dirty="0"/>
              <a:t>Manufacturing/Production</a:t>
            </a:r>
          </a:p>
        </p:txBody>
      </p:sp>
      <p:sp>
        <p:nvSpPr>
          <p:cNvPr id="27670" name="Line 24"/>
          <p:cNvSpPr>
            <a:spLocks noChangeShapeType="1"/>
          </p:cNvSpPr>
          <p:nvPr/>
        </p:nvSpPr>
        <p:spPr bwMode="auto">
          <a:xfrm>
            <a:off x="4860925" y="5535613"/>
            <a:ext cx="0" cy="249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1" name="Line 25"/>
          <p:cNvSpPr>
            <a:spLocks noChangeShapeType="1"/>
          </p:cNvSpPr>
          <p:nvPr/>
        </p:nvSpPr>
        <p:spPr bwMode="auto">
          <a:xfrm>
            <a:off x="2905125" y="2173225"/>
            <a:ext cx="363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5" name="Line 29"/>
          <p:cNvSpPr>
            <a:spLocks noChangeShapeType="1"/>
          </p:cNvSpPr>
          <p:nvPr/>
        </p:nvSpPr>
        <p:spPr bwMode="auto">
          <a:xfrm>
            <a:off x="2905125" y="3125725"/>
            <a:ext cx="363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6" name="Line 30"/>
          <p:cNvSpPr>
            <a:spLocks noChangeShapeType="1"/>
          </p:cNvSpPr>
          <p:nvPr/>
        </p:nvSpPr>
        <p:spPr bwMode="auto">
          <a:xfrm>
            <a:off x="2676525" y="30241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7" name="Line 31"/>
          <p:cNvSpPr>
            <a:spLocks noChangeShapeType="1"/>
          </p:cNvSpPr>
          <p:nvPr/>
        </p:nvSpPr>
        <p:spPr bwMode="auto">
          <a:xfrm>
            <a:off x="2905125" y="4219513"/>
            <a:ext cx="3635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8" name="Line 32"/>
          <p:cNvSpPr>
            <a:spLocks noChangeShapeType="1"/>
          </p:cNvSpPr>
          <p:nvPr/>
        </p:nvSpPr>
        <p:spPr bwMode="auto">
          <a:xfrm>
            <a:off x="2905125" y="1196912"/>
            <a:ext cx="376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79" name="Line 33"/>
          <p:cNvSpPr>
            <a:spLocks noChangeShapeType="1"/>
          </p:cNvSpPr>
          <p:nvPr/>
        </p:nvSpPr>
        <p:spPr bwMode="auto">
          <a:xfrm>
            <a:off x="5426075" y="1198499"/>
            <a:ext cx="9461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80" name="Line 34"/>
          <p:cNvSpPr>
            <a:spLocks noChangeShapeType="1"/>
          </p:cNvSpPr>
          <p:nvPr/>
        </p:nvSpPr>
        <p:spPr bwMode="auto">
          <a:xfrm>
            <a:off x="2676525" y="5973763"/>
            <a:ext cx="1200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81" name="Line 35"/>
          <p:cNvSpPr>
            <a:spLocks noChangeShapeType="1"/>
          </p:cNvSpPr>
          <p:nvPr/>
        </p:nvSpPr>
        <p:spPr bwMode="auto">
          <a:xfrm flipV="1">
            <a:off x="2905125" y="1188211"/>
            <a:ext cx="0" cy="303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82" name="Line 36"/>
          <p:cNvSpPr>
            <a:spLocks noChangeShapeType="1"/>
          </p:cNvSpPr>
          <p:nvPr/>
        </p:nvSpPr>
        <p:spPr bwMode="auto">
          <a:xfrm flipV="1">
            <a:off x="5426075" y="986599"/>
            <a:ext cx="0" cy="414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83" name="Line 37"/>
          <p:cNvSpPr>
            <a:spLocks noChangeShapeType="1"/>
          </p:cNvSpPr>
          <p:nvPr/>
        </p:nvSpPr>
        <p:spPr bwMode="auto">
          <a:xfrm flipV="1">
            <a:off x="2678938" y="3023300"/>
            <a:ext cx="0" cy="2950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395536" y="299073"/>
            <a:ext cx="26866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 i="0" dirty="0" smtClean="0">
                <a:latin typeface="+mn-lt"/>
              </a:rPr>
              <a:t>ENM Life Cycle</a:t>
            </a:r>
          </a:p>
          <a:p>
            <a:pPr eaLnBrk="1" hangingPunct="1"/>
            <a:endParaRPr lang="en-US" b="1" i="0" dirty="0" smtClean="0"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5536" y="5349644"/>
            <a:ext cx="3606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Schulte et al. [2008]</a:t>
            </a:r>
            <a:endParaRPr lang="en-US" sz="1600" dirty="0"/>
          </a:p>
        </p:txBody>
      </p:sp>
      <p:sp>
        <p:nvSpPr>
          <p:cNvPr id="2" name="Rectangle 1"/>
          <p:cNvSpPr/>
          <p:nvPr/>
        </p:nvSpPr>
        <p:spPr>
          <a:xfrm>
            <a:off x="4708336" y="176404"/>
            <a:ext cx="3752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Nanomaterial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975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fi-FI" b="1" dirty="0" smtClean="0"/>
              <a:t>Transformation of ENM aerosol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492250"/>
            <a:ext cx="7537450" cy="409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589588"/>
            <a:ext cx="52292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372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fi-FI" smtClean="0"/>
              <a:t>Predicted fractional deposition of inhaled particles</a:t>
            </a:r>
            <a:endParaRPr lang="fi-FI" altLang="fi-FI" smtClean="0"/>
          </a:p>
        </p:txBody>
      </p:sp>
      <p:pic>
        <p:nvPicPr>
          <p:cNvPr id="1433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484313"/>
            <a:ext cx="5729287" cy="4525962"/>
          </a:xfrm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427538" y="6092825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fi-FI" sz="2400">
                <a:solidFill>
                  <a:schemeClr val="bg1"/>
                </a:solidFill>
                <a:latin typeface="Times" panose="02020603050405020304" pitchFamily="18" charset="0"/>
              </a:rPr>
              <a:t>Oberdörster G et al</a:t>
            </a:r>
            <a:r>
              <a:rPr lang="en-GB" altLang="fi-FI" sz="2400">
                <a:solidFill>
                  <a:schemeClr val="bg1"/>
                </a:solidFill>
                <a:latin typeface="Times" panose="02020603050405020304" pitchFamily="18" charset="0"/>
              </a:rPr>
              <a:t>. </a:t>
            </a:r>
            <a:r>
              <a:rPr lang="en-GB" altLang="fi-FI" sz="2400" i="1">
                <a:solidFill>
                  <a:schemeClr val="bg1"/>
                </a:solidFill>
                <a:latin typeface="Times" panose="02020603050405020304" pitchFamily="18" charset="0"/>
              </a:rPr>
              <a:t>Environ Health Perspect</a:t>
            </a:r>
            <a:r>
              <a:rPr lang="en-GB" altLang="fi-FI" sz="2400">
                <a:solidFill>
                  <a:schemeClr val="bg1"/>
                </a:solidFill>
                <a:latin typeface="Times" panose="02020603050405020304" pitchFamily="18" charset="0"/>
              </a:rPr>
              <a:t> 2005;113:823-39</a:t>
            </a:r>
            <a:endParaRPr lang="fi-FI" altLang="fi-FI" sz="240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1" y="1063229"/>
            <a:ext cx="5354241" cy="857250"/>
          </a:xfrm>
        </p:spPr>
        <p:txBody>
          <a:bodyPr/>
          <a:lstStyle/>
          <a:p>
            <a:r>
              <a:rPr lang="en-US" altLang="fi-FI" sz="1800"/>
              <a:t>The safety knowledge gap challenges development of legislation, regulations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1970485"/>
            <a:ext cx="5022056" cy="317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77541" y="5264944"/>
            <a:ext cx="5886450" cy="4154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i-FI" sz="1050">
                <a:latin typeface="Times" panose="02020603050405020304" pitchFamily="18" charset="0"/>
              </a:rPr>
              <a:t>Schematic representation of emergence of nanotechnology products in comparison to generated EHS data (Linkov and Satterstrom: Nanomaterial Risk Assessment and Risk Management, 2008).</a:t>
            </a:r>
          </a:p>
        </p:txBody>
      </p:sp>
    </p:spTree>
    <p:extLst>
      <p:ext uri="{BB962C8B-B14F-4D97-AF65-F5344CB8AC3E}">
        <p14:creationId xmlns:p14="http://schemas.microsoft.com/office/powerpoint/2010/main" val="24371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414592" cy="1143000"/>
          </a:xfrm>
        </p:spPr>
        <p:txBody>
          <a:bodyPr/>
          <a:lstStyle/>
          <a:p>
            <a:r>
              <a:rPr lang="en-GB" sz="2800" dirty="0"/>
              <a:t>Hierarchy of </a:t>
            </a:r>
            <a:r>
              <a:rPr lang="en-GB" sz="2800" dirty="0" smtClean="0"/>
              <a:t>controls </a:t>
            </a:r>
            <a:r>
              <a:rPr lang="en-GB" sz="2800" dirty="0"/>
              <a:t>(ISO/TS 12901-1:2012</a:t>
            </a:r>
            <a:r>
              <a:rPr lang="en-GB" sz="2800" dirty="0" smtClean="0"/>
              <a:t>) at workplaces: ENM</a:t>
            </a:r>
            <a:endParaRPr lang="fi-FI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28800"/>
            <a:ext cx="8167579" cy="4544144"/>
          </a:xfrm>
        </p:spPr>
      </p:pic>
      <p:sp>
        <p:nvSpPr>
          <p:cNvPr id="3" name="TextBox 2"/>
          <p:cNvSpPr txBox="1"/>
          <p:nvPr/>
        </p:nvSpPr>
        <p:spPr>
          <a:xfrm>
            <a:off x="6948264" y="4077072"/>
            <a:ext cx="2088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EU FP7 SCAFFOLD conclusions2015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59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373380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i-FI" sz="2800" dirty="0" smtClean="0"/>
              <a:t>ENM Governance: Provisional Nano Reference Values (SER 2012, IFA 2014)</a:t>
            </a:r>
            <a:endParaRPr lang="en-US" altLang="fi-FI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 altLang="fi-FI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78012"/>
              </p:ext>
            </p:extLst>
          </p:nvPr>
        </p:nvGraphicFramePr>
        <p:xfrm>
          <a:off x="685800" y="1981200"/>
          <a:ext cx="7772400" cy="33615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34072"/>
                <a:gridCol w="2448272"/>
                <a:gridCol w="2590056"/>
              </a:tblGrid>
              <a:tr h="4840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Description 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Benchmark level (8 h TWA)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Examples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16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Rigid, </a:t>
                      </a:r>
                      <a:r>
                        <a:rPr lang="en-GB" sz="1100" dirty="0" err="1">
                          <a:effectLst/>
                        </a:rPr>
                        <a:t>biopersistent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nanofibres</a:t>
                      </a:r>
                      <a:r>
                        <a:rPr lang="en-GB" sz="1100" dirty="0">
                          <a:effectLst/>
                        </a:rPr>
                        <a:t> for which effects similar to those of asbestos are not excluded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0.01 fibres/cm</a:t>
                      </a:r>
                      <a:r>
                        <a:rPr lang="en-GB" sz="1100" baseline="30000" dirty="0">
                          <a:effectLst/>
                        </a:rPr>
                        <a:t>3 *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Carbon nanotubes, carbon nanofibres, nanocellulose 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26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Biopersistent</a:t>
                      </a:r>
                      <a:r>
                        <a:rPr lang="en-GB" sz="1100" dirty="0">
                          <a:effectLst/>
                        </a:rPr>
                        <a:t> granular nanomaterial; density &gt;6000 kg/m</a:t>
                      </a:r>
                      <a:r>
                        <a:rPr lang="en-GB" sz="1100" baseline="30000" dirty="0">
                          <a:effectLst/>
                        </a:rPr>
                        <a:t>3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20 000 particles/cm</a:t>
                      </a:r>
                      <a:r>
                        <a:rPr lang="en-GB" sz="1100" baseline="30000" dirty="0">
                          <a:effectLst/>
                        </a:rPr>
                        <a:t>3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Ag, Au, CeO</a:t>
                      </a:r>
                      <a:r>
                        <a:rPr lang="de-DE" sz="1100" baseline="-25000">
                          <a:effectLst/>
                        </a:rPr>
                        <a:t>2</a:t>
                      </a:r>
                      <a:r>
                        <a:rPr lang="de-DE" sz="1100">
                          <a:effectLst/>
                        </a:rPr>
                        <a:t>, CoO, Fe, Pb, SnO</a:t>
                      </a:r>
                      <a:r>
                        <a:rPr lang="de-DE" sz="1100" baseline="-25000">
                          <a:effectLst/>
                        </a:rPr>
                        <a:t>2</a:t>
                      </a:r>
                      <a:endParaRPr lang="fi-F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59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</a:rPr>
                        <a:t>Biopersistent</a:t>
                      </a:r>
                      <a:r>
                        <a:rPr lang="en-GB" sz="1100" dirty="0">
                          <a:effectLst/>
                        </a:rPr>
                        <a:t> granular nanomaterial; density &lt;6000 kg/m</a:t>
                      </a:r>
                      <a:r>
                        <a:rPr lang="en-GB" sz="1100" baseline="30000" dirty="0">
                          <a:effectLst/>
                        </a:rPr>
                        <a:t>3</a:t>
                      </a:r>
                      <a:r>
                        <a:rPr lang="en-GB" sz="1100" dirty="0">
                          <a:effectLst/>
                        </a:rPr>
                        <a:t>, size-range 1-100 nm, and </a:t>
                      </a:r>
                      <a:r>
                        <a:rPr lang="en-GB" sz="1100" dirty="0" err="1">
                          <a:effectLst/>
                        </a:rPr>
                        <a:t>nanofibres</a:t>
                      </a:r>
                      <a:r>
                        <a:rPr lang="en-GB" sz="1100" dirty="0">
                          <a:effectLst/>
                        </a:rPr>
                        <a:t> for which asbestos-like effects are excluded.</a:t>
                      </a:r>
                      <a:endParaRPr lang="fi-FI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40 000 particles/cm</a:t>
                      </a:r>
                      <a:r>
                        <a:rPr lang="en-GB" sz="1100" baseline="30000" dirty="0">
                          <a:effectLst/>
                        </a:rPr>
                        <a:t>3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Al</a:t>
                      </a:r>
                      <a:r>
                        <a:rPr lang="fi-FI" sz="1100" baseline="-25000" dirty="0">
                          <a:effectLst/>
                        </a:rPr>
                        <a:t>2</a:t>
                      </a:r>
                      <a:r>
                        <a:rPr lang="fi-FI" sz="1100" dirty="0">
                          <a:effectLst/>
                        </a:rPr>
                        <a:t>O</a:t>
                      </a:r>
                      <a:r>
                        <a:rPr lang="fi-FI" sz="1100" baseline="-25000" dirty="0">
                          <a:effectLst/>
                        </a:rPr>
                        <a:t>3</a:t>
                      </a:r>
                      <a:r>
                        <a:rPr lang="fi-FI" sz="1100" dirty="0">
                          <a:effectLst/>
                        </a:rPr>
                        <a:t>, SiO</a:t>
                      </a:r>
                      <a:r>
                        <a:rPr lang="fi-FI" sz="1100" baseline="-25000" dirty="0">
                          <a:effectLst/>
                        </a:rPr>
                        <a:t>2</a:t>
                      </a:r>
                      <a:r>
                        <a:rPr lang="fi-FI" sz="1100" dirty="0">
                          <a:effectLst/>
                        </a:rPr>
                        <a:t>, </a:t>
                      </a:r>
                      <a:r>
                        <a:rPr lang="fi-FI" sz="1100" dirty="0" err="1">
                          <a:effectLst/>
                        </a:rPr>
                        <a:t>TiN</a:t>
                      </a:r>
                      <a:r>
                        <a:rPr lang="fi-FI" sz="1100" dirty="0">
                          <a:effectLst/>
                        </a:rPr>
                        <a:t>, TiO</a:t>
                      </a:r>
                      <a:r>
                        <a:rPr lang="fi-FI" sz="1100" baseline="-25000" dirty="0">
                          <a:effectLst/>
                        </a:rPr>
                        <a:t>2</a:t>
                      </a:r>
                      <a:r>
                        <a:rPr lang="fi-FI" sz="1100" dirty="0">
                          <a:effectLst/>
                        </a:rPr>
                        <a:t>, </a:t>
                      </a:r>
                      <a:r>
                        <a:rPr lang="fi-FI" sz="1100" dirty="0" err="1">
                          <a:effectLst/>
                        </a:rPr>
                        <a:t>ZnO</a:t>
                      </a:r>
                      <a:r>
                        <a:rPr lang="fi-FI" sz="1100" dirty="0">
                          <a:effectLst/>
                        </a:rPr>
                        <a:t>, </a:t>
                      </a:r>
                      <a:r>
                        <a:rPr lang="fi-FI" sz="1100" dirty="0" err="1">
                          <a:effectLst/>
                        </a:rPr>
                        <a:t>nanoclays</a:t>
                      </a:r>
                      <a:r>
                        <a:rPr lang="fi-FI" sz="1100" dirty="0">
                          <a:effectLst/>
                        </a:rPr>
                        <a:t>, </a:t>
                      </a:r>
                      <a:r>
                        <a:rPr lang="fi-FI" sz="1100" dirty="0" err="1">
                          <a:effectLst/>
                        </a:rPr>
                        <a:t>dendrimers</a:t>
                      </a:r>
                      <a:r>
                        <a:rPr lang="fi-FI" sz="1100" dirty="0">
                          <a:effectLst/>
                        </a:rPr>
                        <a:t>, </a:t>
                      </a:r>
                      <a:r>
                        <a:rPr lang="fi-FI" sz="1100" dirty="0" err="1">
                          <a:effectLst/>
                        </a:rPr>
                        <a:t>polystyrene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0517" y="5405735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  <a:r>
              <a:rPr lang="en-GB" sz="1200" dirty="0" smtClean="0">
                <a:latin typeface="+mn-lt"/>
              </a:rPr>
              <a:t>The </a:t>
            </a:r>
            <a:r>
              <a:rPr lang="en-GB" sz="1200" dirty="0">
                <a:latin typeface="+mn-lt"/>
              </a:rPr>
              <a:t>value is identical to the benchmark exposure limit (BEL) for fibrous nanomaterials proposed by the British Standards Institute (BSI) (BSI 2007</a:t>
            </a:r>
            <a:r>
              <a:rPr lang="en-GB" sz="1200" dirty="0" smtClean="0">
                <a:latin typeface="+mn-lt"/>
              </a:rPr>
              <a:t>). Values are precautionary, not health-based.</a:t>
            </a:r>
            <a:endParaRPr lang="fi-FI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CONCLUDING REMARKS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Safer-by design approaches, breakthrough in hazard and exposure – and consequently risk assessment enable trust by consumers, regulators, down-stream industry</a:t>
            </a:r>
          </a:p>
          <a:p>
            <a:r>
              <a:rPr lang="en-US" dirty="0" smtClean="0"/>
              <a:t>Sustainable, safe nanotechnologies and trustworthy </a:t>
            </a:r>
            <a:r>
              <a:rPr lang="en-US" dirty="0"/>
              <a:t>applications </a:t>
            </a:r>
            <a:r>
              <a:rPr lang="en-US" dirty="0" smtClean="0"/>
              <a:t>enable  progress and success of utilization of material at nanoscale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SC-esityspohja_wh">
  <a:themeElements>
    <a:clrScheme name="NSC-esityspohja_w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SC-esityspohja_wh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NSC-esityspohja_w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C-esityspohja_w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C-esityspohja_w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C-esityspohja_w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C-esityspohja_w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SC-esityspohja_w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SC-esityspohja_w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NSC_esityspohja_wh_new</Template>
  <TotalTime>1861</TotalTime>
  <Words>356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Times</vt:lpstr>
      <vt:lpstr>Times New Roman</vt:lpstr>
      <vt:lpstr>Verdana</vt:lpstr>
      <vt:lpstr>Verdana-Bold</vt:lpstr>
      <vt:lpstr>NSC-esityspohja_wh</vt:lpstr>
      <vt:lpstr>Provisional Nano-Reference Limit Values </vt:lpstr>
      <vt:lpstr>PowerPoint Presentation</vt:lpstr>
      <vt:lpstr>PowerPoint Presentation</vt:lpstr>
      <vt:lpstr>Transformation of ENM aerosol</vt:lpstr>
      <vt:lpstr>Predicted fractional deposition of inhaled particles</vt:lpstr>
      <vt:lpstr>The safety knowledge gap challenges development of legislation, regulations</vt:lpstr>
      <vt:lpstr>Hierarchy of controls (ISO/TS 12901-1:2012) at workplaces: ENM</vt:lpstr>
      <vt:lpstr>ENM Governance: Provisional Nano Reference Values (SER 2012, IFA 2014)</vt:lpstr>
      <vt:lpstr>CONCLUDING REMARKS</vt:lpstr>
      <vt:lpstr>PowerPoint Presentation</vt:lpstr>
    </vt:vector>
  </TitlesOfParts>
  <Company>Finnish Institute of Occupational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Nanotechnologies – Pandora’s Box or Promise for the Future</dc:title>
  <dc:creator>Ahlström Leila</dc:creator>
  <cp:lastModifiedBy>Savolainen Kai</cp:lastModifiedBy>
  <cp:revision>97</cp:revision>
  <dcterms:created xsi:type="dcterms:W3CDTF">2015-05-13T07:18:59Z</dcterms:created>
  <dcterms:modified xsi:type="dcterms:W3CDTF">2015-09-16T21:00:47Z</dcterms:modified>
</cp:coreProperties>
</file>