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63" r:id="rId6"/>
    <p:sldId id="261" r:id="rId7"/>
    <p:sldId id="266" r:id="rId8"/>
    <p:sldId id="31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1" d="100"/>
          <a:sy n="61" d="100"/>
        </p:scale>
        <p:origin x="-90" y="-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49FBA4-F02D-4C80-B46E-E3622256E0DE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712FF-3FD7-4351-8B70-1B8D0FB44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18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59F6-F569-4C53-B3A5-5136BA66993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9573-59BC-4F71-A285-627611BE9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85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59F6-F569-4C53-B3A5-5136BA66993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9573-59BC-4F71-A285-627611BE9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8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59F6-F569-4C53-B3A5-5136BA66993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9573-59BC-4F71-A285-627611BE9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62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59F6-F569-4C53-B3A5-5136BA66993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9573-59BC-4F71-A285-627611BE9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0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59F6-F569-4C53-B3A5-5136BA66993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9573-59BC-4F71-A285-627611BE9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41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59F6-F569-4C53-B3A5-5136BA66993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9573-59BC-4F71-A285-627611BE9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2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59F6-F569-4C53-B3A5-5136BA66993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9573-59BC-4F71-A285-627611BE9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6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59F6-F569-4C53-B3A5-5136BA66993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9573-59BC-4F71-A285-627611BE9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07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59F6-F569-4C53-B3A5-5136BA66993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9573-59BC-4F71-A285-627611BE9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8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59F6-F569-4C53-B3A5-5136BA66993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9573-59BC-4F71-A285-627611BE9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59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59F6-F569-4C53-B3A5-5136BA66993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9573-59BC-4F71-A285-627611BE9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1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859F6-F569-4C53-B3A5-5136BA669931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B9573-59BC-4F71-A285-627611BE9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2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0117" t="15860" r="63849" b="54939"/>
          <a:stretch/>
        </p:blipFill>
        <p:spPr>
          <a:xfrm>
            <a:off x="4385386" y="625153"/>
            <a:ext cx="2565920" cy="2920481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2474776" y="3918857"/>
            <a:ext cx="658308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Nanotechnology in the </a:t>
            </a:r>
            <a:r>
              <a:rPr lang="en-US" sz="3600" dirty="0" smtClean="0"/>
              <a:t>Workplace</a:t>
            </a:r>
          </a:p>
          <a:p>
            <a:pPr algn="ctr"/>
            <a:r>
              <a:rPr lang="en-US" sz="3600" dirty="0" smtClean="0"/>
              <a:t>Workgroup </a:t>
            </a:r>
            <a:r>
              <a:rPr lang="en-US" sz="3600" dirty="0" err="1" smtClean="0"/>
              <a:t>Reportout</a:t>
            </a:r>
            <a:endParaRPr lang="en-US" sz="3600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September 16-19, 2015</a:t>
            </a:r>
          </a:p>
          <a:p>
            <a:pPr algn="ctr"/>
            <a:r>
              <a:rPr lang="en-US" dirty="0" smtClean="0"/>
              <a:t>Fort Worth, Texas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01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9810"/>
            <a:ext cx="10515600" cy="1325563"/>
          </a:xfrm>
        </p:spPr>
        <p:txBody>
          <a:bodyPr/>
          <a:lstStyle/>
          <a:p>
            <a:r>
              <a:rPr lang="en-US" dirty="0" smtClean="0"/>
              <a:t>Overarching Principles - 2012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Health should not be undermined by development/use</a:t>
            </a:r>
          </a:p>
          <a:p>
            <a:pPr lvl="1"/>
            <a:r>
              <a:rPr lang="en-US" dirty="0"/>
              <a:t>Risk assessment should be performed and OELs developed if possible</a:t>
            </a:r>
          </a:p>
          <a:p>
            <a:pPr lvl="1"/>
            <a:r>
              <a:rPr lang="en-US" dirty="0"/>
              <a:t>Definitions – discussed but no uniform definition</a:t>
            </a:r>
          </a:p>
          <a:p>
            <a:pPr lvl="1"/>
            <a:r>
              <a:rPr lang="en-US" dirty="0"/>
              <a:t>Transparency and traceability</a:t>
            </a:r>
          </a:p>
          <a:p>
            <a:pPr lvl="1"/>
            <a:r>
              <a:rPr lang="en-US" dirty="0"/>
              <a:t>Sustainability and life cycle approaches</a:t>
            </a:r>
          </a:p>
          <a:p>
            <a:pPr lvl="1"/>
            <a:r>
              <a:rPr lang="en-US" dirty="0"/>
              <a:t>Well established </a:t>
            </a:r>
            <a:r>
              <a:rPr lang="en-US" dirty="0" err="1"/>
              <a:t>ih</a:t>
            </a:r>
            <a:r>
              <a:rPr lang="en-US" dirty="0"/>
              <a:t> principles</a:t>
            </a:r>
          </a:p>
          <a:p>
            <a:pPr lvl="1"/>
            <a:r>
              <a:rPr lang="en-US" dirty="0"/>
              <a:t>Develop early warning systems to monitor worker health</a:t>
            </a:r>
          </a:p>
          <a:p>
            <a:pPr lvl="1"/>
            <a:r>
              <a:rPr lang="en-US" dirty="0"/>
              <a:t>Use precautionary principles when no OEL</a:t>
            </a:r>
          </a:p>
          <a:p>
            <a:pPr lvl="1"/>
            <a:r>
              <a:rPr lang="en-US" dirty="0"/>
              <a:t>Harmonized exposure assessment </a:t>
            </a:r>
          </a:p>
          <a:p>
            <a:pPr lvl="1"/>
            <a:r>
              <a:rPr lang="en-US" dirty="0"/>
              <a:t>Workers should be involved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8037" y="113505"/>
            <a:ext cx="746702" cy="84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24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215" y="500062"/>
            <a:ext cx="11076992" cy="1325563"/>
          </a:xfrm>
        </p:spPr>
        <p:txBody>
          <a:bodyPr/>
          <a:lstStyle/>
          <a:p>
            <a:r>
              <a:rPr lang="en-US" b="1" dirty="0"/>
              <a:t>Recommendation from 2012 Conference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Incorporate principles into laws, </a:t>
            </a:r>
            <a:r>
              <a:rPr lang="en-US" dirty="0" err="1"/>
              <a:t>regs</a:t>
            </a:r>
            <a:r>
              <a:rPr lang="en-US" dirty="0"/>
              <a:t>, and practices</a:t>
            </a:r>
          </a:p>
          <a:p>
            <a:pPr lvl="1"/>
            <a:r>
              <a:rPr lang="en-US" dirty="0"/>
              <a:t>Promote sector-specific assessments of exposure potential</a:t>
            </a:r>
          </a:p>
          <a:p>
            <a:pPr lvl="1"/>
            <a:r>
              <a:rPr lang="en-US" dirty="0"/>
              <a:t>Promote investigation of hazard potential and potency</a:t>
            </a:r>
          </a:p>
          <a:p>
            <a:pPr lvl="1"/>
            <a:r>
              <a:rPr lang="en-US" dirty="0"/>
              <a:t>Joint database on controls</a:t>
            </a:r>
          </a:p>
          <a:p>
            <a:pPr lvl="1"/>
            <a:r>
              <a:rPr lang="en-US" dirty="0"/>
              <a:t>Joint website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6029" y="113505"/>
            <a:ext cx="746702" cy="84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50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0521"/>
            <a:ext cx="10515600" cy="1325563"/>
          </a:xfrm>
        </p:spPr>
        <p:txBody>
          <a:bodyPr/>
          <a:lstStyle/>
          <a:p>
            <a:r>
              <a:rPr lang="en-US" b="1" dirty="0" smtClean="0"/>
              <a:t>Collaboration to address ‘Gaps</a:t>
            </a:r>
            <a:r>
              <a:rPr lang="en-US" b="1" dirty="0"/>
              <a:t>’ in the Legislative EU and US Frameworks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Develop principles/common understanding of what would be included in precautionary approach</a:t>
            </a:r>
          </a:p>
          <a:p>
            <a:pPr lvl="0"/>
            <a:r>
              <a:rPr lang="en-US" dirty="0"/>
              <a:t>Opportunity to provide input on REACH (2018), EPA </a:t>
            </a:r>
            <a:r>
              <a:rPr lang="en-US" dirty="0" err="1"/>
              <a:t>regs</a:t>
            </a:r>
            <a:r>
              <a:rPr lang="en-US" dirty="0"/>
              <a:t>.; opportunity to include tripartite (govt., labor, industry) input on both of these reg. efforts; tripartite participation in the workgroups/stakeholder meetings associated with these reg. efforts</a:t>
            </a:r>
          </a:p>
          <a:p>
            <a:pPr lvl="0"/>
            <a:r>
              <a:rPr lang="en-US" dirty="0"/>
              <a:t>Create a formal framework for collaboration – need to create a tripartite body in the US to connect with the formal tripartite workgroup in the EU – with US govt. (OSHA, NIOSH, EPA, NIEHS) taking on lead to create the tripartite conversation/collaboration – possibly use the NNI coordination office to do this, and consider what is also going on in EU</a:t>
            </a:r>
          </a:p>
          <a:p>
            <a:pPr lvl="0"/>
            <a:r>
              <a:rPr lang="en-US" dirty="0"/>
              <a:t>Work to remove the barriers between the environmental/other branches of regulatory agencies in the EU to allow tripartite effort on OSH; effective in OSH but not as effective in other regulatory sectors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719" y="111909"/>
            <a:ext cx="761281" cy="80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1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Collaboration to Established </a:t>
            </a:r>
            <a:r>
              <a:rPr lang="en-US" b="1" dirty="0"/>
              <a:t>Criteria for Identifying Workplace Hazards/Risks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Catalog case studies and use results to refine understanding and approach; mechanism for reporting/collecting this information centrally</a:t>
            </a:r>
          </a:p>
          <a:p>
            <a:pPr lvl="0"/>
            <a:r>
              <a:rPr lang="en-US" dirty="0"/>
              <a:t>Coordinated investment of research funds in research; improved exchange of information about good practices and international scientific research underway and results</a:t>
            </a:r>
          </a:p>
          <a:p>
            <a:pPr lvl="0"/>
            <a:r>
              <a:rPr lang="en-US" dirty="0"/>
              <a:t>Both US and EU are appear to be working on developing categorical approaches – potential for coordination/collaborate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719" y="111909"/>
            <a:ext cx="761281" cy="80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67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Collaboration to Establish </a:t>
            </a:r>
            <a:r>
              <a:rPr lang="en-US" b="1" dirty="0"/>
              <a:t>Principles for Measurements and Monitoring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Collaboration on data and tools on dustiness (measurement and meaning of results)</a:t>
            </a:r>
          </a:p>
          <a:p>
            <a:pPr lvl="0"/>
            <a:r>
              <a:rPr lang="en-US" dirty="0"/>
              <a:t>Share and promote research on </a:t>
            </a:r>
            <a:r>
              <a:rPr lang="en-US" dirty="0" err="1"/>
              <a:t>explosivity</a:t>
            </a:r>
            <a:r>
              <a:rPr lang="en-US" dirty="0"/>
              <a:t> and flammability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719" y="111909"/>
            <a:ext cx="761281" cy="80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1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Collaboration to Establish </a:t>
            </a:r>
            <a:r>
              <a:rPr lang="en-US" b="1" dirty="0"/>
              <a:t>Principles for Control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 </a:t>
            </a:r>
            <a:r>
              <a:rPr lang="en-US" dirty="0"/>
              <a:t>Developing training and educational tools for workers and employers on control banding; needs to be a bridge between what is going on in research and what is needed in SMEs. </a:t>
            </a:r>
          </a:p>
          <a:p>
            <a:pPr lvl="0"/>
            <a:r>
              <a:rPr lang="en-US" dirty="0"/>
              <a:t>Disseminate information from academic/govt. down to the SME; get tools on control banding down to all levels </a:t>
            </a:r>
          </a:p>
          <a:p>
            <a:pPr lvl="0"/>
            <a:r>
              <a:rPr lang="en-US" dirty="0"/>
              <a:t>Collaborate and share information on control banding tools; coordinate different efforts and share information on what is going on related to existing efforts in US and EU; comparative analysis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719" y="111909"/>
            <a:ext cx="761281" cy="80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61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Collaboration to </a:t>
            </a:r>
            <a:r>
              <a:rPr lang="en-US" b="1" dirty="0"/>
              <a:t>Establish Principles for Developing Positive S&amp;H Work Cultures/Workers are Involved in Decision-Making Process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23267"/>
            <a:ext cx="10515600" cy="4053695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Provide the information and tools for use in engaging workers/employees</a:t>
            </a:r>
          </a:p>
          <a:p>
            <a:pPr lvl="0"/>
            <a:r>
              <a:rPr lang="en-US" dirty="0"/>
              <a:t>Collaboration on tools and dissemination to shop floor – EU and US are working on training and worker engagement and participation  </a:t>
            </a:r>
          </a:p>
          <a:p>
            <a:pPr lvl="0"/>
            <a:r>
              <a:rPr lang="en-US" dirty="0"/>
              <a:t>Effective training tools for researchers coming out of universities and EHS professionals (generalists) to build skills in risk assessment related to ENM</a:t>
            </a:r>
          </a:p>
          <a:p>
            <a:pPr marL="0" lv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719" y="111909"/>
            <a:ext cx="761281" cy="80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75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424</Words>
  <Application>Microsoft Office PowerPoint</Application>
  <PresentationFormat>Custom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Overarching Principles - 2012</vt:lpstr>
      <vt:lpstr>Recommendation from 2012 Conference </vt:lpstr>
      <vt:lpstr>Collaboration to address ‘Gaps’ in the Legislative EU and US Frameworks</vt:lpstr>
      <vt:lpstr>Collaboration to Established Criteria for Identifying Workplace Hazards/Risks</vt:lpstr>
      <vt:lpstr> Collaboration to Establish Principles for Measurements and Monitoring </vt:lpstr>
      <vt:lpstr>Collaboration to Establish Principles for Control </vt:lpstr>
      <vt:lpstr> Collaboration to Establish Principles for Developing Positive S&amp;H Work Cultures/Workers are Involved in Decision-Making Process </vt:lpstr>
    </vt:vector>
  </TitlesOfParts>
  <Company>Centers for Disease Control and Prevention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Geraci, Charles L. (Chuck) (CDC/NIOSH/EID)</dc:creator>
  <cp:lastModifiedBy>User</cp:lastModifiedBy>
  <cp:revision>23</cp:revision>
  <dcterms:created xsi:type="dcterms:W3CDTF">2015-09-14T14:17:57Z</dcterms:created>
  <dcterms:modified xsi:type="dcterms:W3CDTF">2015-09-19T15:07:19Z</dcterms:modified>
</cp:coreProperties>
</file>