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8" r:id="rId17"/>
    <p:sldId id="270" r:id="rId18"/>
    <p:sldId id="302" r:id="rId19"/>
    <p:sldId id="304" r:id="rId20"/>
    <p:sldId id="305" r:id="rId21"/>
    <p:sldId id="306" r:id="rId22"/>
    <p:sldId id="307" r:id="rId23"/>
    <p:sldId id="309" r:id="rId24"/>
    <p:sldId id="279" r:id="rId25"/>
    <p:sldId id="280" r:id="rId26"/>
    <p:sldId id="301" r:id="rId27"/>
    <p:sldId id="282" r:id="rId28"/>
    <p:sldId id="283" r:id="rId29"/>
    <p:sldId id="284" r:id="rId30"/>
    <p:sldId id="285" r:id="rId31"/>
    <p:sldId id="286" r:id="rId32"/>
    <p:sldId id="287" r:id="rId33"/>
    <p:sldId id="300" r:id="rId34"/>
    <p:sldId id="297" r:id="rId35"/>
    <p:sldId id="298" r:id="rId36"/>
    <p:sldId id="299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9FBA4-F02D-4C80-B46E-E3622256E0DE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712FF-3FD7-4351-8B70-1B8D0FB4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1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660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look at the number printed and the number disseminated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BFF0-0052-448B-AB3C-6D1C8F1A3D5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000"/>
              </a:lnSpc>
            </a:pPr>
            <a:r>
              <a:rPr lang="en-US" altLang="en-US" smtClean="0">
                <a:cs typeface="Arial" panose="020B0604020202020204" pitchFamily="34" charset="0"/>
              </a:rPr>
              <a:t>BMPs are well-characterized particles (PC and tox) for which a health-risk based OEL has been or could be developed, and which provide a point of reference for comparing toxicity of an ENM.  This allows using information from data-rich substances to help assess potential hazard of data poor substances with similar PC properties and MOA.</a:t>
            </a:r>
          </a:p>
          <a:p>
            <a:pPr eaLnBrk="1" hangingPunct="1">
              <a:lnSpc>
                <a:spcPts val="3000"/>
              </a:lnSpc>
            </a:pPr>
            <a:endParaRPr lang="en-US" altLang="en-US" smtClean="0">
              <a:cs typeface="Arial" panose="020B0604020202020204" pitchFamily="34" charset="0"/>
            </a:endParaRPr>
          </a:p>
          <a:p>
            <a:pPr eaLnBrk="1" hangingPunct="1">
              <a:lnSpc>
                <a:spcPts val="3000"/>
              </a:lnSpc>
            </a:pPr>
            <a:endParaRPr lang="en-US" altLang="en-US" smtClean="0">
              <a:cs typeface="Arial" panose="020B0604020202020204" pitchFamily="34" charset="0"/>
            </a:endParaRPr>
          </a:p>
          <a:p>
            <a:pPr eaLnBrk="1" hangingPunct="1">
              <a:lnSpc>
                <a:spcPts val="3000"/>
              </a:lnSpc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22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94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8EEC5C-6A13-4929-93AB-26C5A987DE03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913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0A1C74-3EC1-456B-9726-615AD287B4EE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15641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C41F1A-B3A0-45BE-971E-17C70F85612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65542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89324C9-6E2F-45B6-8F66-57C6FC34CC62}" type="slidenum">
              <a:rPr lang="en-US" altLang="en-US" smtClean="0">
                <a:solidFill>
                  <a:prstClr val="black"/>
                </a:solidFill>
              </a:rPr>
              <a:pPr/>
              <a:t>28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2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41E0F-3439-4A75-942A-19B6F2C48EE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9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Scenario 1- Exposure Controls and PPE- Negative pressure containment room, Chemical fume hood/Safety glasses, ½ face  respirator, lab coat, nitrile gloves</a:t>
            </a:r>
          </a:p>
          <a:p>
            <a:r>
              <a:rPr lang="en-US" dirty="0" smtClean="0"/>
              <a:t>Scenario</a:t>
            </a:r>
            <a:r>
              <a:rPr lang="en-US" baseline="0" dirty="0" smtClean="0"/>
              <a:t> 2- Exposure Controls and PPE- HEPA filtered negative pressure containment room, Powder hood/Nitrile gloves, lab coat, safety glasses,  TYCHEM suit, ½ face respirator with  stacked organic  P-100  cartridge, boot coverings</a:t>
            </a:r>
          </a:p>
          <a:p>
            <a:r>
              <a:rPr lang="en-US" baseline="0" dirty="0" smtClean="0"/>
              <a:t>Scenario 3- Exposure Controls and PPE- Clean Room, Chemical Fume Hoods/Latex gloves, ½ face respirator and tyvek smock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50ABE-6E39-49D0-8B6C-201FA39B421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8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6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0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1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2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7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859F6-F569-4C53-B3A5-5136BA669931}" type="datetimeFigureOut">
              <a:rPr lang="en-US" smtClean="0"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B9573-59BC-4F71-A285-627611BE9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cdc.gov/niosh/docs/2014-10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17" t="15860" r="63849" b="54939"/>
          <a:stretch/>
        </p:blipFill>
        <p:spPr>
          <a:xfrm>
            <a:off x="4385386" y="625153"/>
            <a:ext cx="2565920" cy="29204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90549" y="3918857"/>
            <a:ext cx="65515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Nanotechnology in the Workplace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September 16-19, 2015</a:t>
            </a:r>
          </a:p>
          <a:p>
            <a:pPr algn="ctr"/>
            <a:r>
              <a:rPr lang="en-US" dirty="0" smtClean="0"/>
              <a:t>Fort Worth, Texas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15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67747" y="202156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Break for Slide Sets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29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Harmonized Exposure Measurements Workgroup: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Concept created and agreed to with TNO and NIOSH as initial sponsors: Derk Brouwer and Chuck Geraci at Keystone Conference, CO:  July 2010</a:t>
            </a:r>
          </a:p>
          <a:p>
            <a:pPr lvl="0"/>
            <a:r>
              <a:rPr lang="en-US" dirty="0"/>
              <a:t>First Workshop: Zeist, the Netherlands: December, 2010</a:t>
            </a:r>
          </a:p>
          <a:p>
            <a:pPr lvl="0"/>
            <a:r>
              <a:rPr lang="en-US" dirty="0"/>
              <a:t>Second Workshop: Boston, MA, in conjunction with NanOEH5, August 2011</a:t>
            </a:r>
          </a:p>
          <a:p>
            <a:pPr lvl="0"/>
            <a:r>
              <a:rPr lang="en-US" dirty="0"/>
              <a:t>Third Workshop: Helsinki, October 2012, In conjunction with SENN 2012</a:t>
            </a:r>
          </a:p>
          <a:p>
            <a:pPr lvl="0"/>
            <a:r>
              <a:rPr lang="en-US" dirty="0"/>
              <a:t>Fourth Workshop: Nagoya, Japan; In conjunction with NanOEH6, October 2013</a:t>
            </a:r>
          </a:p>
          <a:p>
            <a:pPr lvl="0"/>
            <a:r>
              <a:rPr lang="en-US" dirty="0"/>
              <a:t>Fifth Workshop: Grenoble, France: in conjunction with </a:t>
            </a:r>
            <a:r>
              <a:rPr lang="en-US" dirty="0" err="1"/>
              <a:t>NanoSafe</a:t>
            </a:r>
            <a:r>
              <a:rPr lang="en-US" dirty="0"/>
              <a:t> 2015, November 2015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1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Globally Harmonized Exposure </a:t>
            </a:r>
            <a:r>
              <a:rPr lang="en-US" sz="3600" dirty="0" smtClean="0"/>
              <a:t>Measurements (cont.)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30" t="12082" r="30746" b="5577"/>
          <a:stretch/>
        </p:blipFill>
        <p:spPr>
          <a:xfrm>
            <a:off x="797379" y="1822347"/>
            <a:ext cx="2892859" cy="40103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6440" y="5964323"/>
            <a:ext cx="341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Summary of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Workshop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960" t="12068" r="30089" b="4060"/>
          <a:stretch/>
        </p:blipFill>
        <p:spPr>
          <a:xfrm>
            <a:off x="4068912" y="2253321"/>
            <a:ext cx="2450863" cy="32983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971" t="11955" r="29554" b="4919"/>
          <a:stretch/>
        </p:blipFill>
        <p:spPr>
          <a:xfrm>
            <a:off x="6601878" y="2247172"/>
            <a:ext cx="2510857" cy="33045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0563" t="11797" r="29553" b="5079"/>
          <a:stretch/>
        </p:blipFill>
        <p:spPr>
          <a:xfrm>
            <a:off x="9228465" y="2247172"/>
            <a:ext cx="2536821" cy="33045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99992" y="5902768"/>
            <a:ext cx="721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Three principles introduced at the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Workshop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5296" t="10366" r="11045" b="13511"/>
          <a:stretch/>
        </p:blipFill>
        <p:spPr>
          <a:xfrm>
            <a:off x="264545" y="1824744"/>
            <a:ext cx="3507437" cy="26217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9755" y="195943"/>
            <a:ext cx="10049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Globally Harmonized Exposure Measurements (cont.)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2478" y="4753097"/>
            <a:ext cx="200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Database proposed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829" t="9514" r="18882" b="33763"/>
          <a:stretch/>
        </p:blipFill>
        <p:spPr>
          <a:xfrm>
            <a:off x="4012163" y="1824744"/>
            <a:ext cx="3497148" cy="26217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85387" y="4753097"/>
            <a:ext cx="248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Heavy emphasis on CNT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5257" t="10024" r="12410" b="13102"/>
          <a:stretch/>
        </p:blipFill>
        <p:spPr>
          <a:xfrm>
            <a:off x="8017843" y="1824744"/>
            <a:ext cx="3495419" cy="269431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453750" y="4861894"/>
            <a:ext cx="262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Tiered approach maturing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93767" y="1148843"/>
            <a:ext cx="552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activities at the 4</a:t>
            </a:r>
            <a:r>
              <a:rPr lang="en-US" baseline="30000" dirty="0" smtClean="0"/>
              <a:t>th</a:t>
            </a:r>
            <a:r>
              <a:rPr lang="en-US" dirty="0" smtClean="0"/>
              <a:t> Workshop in Nagoya, Japan, 2013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5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077" y="262919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  <a:latin typeface="Calibri Light" panose="020F0302020204030204"/>
              </a:rPr>
              <a:t>Globally Harmonized Exposure Measurements (cont.)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1772" y="1176974"/>
            <a:ext cx="714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activities and discussions at he 5</a:t>
            </a:r>
            <a:r>
              <a:rPr lang="en-US" baseline="30000" dirty="0" smtClean="0"/>
              <a:t>th</a:t>
            </a:r>
            <a:r>
              <a:rPr lang="en-US" dirty="0" smtClean="0"/>
              <a:t> Workshop, Grenoble, France,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7037" y="2155372"/>
            <a:ext cx="10189029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OECD report on Measurement </a:t>
            </a: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strategy: released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 report on the pre-normative research (testing of decision rules) has been </a:t>
            </a: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concluded and will be released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CEN Standard on Inhalation Exposure Assessment has evolved to its 4</a:t>
            </a:r>
            <a:r>
              <a:rPr lang="en-US" sz="2000" baseline="30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draft and continues.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 project on </a:t>
            </a: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dustiness as a predictive tool is 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 to the phase of the actual testing of a panel of powders</a:t>
            </a: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Collaboration with NIOSH is planned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SENN2015 (Helsinki, April 2015) a workshop was held on harmonizing release testing (from the perspective of human exposure modelling). </a:t>
            </a:r>
            <a:r>
              <a:rPr lang="en-US" sz="20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summary of that workshop will be released in late 2015 or early 2016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5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467600" y="1981200"/>
            <a:ext cx="2743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n-U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718" y="1828801"/>
            <a:ext cx="1924050" cy="196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996" y="1856510"/>
            <a:ext cx="2704604" cy="182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4426" y="4253323"/>
            <a:ext cx="25431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54377" t="33128" r="8237" b="32602"/>
          <a:stretch>
            <a:fillRect/>
          </a:stretch>
        </p:blipFill>
        <p:spPr>
          <a:xfrm>
            <a:off x="7779328" y="1828800"/>
            <a:ext cx="2466975" cy="1794164"/>
          </a:xfrm>
          <a:prstGeom prst="rect">
            <a:avLst/>
          </a:prstGeom>
          <a:ln/>
        </p:spPr>
      </p:pic>
      <p:pic>
        <p:nvPicPr>
          <p:cNvPr id="9" name="Picture 2" descr="\\cdc\private\L603\mmm5\NANOTECHNOLOGY\US Army - Picatinny Arsenal\US Army Picatinny photos\DSC005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8685" y="4120917"/>
            <a:ext cx="2268258" cy="186501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6" t="27083" r="33236" b="20436"/>
          <a:stretch/>
        </p:blipFill>
        <p:spPr bwMode="auto">
          <a:xfrm>
            <a:off x="2059101" y="4003964"/>
            <a:ext cx="2449285" cy="19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95698" y="458929"/>
            <a:ext cx="8839200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dirty="0">
                <a:solidFill>
                  <a:srgbClr val="253B7C"/>
                </a:solidFill>
                <a:latin typeface="+mj-lt"/>
                <a:ea typeface="Malgun Gothic" pitchFamily="34" charset="-127"/>
                <a:cs typeface="Tahoma" pitchFamily="34" charset="0"/>
              </a:rPr>
              <a:t> </a:t>
            </a:r>
            <a:r>
              <a:rPr lang="en-US" sz="3600" b="1" dirty="0">
                <a:solidFill>
                  <a:srgbClr val="253B7C"/>
                </a:solidFill>
                <a:latin typeface="+mj-lt"/>
                <a:ea typeface="Malgun Gothic" pitchFamily="34" charset="-127"/>
                <a:cs typeface="Tahoma" pitchFamily="34" charset="0"/>
              </a:rPr>
              <a:t>Nanotechnology Research at </a:t>
            </a:r>
            <a:r>
              <a:rPr lang="en-US" sz="3200" b="1" dirty="0">
                <a:solidFill>
                  <a:srgbClr val="253B7C"/>
                </a:solidFill>
                <a:latin typeface="+mj-lt"/>
                <a:ea typeface="Malgun Gothic" pitchFamily="34" charset="-127"/>
                <a:cs typeface="Tahoma" pitchFamily="34" charset="0"/>
              </a:rPr>
              <a:t>NIOSH</a:t>
            </a:r>
          </a:p>
          <a:p>
            <a:pPr lvl="0" algn="ctr">
              <a:spcBef>
                <a:spcPct val="20000"/>
              </a:spcBef>
            </a:pPr>
            <a:r>
              <a:rPr lang="en-US" sz="3200" b="1" dirty="0">
                <a:solidFill>
                  <a:srgbClr val="253B7C"/>
                </a:solidFill>
                <a:latin typeface="+mj-lt"/>
                <a:ea typeface="Malgun Gothic" pitchFamily="34" charset="-127"/>
                <a:cs typeface="Tahoma" pitchFamily="34" charset="0"/>
              </a:rPr>
              <a:t>- A blend of lab and fields projects -</a:t>
            </a:r>
            <a:endParaRPr lang="en-US" sz="3200" b="1" dirty="0">
              <a:solidFill>
                <a:srgbClr val="253B7C"/>
              </a:solidFill>
              <a:latin typeface="+mj-lt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NIOSH Priority </a:t>
            </a:r>
            <a:r>
              <a:rPr lang="en-US" b="1" dirty="0" smtClean="0"/>
              <a:t>Goals for 2015- 2016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495800"/>
          </a:xfrm>
        </p:spPr>
        <p:txBody>
          <a:bodyPr>
            <a:noAutofit/>
          </a:bodyPr>
          <a:lstStyle/>
          <a:p>
            <a:pPr marL="457154" indent="-457154">
              <a:spcBef>
                <a:spcPts val="600"/>
              </a:spcBef>
              <a:buClr>
                <a:srgbClr val="632423"/>
              </a:buClr>
              <a:buFont typeface="+mj-lt"/>
              <a:buAutoNum type="arabicPeriod"/>
            </a:pPr>
            <a:r>
              <a:rPr lang="en-US" sz="2400" dirty="0"/>
              <a:t>Increase understanding of </a:t>
            </a:r>
            <a:r>
              <a:rPr lang="en-US" sz="2400" dirty="0">
                <a:solidFill>
                  <a:srgbClr val="FF0000"/>
                </a:solidFill>
              </a:rPr>
              <a:t>new </a:t>
            </a:r>
            <a:r>
              <a:rPr lang="en-US" sz="2400" dirty="0">
                <a:solidFill>
                  <a:srgbClr val="FF0000"/>
                </a:solidFill>
              </a:rPr>
              <a:t>hazards </a:t>
            </a:r>
            <a:r>
              <a:rPr lang="en-US" sz="2400" dirty="0"/>
              <a:t>and related health </a:t>
            </a:r>
            <a:r>
              <a:rPr lang="en-US" sz="2400" dirty="0">
                <a:solidFill>
                  <a:srgbClr val="FF0000"/>
                </a:solidFill>
              </a:rPr>
              <a:t>risks</a:t>
            </a:r>
            <a:r>
              <a:rPr lang="en-US" sz="2400" dirty="0"/>
              <a:t> to nanomaterial </a:t>
            </a:r>
            <a:r>
              <a:rPr lang="en-US" sz="2400" dirty="0"/>
              <a:t>workers </a:t>
            </a:r>
            <a:r>
              <a:rPr lang="en-US" sz="2400" dirty="0"/>
              <a:t>and </a:t>
            </a:r>
            <a:r>
              <a:rPr lang="en-US" sz="2400" dirty="0"/>
              <a:t>expand initial findings</a:t>
            </a:r>
          </a:p>
          <a:p>
            <a:pPr marL="457154" indent="-457154">
              <a:spcBef>
                <a:spcPts val="600"/>
              </a:spcBef>
              <a:buClr>
                <a:srgbClr val="632423"/>
              </a:buClr>
              <a:buFont typeface="+mj-lt"/>
              <a:buAutoNum type="arabicPeriod"/>
            </a:pPr>
            <a:r>
              <a:rPr lang="en-US" sz="2400" dirty="0"/>
              <a:t>Expand </a:t>
            </a:r>
            <a:r>
              <a:rPr lang="en-US" sz="2400" dirty="0">
                <a:solidFill>
                  <a:srgbClr val="FF0000"/>
                </a:solidFill>
              </a:rPr>
              <a:t>field investigations </a:t>
            </a:r>
            <a:r>
              <a:rPr lang="en-US" sz="2400" dirty="0"/>
              <a:t>and  </a:t>
            </a:r>
            <a:r>
              <a:rPr lang="en-US" sz="2400" dirty="0"/>
              <a:t>the creation of </a:t>
            </a:r>
            <a:r>
              <a:rPr lang="en-US" sz="2400" dirty="0">
                <a:solidFill>
                  <a:srgbClr val="FF0000"/>
                </a:solidFill>
              </a:rPr>
              <a:t>guidance</a:t>
            </a:r>
            <a:r>
              <a:rPr lang="en-US" sz="2400" dirty="0"/>
              <a:t> </a:t>
            </a:r>
            <a:r>
              <a:rPr lang="en-US" sz="2400" dirty="0"/>
              <a:t>on hazards</a:t>
            </a:r>
            <a:r>
              <a:rPr lang="en-US" sz="2400" dirty="0"/>
              <a:t>, risks, and risk management </a:t>
            </a:r>
            <a:r>
              <a:rPr lang="en-US" sz="2400" dirty="0"/>
              <a:t>approaches for workers, employers, agencies and policy makers.</a:t>
            </a:r>
            <a:endParaRPr lang="en-US" sz="2400" dirty="0"/>
          </a:p>
          <a:p>
            <a:pPr marL="457154" indent="-457154">
              <a:spcBef>
                <a:spcPts val="600"/>
              </a:spcBef>
              <a:buClr>
                <a:srgbClr val="632423"/>
              </a:buClr>
              <a:buFont typeface="+mj-lt"/>
              <a:buAutoNum type="arabicPeriod"/>
            </a:pPr>
            <a:r>
              <a:rPr lang="en-US" sz="2400" dirty="0"/>
              <a:t>Support </a:t>
            </a:r>
            <a:r>
              <a:rPr lang="en-US" sz="2400" dirty="0">
                <a:solidFill>
                  <a:srgbClr val="FF0000"/>
                </a:solidFill>
              </a:rPr>
              <a:t>epidemiologic studies </a:t>
            </a:r>
            <a:r>
              <a:rPr lang="en-US" sz="2400" dirty="0"/>
              <a:t>for nanomaterial workers including medical and exposure studies</a:t>
            </a:r>
          </a:p>
          <a:p>
            <a:pPr marL="457154" indent="-457154">
              <a:spcBef>
                <a:spcPts val="600"/>
              </a:spcBef>
              <a:buClr>
                <a:srgbClr val="632423"/>
              </a:buClr>
              <a:buFont typeface="+mj-lt"/>
              <a:buAutoNum type="arabicPeriod"/>
            </a:pPr>
            <a:r>
              <a:rPr lang="en-US" sz="2400" dirty="0"/>
              <a:t>Assess and promote national </a:t>
            </a:r>
            <a:r>
              <a:rPr lang="en-US" sz="2400" dirty="0"/>
              <a:t> and international </a:t>
            </a:r>
            <a:r>
              <a:rPr lang="en-US" sz="2400" dirty="0">
                <a:solidFill>
                  <a:srgbClr val="FF0000"/>
                </a:solidFill>
              </a:rPr>
              <a:t>adherence</a:t>
            </a:r>
            <a:r>
              <a:rPr lang="en-US" sz="2400" dirty="0"/>
              <a:t> </a:t>
            </a:r>
            <a:r>
              <a:rPr lang="en-US" sz="2400" dirty="0"/>
              <a:t>with risk management guidance</a:t>
            </a:r>
            <a:r>
              <a:rPr lang="en-US" sz="2400" dirty="0"/>
              <a:t>.</a:t>
            </a:r>
          </a:p>
          <a:p>
            <a:pPr marL="457154" indent="-457154">
              <a:spcBef>
                <a:spcPts val="600"/>
              </a:spcBef>
              <a:buClr>
                <a:srgbClr val="632423"/>
              </a:buClr>
              <a:buFont typeface="+mj-lt"/>
              <a:buAutoNum type="arabicPeriod"/>
            </a:pPr>
            <a:r>
              <a:rPr lang="en-US" sz="2400" dirty="0"/>
              <a:t>Link to Advanced Manufacturing initiative</a:t>
            </a:r>
            <a:endParaRPr lang="en-US" sz="2400" dirty="0"/>
          </a:p>
          <a:p>
            <a:pPr>
              <a:spcBef>
                <a:spcPts val="0"/>
              </a:spcBef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5470" y="2528596"/>
            <a:ext cx="3741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Categorical Approach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4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1905000" y="914400"/>
            <a:ext cx="8428038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j-lt"/>
                <a:ea typeface="Malgun Gothic"/>
              </a:rPr>
              <a:t>Benefits of a Categorical Approach</a:t>
            </a:r>
            <a:endParaRPr lang="en-US" baseline="30000" dirty="0" smtClean="0">
              <a:latin typeface="+mj-lt"/>
              <a:ea typeface="Malgun Gothic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2183456" y="2057400"/>
            <a:ext cx="8077200" cy="33226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600" dirty="0">
                <a:ea typeface="Malgun Gothic"/>
              </a:rPr>
              <a:t>More efficient use of data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600" dirty="0">
                <a:ea typeface="Malgun Gothic"/>
              </a:rPr>
              <a:t>Reduced costs and animal use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600" dirty="0">
                <a:ea typeface="Malgun Gothic"/>
              </a:rPr>
              <a:t>Increased sample size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600" dirty="0">
                <a:ea typeface="Malgun Gothic"/>
              </a:rPr>
              <a:t>Greater robustness of results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600" dirty="0">
                <a:ea typeface="Malgun Gothic"/>
              </a:rPr>
              <a:t>Increased biological plausibility for other materials in same mode of action (MOA) category</a:t>
            </a:r>
          </a:p>
          <a:p>
            <a:pPr marL="0" indent="0">
              <a:spcBef>
                <a:spcPct val="35000"/>
              </a:spcBef>
              <a:buNone/>
            </a:pPr>
            <a:endParaRPr lang="en-US" sz="2600" dirty="0">
              <a:ea typeface="Malgun Gothic"/>
            </a:endParaRP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1954856" y="5474825"/>
            <a:ext cx="8305800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1600" dirty="0"/>
              <a:t>[OECD, </a:t>
            </a:r>
            <a:r>
              <a:rPr lang="en-US" sz="1600" dirty="0"/>
              <a:t>Env/JM/MONO(2007)28]</a:t>
            </a:r>
          </a:p>
          <a:p>
            <a:pPr algn="ctr" eaLnBrk="1" hangingPunct="1">
              <a:spcBef>
                <a:spcPts val="300"/>
              </a:spcBef>
            </a:pPr>
            <a:r>
              <a:rPr lang="en-US" sz="1700" i="1" dirty="0"/>
              <a:t>New guidance on methods for grouping chemicals:  OECD, ENV/JM/MONO(2014)4   </a:t>
            </a:r>
            <a:endParaRPr lang="en-US" sz="1700" i="1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547813" y="6400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14DDA7E7-175B-40DF-BF2F-79E726617436}" type="slidenum">
              <a:rPr lang="en-CA" sz="1400">
                <a:solidFill>
                  <a:schemeClr val="bg1"/>
                </a:solidFill>
              </a:rPr>
              <a:pPr algn="r">
                <a:defRPr/>
              </a:pPr>
              <a:t>18</a:t>
            </a:fld>
            <a:endParaRPr lang="en-CA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8"/>
          <p:cNvSpPr txBox="1">
            <a:spLocks noChangeArrowheads="1"/>
          </p:cNvSpPr>
          <p:nvPr/>
        </p:nvSpPr>
        <p:spPr bwMode="auto">
          <a:xfrm>
            <a:off x="1852614" y="6546851"/>
            <a:ext cx="4060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+mn-lt"/>
              </a:rPr>
              <a:t>[Adapted from:  Schulte et al. 2010; Kuempel et al. 2007, 2012]</a:t>
            </a:r>
          </a:p>
        </p:txBody>
      </p:sp>
      <p:sp>
        <p:nvSpPr>
          <p:cNvPr id="199686" name="Rectangle 32"/>
          <p:cNvSpPr>
            <a:spLocks noChangeArrowheads="1"/>
          </p:cNvSpPr>
          <p:nvPr/>
        </p:nvSpPr>
        <p:spPr bwMode="auto">
          <a:xfrm>
            <a:off x="7431089" y="2395539"/>
            <a:ext cx="1627187" cy="339725"/>
          </a:xfrm>
          <a:prstGeom prst="rect">
            <a:avLst/>
          </a:prstGeom>
          <a:solidFill>
            <a:srgbClr val="6699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99687" name="Rectangle 31"/>
          <p:cNvSpPr>
            <a:spLocks noChangeArrowheads="1"/>
          </p:cNvSpPr>
          <p:nvPr/>
        </p:nvSpPr>
        <p:spPr bwMode="auto">
          <a:xfrm>
            <a:off x="4787901" y="2406651"/>
            <a:ext cx="2174875" cy="339725"/>
          </a:xfrm>
          <a:prstGeom prst="rect">
            <a:avLst/>
          </a:prstGeom>
          <a:solidFill>
            <a:srgbClr val="6699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99688" name="Rectangle 30"/>
          <p:cNvSpPr>
            <a:spLocks noChangeArrowheads="1"/>
          </p:cNvSpPr>
          <p:nvPr/>
        </p:nvSpPr>
        <p:spPr bwMode="auto">
          <a:xfrm>
            <a:off x="2625725" y="2409826"/>
            <a:ext cx="1733550" cy="339725"/>
          </a:xfrm>
          <a:prstGeom prst="rect">
            <a:avLst/>
          </a:prstGeom>
          <a:solidFill>
            <a:srgbClr val="6699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99689" name="Rectangle 29"/>
          <p:cNvSpPr>
            <a:spLocks noChangeArrowheads="1"/>
          </p:cNvSpPr>
          <p:nvPr/>
        </p:nvSpPr>
        <p:spPr bwMode="auto">
          <a:xfrm>
            <a:off x="2563814" y="3230564"/>
            <a:ext cx="1749425" cy="795337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99690" name="Rectangle 28"/>
          <p:cNvSpPr>
            <a:spLocks noChangeArrowheads="1"/>
          </p:cNvSpPr>
          <p:nvPr/>
        </p:nvSpPr>
        <p:spPr bwMode="auto">
          <a:xfrm>
            <a:off x="7640639" y="3241675"/>
            <a:ext cx="1468437" cy="749300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99692" name="Rectangle 23"/>
          <p:cNvSpPr>
            <a:spLocks noChangeArrowheads="1"/>
          </p:cNvSpPr>
          <p:nvPr/>
        </p:nvSpPr>
        <p:spPr bwMode="auto">
          <a:xfrm>
            <a:off x="4560889" y="1406525"/>
            <a:ext cx="2744787" cy="566738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4548189" y="1438276"/>
            <a:ext cx="27701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Available Health Hazard &amp; Physical-Chemical Data</a:t>
            </a: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4891089" y="2393950"/>
            <a:ext cx="2027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Limited (focused)</a:t>
            </a:r>
          </a:p>
        </p:txBody>
      </p:sp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7627938" y="3371850"/>
            <a:ext cx="1479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Analogy</a:t>
            </a:r>
            <a:r>
              <a:rPr lang="en-US" altLang="en-US" sz="1600" b="1" baseline="30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or Default</a:t>
            </a:r>
          </a:p>
        </p:txBody>
      </p:sp>
      <p:sp>
        <p:nvSpPr>
          <p:cNvPr id="15372" name="TextBox 12"/>
          <p:cNvSpPr txBox="1">
            <a:spLocks noChangeArrowheads="1"/>
          </p:cNvSpPr>
          <p:nvPr/>
        </p:nvSpPr>
        <p:spPr bwMode="auto">
          <a:xfrm>
            <a:off x="2625725" y="3267076"/>
            <a:ext cx="162718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Quantitative Risk Assessment</a:t>
            </a:r>
          </a:p>
        </p:txBody>
      </p:sp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2873376" y="2427288"/>
            <a:ext cx="1273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Sufficient</a:t>
            </a:r>
          </a:p>
        </p:txBody>
      </p:sp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7537451" y="2395538"/>
            <a:ext cx="1414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Minimal</a:t>
            </a:r>
          </a:p>
        </p:txBody>
      </p:sp>
      <p:cxnSp>
        <p:nvCxnSpPr>
          <p:cNvPr id="15375" name="Straight Arrow Connector 19"/>
          <p:cNvCxnSpPr>
            <a:cxnSpLocks noChangeShapeType="1"/>
          </p:cNvCxnSpPr>
          <p:nvPr/>
        </p:nvCxnSpPr>
        <p:spPr bwMode="auto">
          <a:xfrm flipH="1">
            <a:off x="5867400" y="1973263"/>
            <a:ext cx="1588" cy="3476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6" name="Straight Arrow Connector 23"/>
          <p:cNvCxnSpPr>
            <a:cxnSpLocks noChangeShapeType="1"/>
          </p:cNvCxnSpPr>
          <p:nvPr/>
        </p:nvCxnSpPr>
        <p:spPr bwMode="auto">
          <a:xfrm>
            <a:off x="7448550" y="1817689"/>
            <a:ext cx="704850" cy="4397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9684" name="Rectangle 34"/>
          <p:cNvSpPr>
            <a:spLocks noChangeArrowheads="1"/>
          </p:cNvSpPr>
          <p:nvPr/>
        </p:nvSpPr>
        <p:spPr bwMode="auto">
          <a:xfrm>
            <a:off x="7192963" y="4538664"/>
            <a:ext cx="2316162" cy="477837"/>
          </a:xfrm>
          <a:prstGeom prst="rect">
            <a:avLst/>
          </a:prstGeom>
          <a:solidFill>
            <a:srgbClr val="000066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5378" name="TextBox 24"/>
          <p:cNvSpPr txBox="1">
            <a:spLocks noChangeArrowheads="1"/>
          </p:cNvSpPr>
          <p:nvPr/>
        </p:nvSpPr>
        <p:spPr bwMode="auto">
          <a:xfrm>
            <a:off x="6962775" y="4613275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Hazard Band / OEB</a:t>
            </a:r>
          </a:p>
        </p:txBody>
      </p:sp>
      <p:sp>
        <p:nvSpPr>
          <p:cNvPr id="199720" name="Rectangle 27"/>
          <p:cNvSpPr>
            <a:spLocks noChangeArrowheads="1"/>
          </p:cNvSpPr>
          <p:nvPr/>
        </p:nvSpPr>
        <p:spPr bwMode="auto">
          <a:xfrm>
            <a:off x="4891089" y="3241676"/>
            <a:ext cx="2105025" cy="809625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5380" name="TextBox 10"/>
          <p:cNvSpPr txBox="1">
            <a:spLocks noChangeArrowheads="1"/>
          </p:cNvSpPr>
          <p:nvPr/>
        </p:nvSpPr>
        <p:spPr bwMode="auto">
          <a:xfrm>
            <a:off x="4914901" y="3275014"/>
            <a:ext cx="20034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Structure-Activity &amp; Toxicity Comparison</a:t>
            </a:r>
          </a:p>
        </p:txBody>
      </p:sp>
      <p:cxnSp>
        <p:nvCxnSpPr>
          <p:cNvPr id="15381" name="Straight Arrow Connector 32"/>
          <p:cNvCxnSpPr>
            <a:cxnSpLocks noChangeShapeType="1"/>
          </p:cNvCxnSpPr>
          <p:nvPr/>
        </p:nvCxnSpPr>
        <p:spPr bwMode="auto">
          <a:xfrm flipH="1">
            <a:off x="8335964" y="4073526"/>
            <a:ext cx="1587" cy="3476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382" name="Group 54"/>
          <p:cNvGrpSpPr>
            <a:grpSpLocks/>
          </p:cNvGrpSpPr>
          <p:nvPr/>
        </p:nvGrpSpPr>
        <p:grpSpPr bwMode="auto">
          <a:xfrm>
            <a:off x="7156450" y="5414964"/>
            <a:ext cx="2425700" cy="466725"/>
            <a:chOff x="4138" y="3482"/>
            <a:chExt cx="1511" cy="303"/>
          </a:xfrm>
        </p:grpSpPr>
        <p:sp>
          <p:nvSpPr>
            <p:cNvPr id="199731" name="Rectangle 34"/>
            <p:cNvSpPr>
              <a:spLocks noChangeArrowheads="1"/>
            </p:cNvSpPr>
            <p:nvPr/>
          </p:nvSpPr>
          <p:spPr bwMode="auto">
            <a:xfrm>
              <a:off x="4138" y="3482"/>
              <a:ext cx="1511" cy="303"/>
            </a:xfrm>
            <a:prstGeom prst="rect">
              <a:avLst/>
            </a:prstGeom>
            <a:solidFill>
              <a:srgbClr val="000066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15401" name="TextBox 24"/>
            <p:cNvSpPr txBox="1">
              <a:spLocks noChangeArrowheads="1"/>
            </p:cNvSpPr>
            <p:nvPr/>
          </p:nvSpPr>
          <p:spPr bwMode="auto">
            <a:xfrm>
              <a:off x="4184" y="3532"/>
              <a:ext cx="13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" panose="020B0604020202020204" pitchFamily="34" charset="0"/>
                </a:rPr>
                <a:t>Control Band</a:t>
              </a:r>
            </a:p>
          </p:txBody>
        </p:sp>
      </p:grpSp>
      <p:sp>
        <p:nvSpPr>
          <p:cNvPr id="15383" name="Text Box 36"/>
          <p:cNvSpPr txBox="1">
            <a:spLocks noChangeArrowheads="1"/>
          </p:cNvSpPr>
          <p:nvPr/>
        </p:nvSpPr>
        <p:spPr bwMode="auto">
          <a:xfrm>
            <a:off x="5283200" y="4400550"/>
            <a:ext cx="13858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3300"/>
                </a:solidFill>
                <a:latin typeface="Arial" panose="020B0604020202020204" pitchFamily="34" charset="0"/>
              </a:rPr>
              <a:t>Benchmark particles</a:t>
            </a:r>
          </a:p>
        </p:txBody>
      </p:sp>
      <p:cxnSp>
        <p:nvCxnSpPr>
          <p:cNvPr id="15384" name="Straight Arrow Connector 28"/>
          <p:cNvCxnSpPr>
            <a:cxnSpLocks noChangeShapeType="1"/>
          </p:cNvCxnSpPr>
          <p:nvPr/>
        </p:nvCxnSpPr>
        <p:spPr bwMode="auto">
          <a:xfrm>
            <a:off x="4967288" y="5026025"/>
            <a:ext cx="182086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5" name="Straight Arrow Connector 32"/>
          <p:cNvCxnSpPr>
            <a:cxnSpLocks noChangeShapeType="1"/>
          </p:cNvCxnSpPr>
          <p:nvPr/>
        </p:nvCxnSpPr>
        <p:spPr bwMode="auto">
          <a:xfrm flipH="1">
            <a:off x="8339139" y="5057775"/>
            <a:ext cx="1587" cy="2984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6" name="Straight Arrow Connector 23"/>
          <p:cNvCxnSpPr>
            <a:cxnSpLocks noChangeShapeType="1"/>
          </p:cNvCxnSpPr>
          <p:nvPr/>
        </p:nvCxnSpPr>
        <p:spPr bwMode="auto">
          <a:xfrm flipH="1">
            <a:off x="3627438" y="1766888"/>
            <a:ext cx="779462" cy="5000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7" name="Straight Arrow Connector 32"/>
          <p:cNvCxnSpPr>
            <a:cxnSpLocks noChangeShapeType="1"/>
          </p:cNvCxnSpPr>
          <p:nvPr/>
        </p:nvCxnSpPr>
        <p:spPr bwMode="auto">
          <a:xfrm flipH="1">
            <a:off x="8251825" y="2800351"/>
            <a:ext cx="1588" cy="3476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8" name="Straight Arrow Connector 32"/>
          <p:cNvCxnSpPr>
            <a:cxnSpLocks noChangeShapeType="1"/>
          </p:cNvCxnSpPr>
          <p:nvPr/>
        </p:nvCxnSpPr>
        <p:spPr bwMode="auto">
          <a:xfrm flipH="1">
            <a:off x="3524250" y="2808288"/>
            <a:ext cx="1588" cy="3476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9" name="Straight Arrow Connector 32"/>
          <p:cNvCxnSpPr>
            <a:cxnSpLocks noChangeShapeType="1"/>
          </p:cNvCxnSpPr>
          <p:nvPr/>
        </p:nvCxnSpPr>
        <p:spPr bwMode="auto">
          <a:xfrm flipH="1">
            <a:off x="5861050" y="2808288"/>
            <a:ext cx="1588" cy="3476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0" name="Straight Arrow Connector 23"/>
          <p:cNvCxnSpPr>
            <a:cxnSpLocks noChangeShapeType="1"/>
          </p:cNvCxnSpPr>
          <p:nvPr/>
        </p:nvCxnSpPr>
        <p:spPr bwMode="auto">
          <a:xfrm>
            <a:off x="6343650" y="4238625"/>
            <a:ext cx="622300" cy="381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1" name="Straight Arrow Connector 23"/>
          <p:cNvCxnSpPr>
            <a:cxnSpLocks noChangeShapeType="1"/>
          </p:cNvCxnSpPr>
          <p:nvPr/>
        </p:nvCxnSpPr>
        <p:spPr bwMode="auto">
          <a:xfrm flipH="1">
            <a:off x="4776789" y="4210050"/>
            <a:ext cx="733425" cy="3937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2" name="Straight Arrow Connector 32"/>
          <p:cNvCxnSpPr>
            <a:cxnSpLocks noChangeShapeType="1"/>
          </p:cNvCxnSpPr>
          <p:nvPr/>
        </p:nvCxnSpPr>
        <p:spPr bwMode="auto">
          <a:xfrm flipH="1">
            <a:off x="3462339" y="4076701"/>
            <a:ext cx="1587" cy="3476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0" name="Title 2"/>
          <p:cNvSpPr txBox="1">
            <a:spLocks/>
          </p:cNvSpPr>
          <p:nvPr/>
        </p:nvSpPr>
        <p:spPr bwMode="auto">
          <a:xfrm>
            <a:off x="1651000" y="685800"/>
            <a:ext cx="8991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dirty="0">
                <a:solidFill>
                  <a:srgbClr val="233E82"/>
                </a:solidFill>
                <a:latin typeface="+mj-lt"/>
                <a:ea typeface="Malgun Gothic"/>
                <a:cs typeface="Arial" pitchFamily="34" charset="0"/>
              </a:rPr>
              <a:t>Evidence-based Strategy to Develop OELs &amp; OEBs</a:t>
            </a:r>
            <a:r>
              <a:rPr lang="en-US" sz="2800" b="1" baseline="30000" dirty="0">
                <a:solidFill>
                  <a:srgbClr val="233E82"/>
                </a:solidFill>
                <a:latin typeface="+mj-lt"/>
                <a:ea typeface="Malgun Gothic"/>
                <a:cs typeface="Arial" pitchFamily="34" charset="0"/>
              </a:rPr>
              <a:t>*</a:t>
            </a:r>
            <a:endParaRPr lang="en-US" sz="2800" b="1" i="1" baseline="30000" dirty="0">
              <a:solidFill>
                <a:srgbClr val="233E82"/>
              </a:solidFill>
              <a:latin typeface="+mj-lt"/>
              <a:ea typeface="Malgun Gothic"/>
              <a:cs typeface="Arial" pitchFamily="34" charset="0"/>
            </a:endParaRPr>
          </a:p>
        </p:txBody>
      </p:sp>
      <p:sp>
        <p:nvSpPr>
          <p:cNvPr id="15394" name="Text Box 38"/>
          <p:cNvSpPr txBox="1">
            <a:spLocks noChangeArrowheads="1"/>
          </p:cNvSpPr>
          <p:nvPr/>
        </p:nvSpPr>
        <p:spPr bwMode="auto">
          <a:xfrm>
            <a:off x="1776413" y="6342064"/>
            <a:ext cx="495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* Occupational Exposure Limits &amp; Occupational Exposure Bands</a:t>
            </a:r>
          </a:p>
        </p:txBody>
      </p:sp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2173288" y="5434014"/>
            <a:ext cx="2741612" cy="466725"/>
          </a:xfrm>
          <a:prstGeom prst="rect">
            <a:avLst/>
          </a:prstGeom>
          <a:solidFill>
            <a:srgbClr val="000066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5396" name="TextBox 24"/>
          <p:cNvSpPr txBox="1">
            <a:spLocks noChangeArrowheads="1"/>
          </p:cNvSpPr>
          <p:nvPr/>
        </p:nvSpPr>
        <p:spPr bwMode="auto">
          <a:xfrm>
            <a:off x="2166939" y="5511800"/>
            <a:ext cx="2719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Measurement &amp; Control</a:t>
            </a:r>
          </a:p>
        </p:txBody>
      </p:sp>
      <p:sp>
        <p:nvSpPr>
          <p:cNvPr id="50" name="Rectangle 34"/>
          <p:cNvSpPr>
            <a:spLocks noChangeArrowheads="1"/>
          </p:cNvSpPr>
          <p:nvPr/>
        </p:nvSpPr>
        <p:spPr bwMode="auto">
          <a:xfrm>
            <a:off x="2249488" y="4548189"/>
            <a:ext cx="2316162" cy="477837"/>
          </a:xfrm>
          <a:prstGeom prst="rect">
            <a:avLst/>
          </a:prstGeom>
          <a:solidFill>
            <a:srgbClr val="000066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5398" name="TextBox 24"/>
          <p:cNvSpPr txBox="1">
            <a:spLocks noChangeArrowheads="1"/>
          </p:cNvSpPr>
          <p:nvPr/>
        </p:nvSpPr>
        <p:spPr bwMode="auto">
          <a:xfrm>
            <a:off x="2111375" y="46228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Health-Based OEL</a:t>
            </a:r>
          </a:p>
        </p:txBody>
      </p:sp>
      <p:cxnSp>
        <p:nvCxnSpPr>
          <p:cNvPr id="15399" name="Straight Arrow Connector 32"/>
          <p:cNvCxnSpPr>
            <a:cxnSpLocks noChangeShapeType="1"/>
          </p:cNvCxnSpPr>
          <p:nvPr/>
        </p:nvCxnSpPr>
        <p:spPr bwMode="auto">
          <a:xfrm flipH="1">
            <a:off x="3443289" y="5091113"/>
            <a:ext cx="1587" cy="2984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9810"/>
            <a:ext cx="10515600" cy="1325563"/>
          </a:xfrm>
        </p:spPr>
        <p:txBody>
          <a:bodyPr/>
          <a:lstStyle/>
          <a:p>
            <a:r>
              <a:rPr lang="en-US" dirty="0" smtClean="0"/>
              <a:t>Nanotechnology Workgroup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as a topic at the 5</a:t>
            </a:r>
            <a:r>
              <a:rPr lang="en-US" baseline="30000" dirty="0" smtClean="0"/>
              <a:t>th</a:t>
            </a:r>
            <a:r>
              <a:rPr lang="en-US" dirty="0" smtClean="0"/>
              <a:t> OS&amp;H Conference in Lisbon, 2007</a:t>
            </a:r>
          </a:p>
          <a:p>
            <a:r>
              <a:rPr lang="en-US" dirty="0" smtClean="0"/>
              <a:t>Continued discussion at the 7</a:t>
            </a:r>
            <a:r>
              <a:rPr lang="en-US" baseline="30000" dirty="0" smtClean="0"/>
              <a:t>th</a:t>
            </a:r>
            <a:r>
              <a:rPr lang="en-US" dirty="0" smtClean="0"/>
              <a:t> OS&amp;H Conference in Brussels, 2012</a:t>
            </a:r>
          </a:p>
          <a:p>
            <a:pPr lvl="1"/>
            <a:r>
              <a:rPr lang="en-US" dirty="0" smtClean="0"/>
              <a:t>Brief Report Generated</a:t>
            </a:r>
          </a:p>
          <a:p>
            <a:pPr lvl="1"/>
            <a:r>
              <a:rPr lang="en-US" dirty="0" smtClean="0"/>
              <a:t>Overarching Principles drafted and agreed to by the workgroup</a:t>
            </a:r>
            <a:endParaRPr lang="en-US" dirty="0"/>
          </a:p>
          <a:p>
            <a:r>
              <a:rPr lang="en-US" dirty="0" smtClean="0"/>
              <a:t>Detailed discussion at the 8</a:t>
            </a:r>
            <a:r>
              <a:rPr lang="en-US" baseline="30000" dirty="0" smtClean="0"/>
              <a:t>th</a:t>
            </a:r>
            <a:r>
              <a:rPr lang="en-US" dirty="0" smtClean="0"/>
              <a:t> OS&amp;H Conference in Fort Worth, 2015</a:t>
            </a:r>
          </a:p>
          <a:p>
            <a:pPr lvl="1"/>
            <a:r>
              <a:rPr lang="en-US" dirty="0" smtClean="0"/>
              <a:t>Refresh on the Overarching Principles</a:t>
            </a:r>
          </a:p>
          <a:p>
            <a:pPr lvl="1"/>
            <a:r>
              <a:rPr lang="en-US" dirty="0" smtClean="0"/>
              <a:t>Status check on Recommendations</a:t>
            </a:r>
          </a:p>
          <a:p>
            <a:pPr lvl="1"/>
            <a:r>
              <a:rPr lang="en-US" dirty="0" smtClean="0"/>
              <a:t>Review agenda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037" y="113505"/>
            <a:ext cx="746702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45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3"/>
          <p:cNvSpPr txBox="1">
            <a:spLocks noChangeArrowheads="1"/>
          </p:cNvSpPr>
          <p:nvPr/>
        </p:nvSpPr>
        <p:spPr bwMode="auto">
          <a:xfrm>
            <a:off x="2328864" y="5768976"/>
            <a:ext cx="772953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9pPr>
          </a:lstStyle>
          <a:p>
            <a:pPr marL="171450" indent="-171450">
              <a:lnSpc>
                <a:spcPct val="95000"/>
              </a:lnSpc>
              <a:spcBef>
                <a:spcPct val="0"/>
              </a:spcBef>
              <a:defRPr/>
            </a:pPr>
            <a:r>
              <a:rPr lang="en-US" altLang="en-US" sz="1200" i="1" dirty="0">
                <a:latin typeface="Arial" charset="0"/>
              </a:rPr>
              <a:t>Example of performance-based exposure control bands developed in pharmaceutical industry; 8-hr TWA</a:t>
            </a:r>
          </a:p>
          <a:p>
            <a:pPr>
              <a:lnSpc>
                <a:spcPct val="95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en-US" sz="1200" i="1" dirty="0">
                <a:latin typeface="Arial" charset="0"/>
              </a:rPr>
              <a:t>    concentrations  [</a:t>
            </a:r>
            <a:r>
              <a:rPr lang="en-US" altLang="en-US" sz="1200" i="1" dirty="0" err="1">
                <a:latin typeface="Arial" charset="0"/>
              </a:rPr>
              <a:t>Naumann</a:t>
            </a:r>
            <a:r>
              <a:rPr lang="en-US" altLang="en-US" sz="1200" i="1" dirty="0">
                <a:latin typeface="Arial" charset="0"/>
              </a:rPr>
              <a:t> et al. 1996; </a:t>
            </a:r>
            <a:r>
              <a:rPr lang="en-US" altLang="en-US" sz="1200" i="1" dirty="0" err="1">
                <a:latin typeface="Arial" charset="0"/>
              </a:rPr>
              <a:t>Ader</a:t>
            </a:r>
            <a:r>
              <a:rPr lang="en-US" altLang="en-US" sz="1200" i="1" dirty="0">
                <a:latin typeface="Arial" charset="0"/>
              </a:rPr>
              <a:t> et al. 2005; </a:t>
            </a:r>
            <a:r>
              <a:rPr lang="en-US" altLang="en-US" sz="1200" i="1" dirty="0" err="1">
                <a:latin typeface="Arial" charset="0"/>
              </a:rPr>
              <a:t>Zalk</a:t>
            </a:r>
            <a:r>
              <a:rPr lang="en-US" altLang="en-US" sz="1200" i="1" dirty="0">
                <a:latin typeface="Arial" charset="0"/>
              </a:rPr>
              <a:t> &amp; Nelson 2008]; </a:t>
            </a:r>
          </a:p>
        </p:txBody>
      </p:sp>
      <p:sp>
        <p:nvSpPr>
          <p:cNvPr id="17411" name="TextBox 8"/>
          <p:cNvSpPr txBox="1">
            <a:spLocks noChangeArrowheads="1"/>
          </p:cNvSpPr>
          <p:nvPr/>
        </p:nvSpPr>
        <p:spPr bwMode="auto">
          <a:xfrm>
            <a:off x="2997200" y="1524000"/>
            <a:ext cx="4789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Arial" panose="020B0604020202020204" pitchFamily="34" charset="0"/>
              </a:rPr>
              <a:t>Standard Set of Assays and Parameters</a:t>
            </a:r>
          </a:p>
        </p:txBody>
      </p:sp>
      <p:sp>
        <p:nvSpPr>
          <p:cNvPr id="199688" name="Rectangle 30"/>
          <p:cNvSpPr>
            <a:spLocks noChangeArrowheads="1"/>
          </p:cNvSpPr>
          <p:nvPr/>
        </p:nvSpPr>
        <p:spPr bwMode="auto">
          <a:xfrm>
            <a:off x="3219450" y="1955800"/>
            <a:ext cx="1219200" cy="736600"/>
          </a:xfrm>
          <a:prstGeom prst="rect">
            <a:avLst/>
          </a:prstGeom>
          <a:solidFill>
            <a:srgbClr val="99CC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3200401" y="1981201"/>
            <a:ext cx="1236663" cy="7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5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Physical-chemical properties</a:t>
            </a:r>
          </a:p>
        </p:txBody>
      </p:sp>
      <p:cxnSp>
        <p:nvCxnSpPr>
          <p:cNvPr id="17414" name="Straight Arrow Connector 30"/>
          <p:cNvCxnSpPr>
            <a:cxnSpLocks noChangeShapeType="1"/>
          </p:cNvCxnSpPr>
          <p:nvPr/>
        </p:nvCxnSpPr>
        <p:spPr bwMode="auto">
          <a:xfrm>
            <a:off x="8613775" y="2681289"/>
            <a:ext cx="7938" cy="407987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9689" name="Rectangle 29"/>
          <p:cNvSpPr>
            <a:spLocks noChangeArrowheads="1"/>
          </p:cNvSpPr>
          <p:nvPr/>
        </p:nvSpPr>
        <p:spPr bwMode="auto">
          <a:xfrm>
            <a:off x="4025901" y="4321175"/>
            <a:ext cx="1057275" cy="681038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5413376" y="4311651"/>
            <a:ext cx="1108075" cy="684213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6896100" y="4311651"/>
            <a:ext cx="1087438" cy="684213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2608263" y="4311651"/>
            <a:ext cx="1028700" cy="684213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7419" name="TextBox 12"/>
          <p:cNvSpPr txBox="1">
            <a:spLocks noChangeArrowheads="1"/>
          </p:cNvSpPr>
          <p:nvPr/>
        </p:nvSpPr>
        <p:spPr bwMode="auto">
          <a:xfrm>
            <a:off x="2646363" y="4395788"/>
            <a:ext cx="977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chemeClr val="bg1"/>
                </a:solidFill>
                <a:latin typeface="Arial" panose="020B0604020202020204" pitchFamily="34" charset="0"/>
              </a:rPr>
              <a:t>&lt;1   µg/m</a:t>
            </a:r>
            <a:r>
              <a:rPr lang="en-US" altLang="en-US" sz="1500" b="1" baseline="30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20" name="TextBox 12"/>
          <p:cNvSpPr txBox="1">
            <a:spLocks noChangeArrowheads="1"/>
          </p:cNvSpPr>
          <p:nvPr/>
        </p:nvSpPr>
        <p:spPr bwMode="auto">
          <a:xfrm>
            <a:off x="4043363" y="4413250"/>
            <a:ext cx="10350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chemeClr val="bg1"/>
                </a:solidFill>
                <a:latin typeface="Arial" panose="020B0604020202020204" pitchFamily="34" charset="0"/>
              </a:rPr>
              <a:t>1 – 10 µg/m</a:t>
            </a:r>
            <a:r>
              <a:rPr lang="en-US" altLang="en-US" sz="1500" b="1" baseline="30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21" name="TextBox 12"/>
          <p:cNvSpPr txBox="1">
            <a:spLocks noChangeArrowheads="1"/>
          </p:cNvSpPr>
          <p:nvPr/>
        </p:nvSpPr>
        <p:spPr bwMode="auto">
          <a:xfrm>
            <a:off x="5451476" y="4383088"/>
            <a:ext cx="1033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chemeClr val="bg1"/>
                </a:solidFill>
                <a:latin typeface="Arial" panose="020B0604020202020204" pitchFamily="34" charset="0"/>
              </a:rPr>
              <a:t>10 – 100 µg/m</a:t>
            </a:r>
            <a:r>
              <a:rPr lang="en-US" altLang="en-US" sz="1500" b="1" baseline="30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22" name="TextBox 12"/>
          <p:cNvSpPr txBox="1">
            <a:spLocks noChangeArrowheads="1"/>
          </p:cNvSpPr>
          <p:nvPr/>
        </p:nvSpPr>
        <p:spPr bwMode="auto">
          <a:xfrm>
            <a:off x="6786564" y="4391025"/>
            <a:ext cx="12588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chemeClr val="bg1"/>
                </a:solidFill>
                <a:latin typeface="Arial" panose="020B0604020202020204" pitchFamily="34" charset="0"/>
              </a:rPr>
              <a:t>100 – 1000 µg/m</a:t>
            </a:r>
            <a:r>
              <a:rPr lang="en-US" altLang="en-US" sz="1500" b="1" baseline="30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8361364" y="4327526"/>
            <a:ext cx="1049337" cy="682625"/>
          </a:xfrm>
          <a:prstGeom prst="rect">
            <a:avLst/>
          </a:prstGeom>
          <a:solidFill>
            <a:srgbClr val="3333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7424" name="TextBox 12"/>
          <p:cNvSpPr txBox="1">
            <a:spLocks noChangeArrowheads="1"/>
          </p:cNvSpPr>
          <p:nvPr/>
        </p:nvSpPr>
        <p:spPr bwMode="auto">
          <a:xfrm>
            <a:off x="8366125" y="4414838"/>
            <a:ext cx="10350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chemeClr val="bg1"/>
                </a:solidFill>
                <a:latin typeface="Arial" panose="020B0604020202020204" pitchFamily="34" charset="0"/>
              </a:rPr>
              <a:t>&gt;1000 µg/m</a:t>
            </a:r>
            <a:r>
              <a:rPr lang="en-US" altLang="en-US" sz="1500" b="1" baseline="30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25" name="Rectangle 30"/>
          <p:cNvSpPr>
            <a:spLocks noChangeArrowheads="1"/>
          </p:cNvSpPr>
          <p:nvPr/>
        </p:nvSpPr>
        <p:spPr bwMode="auto">
          <a:xfrm>
            <a:off x="2501900" y="3151188"/>
            <a:ext cx="7023100" cy="468312"/>
          </a:xfrm>
          <a:prstGeom prst="rect">
            <a:avLst/>
          </a:prstGeom>
          <a:solidFill>
            <a:srgbClr val="0099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i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7426" name="TextBox 13"/>
          <p:cNvSpPr txBox="1">
            <a:spLocks noChangeArrowheads="1"/>
          </p:cNvSpPr>
          <p:nvPr/>
        </p:nvSpPr>
        <p:spPr bwMode="auto">
          <a:xfrm>
            <a:off x="2743200" y="3200401"/>
            <a:ext cx="6553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bg1"/>
                </a:solidFill>
                <a:latin typeface="Arial" panose="020B0604020202020204" pitchFamily="34" charset="0"/>
              </a:rPr>
              <a:t>Comparative toxicity &amp; risk of ENMs and benchmark particles</a:t>
            </a:r>
          </a:p>
        </p:txBody>
      </p:sp>
      <p:sp>
        <p:nvSpPr>
          <p:cNvPr id="17427" name="TextBox 8"/>
          <p:cNvSpPr txBox="1">
            <a:spLocks noChangeArrowheads="1"/>
          </p:cNvSpPr>
          <p:nvPr/>
        </p:nvSpPr>
        <p:spPr bwMode="auto">
          <a:xfrm>
            <a:off x="2209800" y="5100639"/>
            <a:ext cx="16716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i="1">
                <a:latin typeface="Arial" panose="020B0604020202020204" pitchFamily="34" charset="0"/>
              </a:rPr>
              <a:t>Closed Systems &amp; Robotics</a:t>
            </a:r>
          </a:p>
        </p:txBody>
      </p:sp>
      <p:sp>
        <p:nvSpPr>
          <p:cNvPr id="17428" name="TextBox 8"/>
          <p:cNvSpPr txBox="1">
            <a:spLocks noChangeArrowheads="1"/>
          </p:cNvSpPr>
          <p:nvPr/>
        </p:nvSpPr>
        <p:spPr bwMode="auto">
          <a:xfrm>
            <a:off x="3957638" y="5100639"/>
            <a:ext cx="13763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i="1">
                <a:latin typeface="Arial" panose="020B0604020202020204" pitchFamily="34" charset="0"/>
              </a:rPr>
              <a:t>Containment Systems</a:t>
            </a:r>
          </a:p>
        </p:txBody>
      </p:sp>
      <p:sp>
        <p:nvSpPr>
          <p:cNvPr id="17429" name="TextBox 8"/>
          <p:cNvSpPr txBox="1">
            <a:spLocks noChangeArrowheads="1"/>
          </p:cNvSpPr>
          <p:nvPr/>
        </p:nvSpPr>
        <p:spPr bwMode="auto">
          <a:xfrm>
            <a:off x="5286376" y="5100639"/>
            <a:ext cx="145256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i="1">
                <a:latin typeface="Arial" panose="020B0604020202020204" pitchFamily="34" charset="0"/>
              </a:rPr>
              <a:t>Ventilated Enclosures</a:t>
            </a:r>
          </a:p>
        </p:txBody>
      </p:sp>
      <p:sp>
        <p:nvSpPr>
          <p:cNvPr id="17430" name="TextBox 8"/>
          <p:cNvSpPr txBox="1">
            <a:spLocks noChangeArrowheads="1"/>
          </p:cNvSpPr>
          <p:nvPr/>
        </p:nvSpPr>
        <p:spPr bwMode="auto">
          <a:xfrm>
            <a:off x="6642100" y="5118101"/>
            <a:ext cx="162083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i="1">
                <a:latin typeface="Arial" panose="020B0604020202020204" pitchFamily="34" charset="0"/>
              </a:rPr>
              <a:t>Local Exhaust Ventilation</a:t>
            </a:r>
          </a:p>
        </p:txBody>
      </p:sp>
      <p:sp>
        <p:nvSpPr>
          <p:cNvPr id="17431" name="TextBox 8"/>
          <p:cNvSpPr txBox="1">
            <a:spLocks noChangeArrowheads="1"/>
          </p:cNvSpPr>
          <p:nvPr/>
        </p:nvSpPr>
        <p:spPr bwMode="auto">
          <a:xfrm>
            <a:off x="8205788" y="5118101"/>
            <a:ext cx="131921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i="1">
                <a:latin typeface="Arial" panose="020B0604020202020204" pitchFamily="34" charset="0"/>
              </a:rPr>
              <a:t>General Ventilation</a:t>
            </a:r>
          </a:p>
        </p:txBody>
      </p:sp>
      <p:grpSp>
        <p:nvGrpSpPr>
          <p:cNvPr id="17432" name="Group 25"/>
          <p:cNvGrpSpPr>
            <a:grpSpLocks/>
          </p:cNvGrpSpPr>
          <p:nvPr/>
        </p:nvGrpSpPr>
        <p:grpSpPr bwMode="auto">
          <a:xfrm>
            <a:off x="4792663" y="1939077"/>
            <a:ext cx="1201004" cy="748350"/>
            <a:chOff x="2595" y="1170"/>
            <a:chExt cx="810" cy="505"/>
          </a:xfrm>
        </p:grpSpPr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2595" y="1170"/>
              <a:ext cx="810" cy="503"/>
            </a:xfrm>
            <a:prstGeom prst="rect">
              <a:avLst/>
            </a:prstGeom>
            <a:solidFill>
              <a:srgbClr val="99CC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2600" y="1198"/>
              <a:ext cx="754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5000"/>
                </a:lnSpc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Dose to target   tissue</a:t>
              </a:r>
            </a:p>
          </p:txBody>
        </p:sp>
      </p:grp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6364288" y="1941513"/>
            <a:ext cx="1109662" cy="715962"/>
          </a:xfrm>
          <a:prstGeom prst="rect">
            <a:avLst/>
          </a:prstGeom>
          <a:solidFill>
            <a:srgbClr val="99CC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400800" y="1981200"/>
            <a:ext cx="1016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5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Critical  Effect &amp; MOA</a:t>
            </a:r>
          </a:p>
        </p:txBody>
      </p:sp>
      <p:cxnSp>
        <p:nvCxnSpPr>
          <p:cNvPr id="17435" name="Straight Arrow Connector 19"/>
          <p:cNvCxnSpPr>
            <a:cxnSpLocks noChangeShapeType="1"/>
          </p:cNvCxnSpPr>
          <p:nvPr/>
        </p:nvCxnSpPr>
        <p:spPr bwMode="auto">
          <a:xfrm flipH="1">
            <a:off x="5387975" y="2778126"/>
            <a:ext cx="1588" cy="2635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36" name="Straight Arrow Connector 21"/>
          <p:cNvCxnSpPr>
            <a:cxnSpLocks noChangeShapeType="1"/>
          </p:cNvCxnSpPr>
          <p:nvPr/>
        </p:nvCxnSpPr>
        <p:spPr bwMode="auto">
          <a:xfrm flipH="1">
            <a:off x="3535364" y="2790825"/>
            <a:ext cx="173037" cy="254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37" name="Straight Arrow Connector 23"/>
          <p:cNvCxnSpPr>
            <a:cxnSpLocks noChangeShapeType="1"/>
          </p:cNvCxnSpPr>
          <p:nvPr/>
        </p:nvCxnSpPr>
        <p:spPr bwMode="auto">
          <a:xfrm>
            <a:off x="6975475" y="2762251"/>
            <a:ext cx="204788" cy="257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9727" name="Left Brace 17"/>
          <p:cNvSpPr>
            <a:spLocks/>
          </p:cNvSpPr>
          <p:nvPr/>
        </p:nvSpPr>
        <p:spPr bwMode="auto">
          <a:xfrm rot="5400000" flipV="1">
            <a:off x="5661026" y="1050926"/>
            <a:ext cx="479425" cy="5940425"/>
          </a:xfrm>
          <a:prstGeom prst="leftBrace">
            <a:avLst>
              <a:gd name="adj1" fmla="val 23417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cxnSp>
        <p:nvCxnSpPr>
          <p:cNvPr id="17439" name="Straight Arrow Connector 28"/>
          <p:cNvCxnSpPr>
            <a:cxnSpLocks noChangeShapeType="1"/>
          </p:cNvCxnSpPr>
          <p:nvPr/>
        </p:nvCxnSpPr>
        <p:spPr bwMode="auto">
          <a:xfrm>
            <a:off x="5903913" y="3898901"/>
            <a:ext cx="0" cy="3524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40" name="Straight Arrow Connector 28"/>
          <p:cNvCxnSpPr>
            <a:cxnSpLocks noChangeShapeType="1"/>
          </p:cNvCxnSpPr>
          <p:nvPr/>
        </p:nvCxnSpPr>
        <p:spPr bwMode="auto">
          <a:xfrm>
            <a:off x="4572000" y="4032250"/>
            <a:ext cx="0" cy="2365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41" name="Straight Arrow Connector 28"/>
          <p:cNvCxnSpPr>
            <a:cxnSpLocks noChangeShapeType="1"/>
          </p:cNvCxnSpPr>
          <p:nvPr/>
        </p:nvCxnSpPr>
        <p:spPr bwMode="auto">
          <a:xfrm>
            <a:off x="7416800" y="4032250"/>
            <a:ext cx="0" cy="2365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42" name="Straight Arrow Connector 28"/>
          <p:cNvCxnSpPr>
            <a:cxnSpLocks noChangeShapeType="1"/>
          </p:cNvCxnSpPr>
          <p:nvPr/>
        </p:nvCxnSpPr>
        <p:spPr bwMode="auto">
          <a:xfrm>
            <a:off x="2946400" y="4156076"/>
            <a:ext cx="1588" cy="1365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43" name="Straight Arrow Connector 28"/>
          <p:cNvCxnSpPr>
            <a:cxnSpLocks noChangeShapeType="1"/>
          </p:cNvCxnSpPr>
          <p:nvPr/>
        </p:nvCxnSpPr>
        <p:spPr bwMode="auto">
          <a:xfrm>
            <a:off x="8870950" y="4168775"/>
            <a:ext cx="1588" cy="134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7708900" y="1703388"/>
            <a:ext cx="1816100" cy="811212"/>
          </a:xfrm>
          <a:prstGeom prst="rect">
            <a:avLst/>
          </a:prstGeom>
          <a:noFill/>
          <a:ln w="31750" algn="ctr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7445" name="TextBox 13"/>
          <p:cNvSpPr txBox="1">
            <a:spLocks noChangeArrowheads="1"/>
          </p:cNvSpPr>
          <p:nvPr/>
        </p:nvSpPr>
        <p:spPr bwMode="auto">
          <a:xfrm>
            <a:off x="7770813" y="1857375"/>
            <a:ext cx="17018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  <a:latin typeface="Arial" panose="020B0604020202020204" pitchFamily="34" charset="0"/>
              </a:rPr>
              <a:t>ATS Assays with ENMs and BMPs</a:t>
            </a:r>
          </a:p>
        </p:txBody>
      </p:sp>
      <p:sp>
        <p:nvSpPr>
          <p:cNvPr id="17446" name="Text Box 45"/>
          <p:cNvSpPr txBox="1">
            <a:spLocks noChangeArrowheads="1"/>
          </p:cNvSpPr>
          <p:nvPr/>
        </p:nvSpPr>
        <p:spPr bwMode="auto">
          <a:xfrm>
            <a:off x="2362200" y="4233863"/>
            <a:ext cx="27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</a:t>
            </a:r>
          </a:p>
        </p:txBody>
      </p:sp>
      <p:sp>
        <p:nvSpPr>
          <p:cNvPr id="16425" name="Text Box 38"/>
          <p:cNvSpPr txBox="1">
            <a:spLocks noChangeArrowheads="1"/>
          </p:cNvSpPr>
          <p:nvPr/>
        </p:nvSpPr>
        <p:spPr bwMode="auto">
          <a:xfrm>
            <a:off x="1741489" y="6396039"/>
            <a:ext cx="3544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+mn-lt"/>
              </a:rPr>
              <a:t>[Adapted from Kuempel et al., JNR 14:1029; 2012]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1828800" y="8382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3000" b="1" dirty="0">
                <a:solidFill>
                  <a:srgbClr val="233E82"/>
                </a:solidFill>
                <a:latin typeface="+mj-lt"/>
                <a:ea typeface="Malgun Gothic" pitchFamily="34" charset="-127"/>
                <a:cs typeface="Arial" charset="0"/>
              </a:rPr>
              <a:t>Risk Assessment in Hazard &amp; Control Banding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6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81915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75000"/>
              </a:lnSpc>
              <a:defRPr/>
            </a:pPr>
            <a:r>
              <a:rPr lang="en-US" sz="3200" dirty="0">
                <a:cs typeface="Arial" charset="0"/>
              </a:rPr>
              <a:t>Possible Mode of Action (MOA) Categories for </a:t>
            </a:r>
            <a:r>
              <a:rPr lang="en-US" sz="3200" dirty="0" err="1">
                <a:cs typeface="Arial" charset="0"/>
              </a:rPr>
              <a:t>Nanomaterials</a:t>
            </a:r>
            <a:endParaRPr lang="en-US" sz="3200" dirty="0">
              <a:cs typeface="Arial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524001" y="19124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9716" name="Group 148"/>
          <p:cNvGraphicFramePr>
            <a:graphicFrameLocks noGrp="1"/>
          </p:cNvGraphicFramePr>
          <p:nvPr/>
        </p:nvGraphicFramePr>
        <p:xfrm>
          <a:off x="1828800" y="1905000"/>
          <a:ext cx="8458200" cy="3848102"/>
        </p:xfrm>
        <a:graphic>
          <a:graphicData uri="http://schemas.openxmlformats.org/drawingml/2006/table">
            <a:tbl>
              <a:tblPr/>
              <a:tblGrid>
                <a:gridCol w="1422175"/>
                <a:gridCol w="1519808"/>
                <a:gridCol w="1825366"/>
                <a:gridCol w="1894418"/>
                <a:gridCol w="1796433"/>
              </a:tblGrid>
              <a:tr h="89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Parameter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Higher solubility particles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Poorly-soluble, low toxicity particles 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Poorly-soluble, high toxicity particles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Fibrous particles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Benchmark particle example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Zinc oxide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Copper oxide I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Titanium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 dioxide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Carbon black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Crystalline silica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Nickel oxide III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Chromium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oxide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III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Carbon   nanotubes/fibers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Asbestos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Adverse effects, selected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Acute lung effects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Systemic toxicity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Lung inflammation, fibrosis, cancer (rats)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Lung inflammation, fibrosis, cancer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Lung fibrosis, cancer, mesothelioma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Mode of action example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Toxic ions reach systemic tissues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Surface area dose of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respirable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particles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Reactive surface area dose of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respirable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particles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Biopersistence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Migration to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 pleural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Genotoxicity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2" name="Rectangle 134"/>
          <p:cNvSpPr>
            <a:spLocks noChangeArrowheads="1"/>
          </p:cNvSpPr>
          <p:nvPr/>
        </p:nvSpPr>
        <p:spPr bwMode="auto">
          <a:xfrm>
            <a:off x="1524001" y="4518026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cs typeface="Times New Roman" panose="02020603050405020304" pitchFamily="18" charset="0"/>
              </a:rPr>
              <a:t> </a:t>
            </a:r>
            <a:endParaRPr lang="en-US" altLang="en-US" sz="1800"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524001" y="6400800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+mn-lt"/>
              </a:rPr>
              <a:t>[Kuempel et al., </a:t>
            </a:r>
            <a:r>
              <a:rPr lang="fr-FR" altLang="en-US" sz="1200" i="1" dirty="0">
                <a:solidFill>
                  <a:schemeClr val="bg1"/>
                </a:solidFill>
                <a:latin typeface="+mn-lt"/>
              </a:rPr>
              <a:t>JNR 14:1029; 2012</a:t>
            </a:r>
            <a:r>
              <a:rPr lang="en-US" altLang="en-US" sz="1200" i="1" dirty="0">
                <a:solidFill>
                  <a:schemeClr val="bg1"/>
                </a:solidFill>
                <a:latin typeface="+mn-lt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0" y="1752600"/>
          <a:ext cx="7696200" cy="3733800"/>
        </p:xfrm>
        <a:graphic>
          <a:graphicData uri="http://schemas.openxmlformats.org/drawingml/2006/table">
            <a:tbl>
              <a:tblPr firstRow="1" firstCol="1" bandRow="1"/>
              <a:tblGrid>
                <a:gridCol w="1479176"/>
                <a:gridCol w="2810435"/>
                <a:gridCol w="1331259"/>
                <a:gridCol w="2075330"/>
              </a:tblGrid>
              <a:tr h="990601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Hazard   Rank</a:t>
                      </a:r>
                      <a:endParaRPr lang="en-US" sz="2000" dirty="0">
                        <a:solidFill>
                          <a:srgbClr val="33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Substance</a:t>
                      </a:r>
                      <a:endParaRPr lang="en-US" sz="2000" dirty="0">
                        <a:solidFill>
                          <a:srgbClr val="33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Primary Particle Size</a:t>
                      </a:r>
                      <a:endParaRPr lang="en-US" sz="2000" dirty="0">
                        <a:solidFill>
                          <a:srgbClr val="33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Occupational Exposure </a:t>
                      </a:r>
                      <a:r>
                        <a:rPr lang="en-US" sz="20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Band</a:t>
                      </a:r>
                      <a:r>
                        <a:rPr lang="en-US" sz="2000" b="1" baseline="30000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endParaRPr lang="en-US" sz="2000" dirty="0">
                        <a:solidFill>
                          <a:srgbClr val="33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(8-hr TWA, </a:t>
                      </a:r>
                      <a:r>
                        <a:rPr lang="en-US" sz="18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µ</a:t>
                      </a:r>
                      <a:r>
                        <a:rPr lang="en-US" sz="18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g/m</a:t>
                      </a:r>
                      <a:r>
                        <a:rPr lang="en-US" sz="1800" b="1" baseline="30000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800" dirty="0">
                        <a:solidFill>
                          <a:srgbClr val="33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79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Low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Molybdenum oxide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Titanium dioxide (F)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Fine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&gt;1,000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Moderate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Carbon black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Diesel exhaust particulate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Titanium dioxide (UF)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Ultrafine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 – 1,000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32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High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Nickel oxide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Fine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67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Very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high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Nickel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subsulfide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Gallium 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arsenide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1–10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38" name="Rectangle 2"/>
          <p:cNvSpPr>
            <a:spLocks noChangeArrowheads="1"/>
          </p:cNvSpPr>
          <p:nvPr/>
        </p:nvSpPr>
        <p:spPr bwMode="auto">
          <a:xfrm>
            <a:off x="2133600" y="5715001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baseline="30000"/>
              <a:t>*</a:t>
            </a:r>
            <a:r>
              <a:rPr lang="en-US" altLang="en-US" sz="1400"/>
              <a:t>Assignment based on working lifetime exposures associated with &lt;1/1000 excess risk of lung cancer;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95% LCL estimates extrapolated from rat chronic inhalation studies by NTP.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286000" y="762000"/>
            <a:ext cx="76723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233E82"/>
                </a:solidFill>
                <a:latin typeface="+mj-lt"/>
                <a:ea typeface="Malgun Gothic"/>
                <a:cs typeface="Malgun Gothic"/>
              </a:rPr>
              <a:t>Example Benchmark Particles &amp; Risk-based Exposure Bands:  </a:t>
            </a:r>
            <a:r>
              <a:rPr lang="en-US" sz="2600" b="1" i="1" dirty="0">
                <a:solidFill>
                  <a:srgbClr val="233E82"/>
                </a:solidFill>
                <a:ea typeface="Malgun Gothic"/>
                <a:cs typeface="Malgun Gothic"/>
              </a:rPr>
              <a:t>Poorly-Soluble Inhaled Particles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600" b="1" i="1" dirty="0">
                <a:solidFill>
                  <a:srgbClr val="233E82"/>
                </a:solidFill>
                <a:ea typeface="Malgun Gothic"/>
                <a:cs typeface="Malgun Gothic"/>
              </a:rPr>
              <a:t>  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en-US" sz="2600" b="1" i="1" baseline="30000" dirty="0">
              <a:solidFill>
                <a:srgbClr val="233E82"/>
              </a:solidFill>
              <a:latin typeface="+mj-lt"/>
              <a:ea typeface="Malgun Gothic"/>
              <a:cs typeface="Malgun Gothic"/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524001" y="6400800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+mn-lt"/>
              </a:rPr>
              <a:t>[Kuempel et al., </a:t>
            </a:r>
            <a:r>
              <a:rPr lang="fr-FR" altLang="en-US" sz="1200" i="1" dirty="0">
                <a:solidFill>
                  <a:schemeClr val="bg1"/>
                </a:solidFill>
                <a:latin typeface="+mn-lt"/>
              </a:rPr>
              <a:t>JNR 14:1029; 2012</a:t>
            </a:r>
            <a:r>
              <a:rPr lang="en-US" altLang="en-US" sz="1200" i="1" dirty="0">
                <a:solidFill>
                  <a:schemeClr val="bg1"/>
                </a:solidFill>
                <a:latin typeface="+mn-lt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>
          <a:xfrm>
            <a:off x="1905000" y="762001"/>
            <a:ext cx="8491538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  <a:cs typeface="Arial" charset="0"/>
              </a:rPr>
              <a:t>What Data are Available?</a:t>
            </a:r>
          </a:p>
        </p:txBody>
      </p:sp>
      <p:sp>
        <p:nvSpPr>
          <p:cNvPr id="25603" name="Content Placeholder 4"/>
          <p:cNvSpPr>
            <a:spLocks noGrp="1"/>
          </p:cNvSpPr>
          <p:nvPr>
            <p:ph idx="1"/>
          </p:nvPr>
        </p:nvSpPr>
        <p:spPr>
          <a:xfrm>
            <a:off x="1981200" y="1828801"/>
            <a:ext cx="8351838" cy="392112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600"/>
              <a:t>New data on nanomaterials </a:t>
            </a:r>
            <a:r>
              <a:rPr lang="en-US" altLang="en-US" sz="2600" i="1"/>
              <a:t>in vivo </a:t>
            </a:r>
            <a:r>
              <a:rPr lang="en-US" altLang="en-US" sz="2600"/>
              <a:t>and </a:t>
            </a:r>
            <a:r>
              <a:rPr lang="en-US" altLang="en-US" sz="2600" i="1"/>
              <a:t>in vitro</a:t>
            </a:r>
            <a:r>
              <a:rPr lang="en-US" altLang="en-US" sz="2600"/>
              <a:t> studies reported in the literature (e.g., relative hazard ranking)</a:t>
            </a:r>
          </a:p>
          <a:p>
            <a:pPr>
              <a:spcBef>
                <a:spcPts val="1200"/>
              </a:spcBef>
            </a:pPr>
            <a:r>
              <a:rPr lang="en-US" altLang="en-US" sz="2600"/>
              <a:t>Existing studies of lung effects from inhaled particles and fibers </a:t>
            </a:r>
          </a:p>
          <a:p>
            <a:pPr lvl="1">
              <a:spcBef>
                <a:spcPts val="1200"/>
              </a:spcBef>
            </a:pPr>
            <a:r>
              <a:rPr lang="en-US" altLang="en-US" smtClean="0"/>
              <a:t>Animal subchronic and chronic inhalation studies </a:t>
            </a:r>
          </a:p>
          <a:p>
            <a:pPr lvl="1">
              <a:spcBef>
                <a:spcPts val="600"/>
              </a:spcBef>
            </a:pPr>
            <a:r>
              <a:rPr lang="en-US" altLang="en-US" smtClean="0"/>
              <a:t>Occupational lung disease data in workers</a:t>
            </a:r>
          </a:p>
          <a:p>
            <a:pPr>
              <a:spcBef>
                <a:spcPts val="1200"/>
              </a:spcBef>
            </a:pPr>
            <a:r>
              <a:rPr lang="en-US" altLang="en-US" sz="2600"/>
              <a:t>Data may be used to identify MOA &amp; compare toxicity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676400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algun Gothic" pitchFamily="34" charset="-127"/>
                <a:cs typeface="Arial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+mn-lt"/>
              </a:rPr>
              <a:t>[E. Kuempel, NIOSH/NTRC]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362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Toxicity </a:t>
            </a:r>
            <a:r>
              <a:rPr lang="en-US" dirty="0" smtClean="0"/>
              <a:t>and Internal Dose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54306" y="854743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Nanotoxicology</a:t>
            </a:r>
            <a:r>
              <a:rPr lang="en-US" sz="2800" b="1" dirty="0"/>
              <a:t> Program: Current Directions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1116353"/>
            <a:ext cx="86868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Toxicological Characterization of Emerging Nanomaterials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Mechanisms of Action of Established Biological Outcomes: Fibrosis and Cancer 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High Throughput In Vitro Assays for Predicting Toxicity: Mode of Action of </a:t>
            </a:r>
            <a:r>
              <a:rPr lang="en-US" sz="2400" dirty="0"/>
              <a:t>Nanomaterials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Occupationally </a:t>
            </a:r>
            <a:r>
              <a:rPr lang="en-US" sz="2400" dirty="0"/>
              <a:t>Relevant Exposures/Doses: Partnering With Epidemiology and </a:t>
            </a:r>
            <a:r>
              <a:rPr lang="en-US" sz="2400" dirty="0"/>
              <a:t>Industry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Extra-pulmonary </a:t>
            </a:r>
            <a:r>
              <a:rPr lang="en-US" sz="2400" dirty="0"/>
              <a:t>Responses to Respiratory </a:t>
            </a:r>
            <a:r>
              <a:rPr lang="en-US" sz="2400" dirty="0"/>
              <a:t>Exposure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Biomarkers for Exposure and Biological Outcome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Effect of </a:t>
            </a:r>
            <a:r>
              <a:rPr lang="en-US" sz="2400" dirty="0" err="1"/>
              <a:t>phys</a:t>
            </a:r>
            <a:r>
              <a:rPr lang="en-US" sz="2400" dirty="0"/>
              <a:t>/</a:t>
            </a:r>
            <a:r>
              <a:rPr lang="en-US" sz="2400" dirty="0" err="1"/>
              <a:t>chem</a:t>
            </a:r>
            <a:r>
              <a:rPr lang="en-US" sz="2400" dirty="0"/>
              <a:t> modification on biological response</a:t>
            </a:r>
            <a:endParaRPr lang="en-US" sz="2400" dirty="0"/>
          </a:p>
          <a:p>
            <a:endParaRPr lang="en-US" b="1" dirty="0"/>
          </a:p>
          <a:p>
            <a:pPr algn="ctr"/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Nanomaterials Under Investigation in </a:t>
            </a:r>
            <a:r>
              <a:rPr lang="en-US" sz="2400" dirty="0" smtClean="0">
                <a:solidFill>
                  <a:prstClr val="black"/>
                </a:solidFill>
                <a:ea typeface="+mn-ea"/>
                <a:cs typeface="+mn-cs"/>
              </a:rPr>
              <a:t>Toxicology</a:t>
            </a: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76262" y="1032096"/>
            <a:ext cx="3553217" cy="2585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MWCNT </a:t>
            </a: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DWCNT</a:t>
            </a:r>
          </a:p>
          <a:p>
            <a:pPr>
              <a:lnSpc>
                <a:spcPct val="115000"/>
              </a:lnSpc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Vapor-Grown CNF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srgbClr val="0FE1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CNT and CNF – 10 US Facilities in </a:t>
            </a:r>
            <a:endParaRPr lang="en-US" dirty="0">
              <a:solidFill>
                <a:srgbClr val="0FE16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srgbClr val="0FE1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Epidemiology </a:t>
            </a:r>
            <a:r>
              <a:rPr lang="en-US" dirty="0">
                <a:solidFill>
                  <a:srgbClr val="0FE1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endParaRPr lang="en-US" sz="1600" dirty="0">
              <a:solidFill>
                <a:srgbClr val="0FE16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SWCNT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Graphite Nanoplatelets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Graphene Oxide</a:t>
            </a:r>
            <a:endParaRPr lang="en-US" sz="16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6261" y="3545212"/>
            <a:ext cx="2905604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Nanocellulose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Natural and Organomodified </a:t>
            </a: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Montmorillonite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Nanoclay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Boron Nitride Nanotubes</a:t>
            </a:r>
            <a:endParaRPr lang="en-US" sz="16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Silicon nanowires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4148" y="1032096"/>
            <a:ext cx="4572000" cy="41919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Elemental Silver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Cerium Oxide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Lanthium and Cobalt Oxides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Nickel Oxide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Iron Oxides</a:t>
            </a: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Copper Oxide</a:t>
            </a: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Zinc Oxide Spheres and Nanowires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Titanium Dioxide Nanorods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en-US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amorphous and crystalline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Tungstate (particles and rods) 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-CaWO4</a:t>
            </a:r>
            <a:r>
              <a:rPr lang="en-US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SrWO4</a:t>
            </a:r>
            <a:r>
              <a:rPr lang="en-US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BaWO4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Tungsten carbide-cobalt </a:t>
            </a:r>
            <a:endParaRPr lang="en-US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Quantum Dots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945" y="5335139"/>
            <a:ext cx="238975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0FE164"/>
                </a:solidFill>
              </a:rPr>
              <a:t>Relevant Dose Initiative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Emerging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92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362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Risk Assessment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685800"/>
          </a:xfrm>
        </p:spPr>
        <p:txBody>
          <a:bodyPr/>
          <a:lstStyle/>
          <a:p>
            <a:r>
              <a:rPr lang="en-US" altLang="en-US" sz="2800" dirty="0"/>
              <a:t>Nanomaterials Risk Assessment Projects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324100" y="1524000"/>
            <a:ext cx="7543800" cy="3886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2000" dirty="0"/>
              <a:t>I.  Categorical occupational exposure limits or bands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    (OEBs/OELs)</a:t>
            </a:r>
          </a:p>
          <a:p>
            <a:pPr lvl="1"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Evidence-based framework </a:t>
            </a:r>
            <a:r>
              <a:rPr lang="en-US" altLang="en-US" sz="2000" dirty="0">
                <a:solidFill>
                  <a:srgbClr val="000066"/>
                </a:solidFill>
              </a:rPr>
              <a:t>[Kuempel et al. 2012, JNR 14:1029]</a:t>
            </a:r>
            <a:r>
              <a:rPr lang="en-US" altLang="en-US" sz="2000" dirty="0"/>
              <a:t> </a:t>
            </a:r>
          </a:p>
          <a:p>
            <a:pPr lvl="1"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Developing dose-response data sets</a:t>
            </a:r>
          </a:p>
          <a:p>
            <a:pPr lvl="1"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Evaluating statistical methods for comparative potency and classification analyses to develop risk-based categories</a:t>
            </a:r>
          </a:p>
          <a:p>
            <a:pPr lvl="1"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Link to hazard and control banding</a:t>
            </a:r>
          </a:p>
          <a:p>
            <a:pPr marL="514350" indent="-514350">
              <a:buFont typeface="Arial" charset="0"/>
              <a:buAutoNum type="romanUcPeriod" startAt="2"/>
              <a:defRPr/>
            </a:pPr>
            <a:r>
              <a:rPr lang="en-US" altLang="en-US" sz="2000" dirty="0">
                <a:solidFill>
                  <a:prstClr val="black"/>
                </a:solidFill>
                <a:cs typeface="Arial" charset="0"/>
              </a:rPr>
              <a:t>Dosimetry modeling of inhaled nanomaterials</a:t>
            </a:r>
          </a:p>
          <a:p>
            <a:pPr lvl="1"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altLang="en-US" sz="2000" i="1" dirty="0">
                <a:solidFill>
                  <a:prstClr val="black"/>
                </a:solidFill>
                <a:cs typeface="Arial" charset="0"/>
              </a:rPr>
              <a:t>Dose estimation is a key area of uncertainty in nanomaterials risk assessment</a:t>
            </a:r>
          </a:p>
          <a:p>
            <a:pPr lvl="1"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prstClr val="black"/>
                </a:solidFill>
                <a:cs typeface="Arial" charset="0"/>
              </a:rPr>
              <a:t>Projects to improve estimates of nanoparticle dose in lungs and other </a:t>
            </a:r>
            <a:r>
              <a:rPr lang="en-US" altLang="en-US" sz="2000" dirty="0">
                <a:solidFill>
                  <a:prstClr val="black"/>
                </a:solidFill>
                <a:cs typeface="Arial" charset="0"/>
              </a:rPr>
              <a:t>organs</a:t>
            </a:r>
          </a:p>
          <a:p>
            <a:pPr marL="0" indent="0">
              <a:buSzPct val="110000"/>
              <a:buNone/>
              <a:defRPr/>
            </a:pPr>
            <a:r>
              <a:rPr lang="en-US" altLang="en-US" sz="2000" dirty="0">
                <a:solidFill>
                  <a:prstClr val="black"/>
                </a:solidFill>
                <a:cs typeface="Arial" charset="0"/>
              </a:rPr>
              <a:t>III.  Silver Current Intelligence Bulletin – Internal Review	</a:t>
            </a:r>
          </a:p>
          <a:p>
            <a:pPr lvl="1">
              <a:buSzPct val="110000"/>
              <a:buFont typeface="Arial" panose="020B0604020202020204" pitchFamily="34" charset="0"/>
              <a:buChar char="•"/>
              <a:defRPr/>
            </a:pPr>
            <a:endParaRPr lang="en-US" altLang="en-US" sz="1800" dirty="0">
              <a:solidFill>
                <a:prstClr val="black"/>
              </a:solidFill>
              <a:cs typeface="Arial" charset="0"/>
            </a:endParaRPr>
          </a:p>
          <a:p>
            <a:pPr lvl="1">
              <a:buSzPct val="110000"/>
              <a:buFont typeface="Arial" panose="020B0604020202020204" pitchFamily="34" charset="0"/>
              <a:buChar char="•"/>
              <a:defRPr/>
            </a:pPr>
            <a:endParaRPr lang="en-US" alt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79" y="749974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Airborne Dust Generation</a:t>
            </a:r>
            <a:endParaRPr lang="en-US" b="0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38401"/>
            <a:ext cx="3124200" cy="2140435"/>
          </a:xfrm>
        </p:spPr>
      </p:pic>
      <p:sp>
        <p:nvSpPr>
          <p:cNvPr id="5" name="TextBox 4"/>
          <p:cNvSpPr txBox="1"/>
          <p:nvPr/>
        </p:nvSpPr>
        <p:spPr>
          <a:xfrm>
            <a:off x="2057400" y="46921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Dry Powder Operations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789872"/>
            <a:ext cx="2133600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Dustiness</a:t>
            </a:r>
          </a:p>
          <a:p>
            <a:pPr algn="ctr"/>
            <a:r>
              <a:rPr lang="en-US" dirty="0"/>
              <a:t>Powder </a:t>
            </a:r>
            <a:r>
              <a:rPr lang="en-US" dirty="0"/>
              <a:t>Quantity</a:t>
            </a:r>
          </a:p>
          <a:p>
            <a:pPr algn="ctr"/>
            <a:r>
              <a:rPr lang="en-US" dirty="0"/>
              <a:t>Type </a:t>
            </a:r>
            <a:r>
              <a:rPr lang="en-US" dirty="0"/>
              <a:t>of </a:t>
            </a:r>
            <a:r>
              <a:rPr lang="en-US" dirty="0"/>
              <a:t>Operation</a:t>
            </a:r>
            <a:endParaRPr lang="en-US" dirty="0"/>
          </a:p>
          <a:p>
            <a:pPr algn="ctr"/>
            <a:r>
              <a:rPr lang="en-US" dirty="0"/>
              <a:t>Engineering Controls</a:t>
            </a:r>
          </a:p>
          <a:p>
            <a:pPr algn="ctr"/>
            <a:r>
              <a:rPr lang="en-US" dirty="0"/>
              <a:t>Ventilation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76800" y="3528536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0200" y="469213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Factors Influencing </a:t>
            </a:r>
            <a:r>
              <a:rPr lang="en-US" dirty="0"/>
              <a:t>A</a:t>
            </a:r>
            <a:r>
              <a:rPr lang="en-US" dirty="0"/>
              <a:t>irborne </a:t>
            </a:r>
            <a:r>
              <a:rPr lang="en-US" dirty="0"/>
              <a:t>D</a:t>
            </a:r>
            <a:r>
              <a:rPr lang="en-US" dirty="0"/>
              <a:t>ust </a:t>
            </a:r>
            <a:r>
              <a:rPr lang="en-US" dirty="0"/>
              <a:t>G</a:t>
            </a:r>
            <a:r>
              <a:rPr lang="en-US" dirty="0"/>
              <a:t>eneration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543800" y="2789872"/>
            <a:ext cx="7239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55230" y="3810000"/>
            <a:ext cx="7239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98104" y="127754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Health Concern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58200" y="580013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Safety Concern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8520" y="3724632"/>
            <a:ext cx="1796318" cy="202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3999" r="10985" b="14664"/>
          <a:stretch/>
        </p:blipFill>
        <p:spPr>
          <a:xfrm>
            <a:off x="8478521" y="1646872"/>
            <a:ext cx="1820369" cy="1850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51674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Evaluating Physical Hazards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Agenda Overview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Co-Chairs: Dr. Kai Savolainen (EU), Dr. Chuck Geraci (US)</a:t>
            </a:r>
          </a:p>
          <a:p>
            <a:r>
              <a:rPr lang="en-US" dirty="0" smtClean="0"/>
              <a:t>Flow of the breakout sessions: Moderator for each session</a:t>
            </a:r>
          </a:p>
          <a:p>
            <a:r>
              <a:rPr lang="en-US" dirty="0" smtClean="0"/>
              <a:t>Presentations, discussion, questions captured by scribe</a:t>
            </a:r>
          </a:p>
          <a:p>
            <a:r>
              <a:rPr lang="en-US" dirty="0" smtClean="0"/>
              <a:t>Summary presented at the end of the conference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28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362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Exposure Assessment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7151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ahoma" pitchFamily="34" charset="0"/>
              </a:rPr>
              <a:t>         </a:t>
            </a:r>
            <a:br>
              <a:rPr lang="en-US" sz="3200" dirty="0">
                <a:latin typeface="Tahoma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Tahoma" pitchFamily="34" charset="0"/>
              </a:rPr>
              <a:t>Exposure Assessment in the Real World</a:t>
            </a:r>
            <a:endParaRPr lang="en-US" sz="3200" dirty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60420" name="Picture 3" descr="\\cdc\private\L603\mmm5\NANOTECHNOLOGY\Carbon Solutions - Riverside, CA\Photo's\DSC00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447800"/>
            <a:ext cx="27114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429000"/>
            <a:ext cx="24590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2" descr="\\cdc\private\L603\mmm5\NANOTECHNOLOGY\US Army - Picatinny Arsenal\US Army Picatinny Photos trip #2\DSC00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371600"/>
            <a:ext cx="23955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5" descr="NIOSH_Nanotech_Strategic_Pl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1" y="3810001"/>
            <a:ext cx="325596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3" descr="Nanowork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4343401"/>
            <a:ext cx="2544763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\\cdc\project\NIOSH_DSHEFS_IWSB_CNT\Site Visit Buckeye Composites 11-15-2011\Photos\DSC001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3543"/>
            <a:ext cx="2738436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1" y="9020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2400" dirty="0">
                <a:solidFill>
                  <a:prstClr val="white"/>
                </a:solidFill>
              </a:rPr>
              <a:t>Exploratory Research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91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543800" y="1981200"/>
            <a:ext cx="2743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endParaRPr lang="en-US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724400" y="-114300"/>
            <a:ext cx="464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Exposure Assessment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4057" y="72527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33E82"/>
                </a:solidFill>
                <a:latin typeface="Arial" pitchFamily="34" charset="0"/>
                <a:ea typeface="Malgun Gothic" pitchFamily="34" charset="-127"/>
                <a:cs typeface="Arial" pitchFamily="34" charset="0"/>
              </a:rPr>
              <a:t>NIOSH Performs On-site Research</a:t>
            </a:r>
            <a:endParaRPr lang="en-US" sz="3600" dirty="0"/>
          </a:p>
        </p:txBody>
      </p:sp>
      <p:pic>
        <p:nvPicPr>
          <p:cNvPr id="9" name="Picture 13" descr="NIOSH-Altairnano Photo 4 of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1371601"/>
            <a:ext cx="2033587" cy="152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1400" y="1447800"/>
            <a:ext cx="5410200" cy="498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66" indent="-342866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ea typeface="Malgun Gothic" pitchFamily="34" charset="-127"/>
                <a:cs typeface="Arial" pitchFamily="34" charset="0"/>
              </a:rPr>
              <a:t>To date, 100 visits to 65 different sites</a:t>
            </a:r>
          </a:p>
          <a:p>
            <a:pPr marL="342866" indent="-342866">
              <a:spcBef>
                <a:spcPts val="1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a typeface="Malgun Gothic" pitchFamily="34" charset="-127"/>
                <a:cs typeface="Arial" pitchFamily="34" charset="0"/>
              </a:rPr>
              <a:t>Diversity in sites, materials, and applications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Focused efforts: CNT/CNF, Controls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Evaluate processes and personal exposures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Use and extend existing methods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/>
              <a:t>Partnerships with the private sector is a key to success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Guidance and recommendations given to employers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Summary results published</a:t>
            </a:r>
          </a:p>
          <a:p>
            <a:endParaRPr lang="en-US" sz="2400" dirty="0"/>
          </a:p>
        </p:txBody>
      </p:sp>
      <p:pic>
        <p:nvPicPr>
          <p:cNvPr id="17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00" y="3122917"/>
            <a:ext cx="2590800" cy="1633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084" y="4893387"/>
            <a:ext cx="2133917" cy="1404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188" y="304800"/>
            <a:ext cx="8229600" cy="914400"/>
          </a:xfrm>
        </p:spPr>
        <p:txBody>
          <a:bodyPr/>
          <a:lstStyle/>
          <a:p>
            <a:r>
              <a:rPr lang="en-US" dirty="0" smtClean="0"/>
              <a:t>NIOSH Site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984" y="990601"/>
            <a:ext cx="8869741" cy="424061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US" sz="3800" b="1" dirty="0"/>
              <a:t>E</a:t>
            </a:r>
            <a:r>
              <a:rPr lang="en-US" sz="3800" b="1" dirty="0"/>
              <a:t>xposure characterizations for a wide variety of materials in multiple industrial processes</a:t>
            </a:r>
          </a:p>
          <a:p>
            <a:pPr lvl="1">
              <a:lnSpc>
                <a:spcPct val="170000"/>
              </a:lnSpc>
            </a:pPr>
            <a:r>
              <a:rPr lang="en-US" sz="3600" dirty="0"/>
              <a:t>MWCNT &amp; SWCNT		</a:t>
            </a:r>
          </a:p>
          <a:p>
            <a:pPr lvl="1"/>
            <a:r>
              <a:rPr lang="en-US" sz="3600" dirty="0"/>
              <a:t>CNF, Fullerenes, </a:t>
            </a:r>
            <a:r>
              <a:rPr lang="en-US" sz="3600" dirty="0"/>
              <a:t>and </a:t>
            </a:r>
            <a:r>
              <a:rPr lang="en-US" sz="3600" dirty="0"/>
              <a:t>Graphene</a:t>
            </a:r>
            <a:endParaRPr lang="en-US" sz="3600" dirty="0"/>
          </a:p>
          <a:p>
            <a:pPr lvl="1"/>
            <a:r>
              <a:rPr lang="en-US" sz="3600" dirty="0"/>
              <a:t>Silica and Aluminum </a:t>
            </a:r>
            <a:r>
              <a:rPr lang="en-US" sz="3600" dirty="0"/>
              <a:t>oxide</a:t>
            </a:r>
          </a:p>
          <a:p>
            <a:pPr lvl="1"/>
            <a:r>
              <a:rPr lang="en-US" sz="3600" dirty="0"/>
              <a:t>Quantum </a:t>
            </a:r>
            <a:r>
              <a:rPr lang="en-US" sz="3600" dirty="0"/>
              <a:t>Dots</a:t>
            </a:r>
          </a:p>
          <a:p>
            <a:pPr lvl="1"/>
            <a:r>
              <a:rPr lang="en-US" sz="3600" dirty="0"/>
              <a:t>Silver nanowires</a:t>
            </a:r>
          </a:p>
          <a:p>
            <a:pPr lvl="1"/>
            <a:r>
              <a:rPr lang="en-US" sz="3600" dirty="0"/>
              <a:t>Metal </a:t>
            </a:r>
            <a:r>
              <a:rPr lang="en-US" sz="3600" dirty="0"/>
              <a:t>oxides (Mn, Co, Ag, Fe, Al, Cu, Hf, Pd)</a:t>
            </a:r>
          </a:p>
          <a:p>
            <a:pPr lvl="1"/>
            <a:r>
              <a:rPr lang="en-US" sz="3600" dirty="0"/>
              <a:t>Hafnium </a:t>
            </a:r>
            <a:r>
              <a:rPr lang="en-US" sz="3600" dirty="0"/>
              <a:t>and </a:t>
            </a:r>
            <a:r>
              <a:rPr lang="en-US" sz="3600" dirty="0"/>
              <a:t>Zirconium </a:t>
            </a:r>
          </a:p>
          <a:p>
            <a:pPr lvl="1"/>
            <a:r>
              <a:rPr lang="en-US" sz="3600" dirty="0"/>
              <a:t>Nanocellulose crystals and fibrils</a:t>
            </a:r>
            <a:endParaRPr lang="en-US" sz="3600" dirty="0"/>
          </a:p>
          <a:p>
            <a:pPr lvl="1"/>
            <a:r>
              <a:rPr lang="en-US" sz="3600" dirty="0"/>
              <a:t>Cellulose Acetate</a:t>
            </a:r>
          </a:p>
          <a:p>
            <a:pPr lvl="1"/>
            <a:r>
              <a:rPr lang="en-US" sz="3600" dirty="0"/>
              <a:t>Cobalt</a:t>
            </a:r>
          </a:p>
          <a:p>
            <a:pPr lvl="1"/>
            <a:r>
              <a:rPr lang="en-US" sz="3600" dirty="0"/>
              <a:t>Titanium </a:t>
            </a:r>
            <a:r>
              <a:rPr lang="en-US" sz="3600" dirty="0"/>
              <a:t>Dioxide</a:t>
            </a:r>
            <a:endParaRPr lang="en-US" sz="3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42" y="5231219"/>
            <a:ext cx="1541939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68" y="5231219"/>
            <a:ext cx="134112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\\cdc\project\NIOSH_EID_NTRC\Field Data\QSI\Pics\IMG-20111208-00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12791" b="12209"/>
          <a:stretch/>
        </p:blipFill>
        <p:spPr bwMode="auto">
          <a:xfrm>
            <a:off x="7544746" y="5231219"/>
            <a:ext cx="152305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\\cdc\project\NIOSH_EID_NTRC\Field Data\Florida State Univ\CNT\FSU CNT photos 2-27-13\IMG_06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26744" r="12209"/>
          <a:stretch/>
        </p:blipFill>
        <p:spPr bwMode="auto">
          <a:xfrm>
            <a:off x="6831620" y="2257469"/>
            <a:ext cx="2949305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\\cdc\project\NIOSH_EID_NTRC\Field Data\Florida State Univ\CNT\FSU CNT photos 2-27-13\A.Eastlake FSU PDC Feb 2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5233" r="4070" b="17441"/>
          <a:stretch/>
        </p:blipFill>
        <p:spPr bwMode="auto">
          <a:xfrm>
            <a:off x="1638985" y="5231219"/>
            <a:ext cx="1610857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\\cdc\project\NIOSH_EID_NTRC\Field Data\Embrapa\Embrapa - December 2012 pics\DSCN587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17984" r="26976" b="15348"/>
          <a:stretch/>
        </p:blipFill>
        <p:spPr bwMode="auto">
          <a:xfrm>
            <a:off x="9067801" y="5231219"/>
            <a:ext cx="144092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\\cdc\project\NIOSH_EID_NTRC\Field Data\Pureti\2013-SUNY, New York\Pics\IMG_08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4186" r="2791" b="11473"/>
          <a:stretch/>
        </p:blipFill>
        <p:spPr bwMode="auto">
          <a:xfrm>
            <a:off x="6150621" y="5231219"/>
            <a:ext cx="139412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0"/>
            <a:ext cx="8915400" cy="1143000"/>
          </a:xfrm>
        </p:spPr>
        <p:txBody>
          <a:bodyPr>
            <a:normAutofit/>
          </a:bodyPr>
          <a:lstStyle/>
          <a:p>
            <a:r>
              <a:rPr lang="en-US" sz="3300" dirty="0"/>
              <a:t>Variation in elemental carbon exposure by task</a:t>
            </a:r>
            <a:br>
              <a:rPr lang="en-US" sz="3300" dirty="0"/>
            </a:br>
            <a:r>
              <a:rPr lang="en-US" sz="2200" dirty="0"/>
              <a:t>(Dahm et al., J Occ Environ Hyg)</a:t>
            </a:r>
            <a:endParaRPr lang="en-US" sz="3600" dirty="0"/>
          </a:p>
        </p:txBody>
      </p:sp>
      <p:pic>
        <p:nvPicPr>
          <p:cNvPr id="1026" name="Char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849120"/>
            <a:ext cx="7364413" cy="41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8600" y="515715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**CNT Waste collection, General office work, Milling CNT composite, Sieving and Spray Coating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71800" y="4114800"/>
            <a:ext cx="647700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82001" y="3124201"/>
            <a:ext cx="958917" cy="3077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NIOSH REL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686800" y="3431978"/>
            <a:ext cx="174658" cy="6066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43" y="6468588"/>
            <a:ext cx="1647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2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Specific Task Evaluation: Dry Powder Handling</a:t>
            </a:r>
          </a:p>
        </p:txBody>
      </p:sp>
      <p:pic>
        <p:nvPicPr>
          <p:cNvPr id="1026" name="Picture 2" descr="\\cdc\project\NIOSH_DSHEFS_IWSB_CNT\Site Visit PolyOne 8-18-2010\Pictures\Cylinder of CNTs to Extru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1"/>
            <a:ext cx="2819400" cy="29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cdc\project\NIOSH_DSHEFS_IWSB_CNT\Site Visit Zyvex 9-7-2011\Photos\DSC00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/>
          <a:stretch/>
        </p:blipFill>
        <p:spPr bwMode="auto">
          <a:xfrm>
            <a:off x="4680046" y="1296538"/>
            <a:ext cx="2827361" cy="29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cdc\project\NIOSH_DSHEFS_IWSB_CNT\Site Visit Nanosperse 8-25-2010\Nanosperse site visit Photos\DSC000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r="20922" b="9808"/>
          <a:stretch/>
        </p:blipFill>
        <p:spPr bwMode="auto">
          <a:xfrm>
            <a:off x="7618864" y="1296538"/>
            <a:ext cx="2847833" cy="29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6275" y="4263789"/>
            <a:ext cx="296952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Process: </a:t>
            </a:r>
            <a:r>
              <a:rPr lang="en-US" sz="2000" dirty="0"/>
              <a:t>Extrusion</a:t>
            </a:r>
          </a:p>
          <a:p>
            <a:r>
              <a:rPr lang="en-US" sz="2000" b="1" dirty="0"/>
              <a:t>Task: </a:t>
            </a:r>
            <a:r>
              <a:rPr lang="en-US" sz="2000" dirty="0"/>
              <a:t>Weighing MWCNT</a:t>
            </a:r>
          </a:p>
          <a:p>
            <a:r>
              <a:rPr lang="en-US" sz="2000" b="1" dirty="0"/>
              <a:t>Volume: </a:t>
            </a:r>
            <a:r>
              <a:rPr lang="en-US" sz="2000" dirty="0"/>
              <a:t>1 kg</a:t>
            </a:r>
          </a:p>
          <a:p>
            <a:r>
              <a:rPr lang="en-US" b="1" dirty="0"/>
              <a:t>Duration of Sample: </a:t>
            </a:r>
            <a:r>
              <a:rPr lang="en-US" sz="1900" dirty="0"/>
              <a:t>112 min</a:t>
            </a:r>
          </a:p>
          <a:p>
            <a:r>
              <a:rPr lang="en-US" sz="2000" b="1" dirty="0"/>
              <a:t>Exposure Concentration=</a:t>
            </a:r>
          </a:p>
          <a:p>
            <a:pPr algn="ctr"/>
            <a:r>
              <a:rPr lang="en-US" sz="2400" dirty="0"/>
              <a:t>3.19 </a:t>
            </a:r>
            <a:r>
              <a:rPr lang="el-GR" sz="2400" dirty="0"/>
              <a:t>μ</a:t>
            </a:r>
            <a:r>
              <a:rPr lang="en-US" sz="2400" dirty="0"/>
              <a:t>g/m</a:t>
            </a:r>
            <a:r>
              <a:rPr lang="en-US" sz="2400" baseline="300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7062" y="4262651"/>
            <a:ext cx="2967252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Process:</a:t>
            </a:r>
            <a:r>
              <a:rPr lang="en-US" sz="2000" dirty="0"/>
              <a:t> Wet Shipping</a:t>
            </a:r>
          </a:p>
          <a:p>
            <a:r>
              <a:rPr lang="en-US" sz="2000" b="1" dirty="0"/>
              <a:t>Task:</a:t>
            </a:r>
            <a:r>
              <a:rPr lang="en-US" sz="2000" dirty="0"/>
              <a:t> Weighing MWCNT</a:t>
            </a:r>
          </a:p>
          <a:p>
            <a:r>
              <a:rPr lang="en-US" sz="2000" b="1" dirty="0"/>
              <a:t>Volume: </a:t>
            </a:r>
            <a:r>
              <a:rPr lang="en-US" sz="2000" dirty="0"/>
              <a:t>7.7 kg</a:t>
            </a:r>
          </a:p>
          <a:p>
            <a:r>
              <a:rPr lang="en-US" b="1" dirty="0"/>
              <a:t>Duration of Sample: </a:t>
            </a:r>
            <a:r>
              <a:rPr lang="en-US" sz="1900" dirty="0"/>
              <a:t>269 min</a:t>
            </a:r>
          </a:p>
          <a:p>
            <a:r>
              <a:rPr lang="en-US" sz="2000" b="1" dirty="0"/>
              <a:t>Exposure Concentration</a:t>
            </a:r>
            <a:r>
              <a:rPr lang="en-US" sz="2000" b="1" dirty="0">
                <a:solidFill>
                  <a:srgbClr val="FFFF00"/>
                </a:solidFill>
              </a:rPr>
              <a:t>=</a:t>
            </a:r>
          </a:p>
          <a:p>
            <a:pPr algn="ctr"/>
            <a:r>
              <a:rPr lang="en-US" sz="2400" dirty="0"/>
              <a:t>0.3</a:t>
            </a:r>
            <a:r>
              <a:rPr lang="en-US" sz="2400" baseline="30000" dirty="0"/>
              <a:t> </a:t>
            </a:r>
            <a:r>
              <a:rPr lang="el-GR" sz="2400" dirty="0"/>
              <a:t>μ</a:t>
            </a:r>
            <a:r>
              <a:rPr lang="en-US" sz="2400" dirty="0"/>
              <a:t>g/m</a:t>
            </a:r>
            <a:r>
              <a:rPr lang="en-US" sz="2400" baseline="30000" dirty="0"/>
              <a:t>3</a:t>
            </a:r>
          </a:p>
          <a:p>
            <a:pPr algn="ctr"/>
            <a:endParaRPr lang="en-US" sz="2200" baseline="300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4314" y="4263788"/>
            <a:ext cx="30536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Process: </a:t>
            </a:r>
            <a:r>
              <a:rPr lang="en-US" sz="2000" dirty="0"/>
              <a:t>Resin Formulation</a:t>
            </a:r>
          </a:p>
          <a:p>
            <a:r>
              <a:rPr lang="en-US" sz="1900" b="1" dirty="0"/>
              <a:t>Task: </a:t>
            </a:r>
            <a:r>
              <a:rPr lang="en-US" sz="1900" dirty="0"/>
              <a:t>Weighing CNF/MWCNT</a:t>
            </a:r>
          </a:p>
          <a:p>
            <a:r>
              <a:rPr lang="en-US" sz="2000" b="1" dirty="0"/>
              <a:t>Volume: </a:t>
            </a:r>
            <a:r>
              <a:rPr lang="en-US" sz="2000" dirty="0"/>
              <a:t>100-200 g</a:t>
            </a:r>
          </a:p>
          <a:p>
            <a:r>
              <a:rPr lang="en-US" b="1" dirty="0"/>
              <a:t>Duration of Sample: </a:t>
            </a:r>
            <a:r>
              <a:rPr lang="en-US" sz="1900" dirty="0"/>
              <a:t>178 min</a:t>
            </a:r>
          </a:p>
          <a:p>
            <a:r>
              <a:rPr lang="en-US" sz="2000" b="1" dirty="0"/>
              <a:t>Exposure Concentration= </a:t>
            </a:r>
          </a:p>
          <a:p>
            <a:pPr algn="ctr"/>
            <a:r>
              <a:rPr lang="en-US" sz="2400" dirty="0"/>
              <a:t>7.54 </a:t>
            </a:r>
            <a:r>
              <a:rPr lang="el-GR" sz="2400" dirty="0"/>
              <a:t>μ</a:t>
            </a:r>
            <a:r>
              <a:rPr lang="en-US" sz="2400" dirty="0"/>
              <a:t>g/m</a:t>
            </a:r>
            <a:r>
              <a:rPr lang="en-US" sz="2400" baseline="30000" dirty="0"/>
              <a:t>3</a:t>
            </a:r>
            <a:endParaRPr lang="en-US" sz="2400" dirty="0"/>
          </a:p>
          <a:p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43" y="6468588"/>
            <a:ext cx="1647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2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3800" dirty="0"/>
              <a:t>Exposure Assessment/Tox Challenges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371600"/>
            <a:ext cx="4724400" cy="495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3000" dirty="0"/>
              <a:t>Two structures measured as EC. Same hazard?</a:t>
            </a:r>
          </a:p>
        </p:txBody>
      </p:sp>
      <p:pic>
        <p:nvPicPr>
          <p:cNvPr id="8" name="Picture 2" descr="F:\A-Telework\Nanotech\Presentations\HELD\AVLK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99" y="1371600"/>
            <a:ext cx="435219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3276601" y="6482459"/>
            <a:ext cx="3906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Images courtesy of Joe Fernback, NIOSH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8399" y="4953001"/>
            <a:ext cx="390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Images from personal breathing zone samples from CNT manufacturing (Dahm et al. 2012)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99" y="2819401"/>
            <a:ext cx="4269405" cy="328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43" y="6468588"/>
            <a:ext cx="1647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8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362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Epidemiology and Surveillance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0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5233605" y="2623135"/>
            <a:ext cx="2239358" cy="1914367"/>
          </a:xfrm>
          <a:prstGeom prst="triangle">
            <a:avLst/>
          </a:prstGeom>
          <a:solidFill>
            <a:schemeClr val="tx2"/>
          </a:solidFill>
          <a:ln w="762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9762" y="1925244"/>
            <a:ext cx="3475434" cy="461665"/>
          </a:xfrm>
          <a:prstGeom prst="rect">
            <a:avLst/>
          </a:prstGeom>
          <a:solidFill>
            <a:schemeClr val="tx2"/>
          </a:solidFill>
          <a:ln w="76200">
            <a:solidFill>
              <a:srgbClr val="FFFF00"/>
            </a:solidFill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Epidemiology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4925212"/>
            <a:ext cx="2286000" cy="830997"/>
          </a:xfrm>
          <a:prstGeom prst="rect">
            <a:avLst/>
          </a:prstGeom>
          <a:solidFill>
            <a:schemeClr val="tx2"/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Toxicology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1" y="4918502"/>
            <a:ext cx="2309425" cy="830997"/>
          </a:xfrm>
          <a:prstGeom prst="rect">
            <a:avLst/>
          </a:prstGeom>
          <a:solidFill>
            <a:schemeClr val="tx2"/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Exposure Assessment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2434074" y="304800"/>
            <a:ext cx="7543800" cy="1143000"/>
          </a:xfrm>
        </p:spPr>
        <p:txBody>
          <a:bodyPr/>
          <a:lstStyle/>
          <a:p>
            <a:r>
              <a:rPr lang="en-US" sz="3600" b="1" dirty="0"/>
              <a:t>Connecting the Key Exposure Assessment Elements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70430" y="3554859"/>
            <a:ext cx="2707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Exposure Metrics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3554859"/>
            <a:ext cx="1824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Biomarkers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6136" y="5943600"/>
            <a:ext cx="2079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Dose metrics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970430" y="3469826"/>
            <a:ext cx="2753970" cy="721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075037" y="3475942"/>
            <a:ext cx="1981200" cy="7885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257800" y="5824210"/>
            <a:ext cx="24384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3474657" y="4227742"/>
            <a:ext cx="773713" cy="6540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6" idx="0"/>
            <a:endCxn id="3" idx="1"/>
          </p:cNvCxnSpPr>
          <p:nvPr/>
        </p:nvCxnSpPr>
        <p:spPr>
          <a:xfrm flipV="1">
            <a:off x="3347416" y="2156076"/>
            <a:ext cx="1292347" cy="1313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38" idx="2"/>
          </p:cNvCxnSpPr>
          <p:nvPr/>
        </p:nvCxnSpPr>
        <p:spPr>
          <a:xfrm>
            <a:off x="4677966" y="5824210"/>
            <a:ext cx="579834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7696200" y="582421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7" idx="0"/>
          </p:cNvCxnSpPr>
          <p:nvPr/>
        </p:nvCxnSpPr>
        <p:spPr>
          <a:xfrm flipH="1" flipV="1">
            <a:off x="8066807" y="2151841"/>
            <a:ext cx="998830" cy="13241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8458200" y="4323432"/>
            <a:ext cx="607437" cy="53611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2" grpId="0"/>
      <p:bldP spid="13" grpId="0"/>
      <p:bldP spid="36" grpId="0" animBg="1"/>
      <p:bldP spid="37" grpId="0" animBg="1"/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362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Controls and PPE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15" y="500062"/>
            <a:ext cx="11076992" cy="1325563"/>
          </a:xfrm>
        </p:spPr>
        <p:txBody>
          <a:bodyPr/>
          <a:lstStyle/>
          <a:p>
            <a:r>
              <a:rPr lang="en-US" dirty="0" smtClean="0"/>
              <a:t>Nanotechnology Workgroup: Agenda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Drafted with EU and US input</a:t>
            </a:r>
          </a:p>
          <a:p>
            <a:r>
              <a:rPr lang="en-US" dirty="0" smtClean="0"/>
              <a:t>Key topics selected: not an attempt to cover every topic in the Overarching Principles</a:t>
            </a:r>
          </a:p>
          <a:p>
            <a:r>
              <a:rPr lang="en-US" dirty="0" smtClean="0"/>
              <a:t>Focus is on active discussion and not formal presentations</a:t>
            </a:r>
          </a:p>
          <a:p>
            <a:r>
              <a:rPr lang="en-US" dirty="0" smtClean="0"/>
              <a:t>Thought and discussion starter volunteers from the EU and US</a:t>
            </a:r>
          </a:p>
          <a:p>
            <a:r>
              <a:rPr lang="en-US" dirty="0" smtClean="0"/>
              <a:t>Summary at the end of the Conference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029" y="113505"/>
            <a:ext cx="746702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03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6526" y="120588"/>
            <a:ext cx="90678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Results/Guidance for Engineering Controls </a:t>
            </a:r>
            <a:endParaRPr lang="en-US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3649" y="1181878"/>
            <a:ext cx="6553200" cy="5105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In 2013, released “</a:t>
            </a:r>
            <a:r>
              <a:rPr lang="en-US" sz="2400" i="1" dirty="0"/>
              <a:t>Current Strategies for Engineering Controls in Nanomaterial Handling </a:t>
            </a:r>
            <a:r>
              <a:rPr lang="en-US" sz="2400" i="1" dirty="0"/>
              <a:t>and Downstream Processes</a:t>
            </a:r>
            <a:r>
              <a:rPr lang="en-US" sz="2400" dirty="0"/>
              <a:t>”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Provides </a:t>
            </a:r>
            <a:r>
              <a:rPr lang="en-US" sz="2000" dirty="0"/>
              <a:t>guidance regarding approaches and strategies to protect workers by using available engineering controls for engineered nanomaterials in the workplace. 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Covers common processes including material weighing and handling, reactor harvesting and cleaning, bag dumping and large-scale material handling/transfer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600" dirty="0">
                <a:hlinkClick r:id="rId2"/>
              </a:rPr>
              <a:t>http://www.cdc.gov/niosh/docs/2014-102/</a:t>
            </a:r>
            <a:endParaRPr lang="en-US" sz="1600" dirty="0"/>
          </a:p>
          <a:p>
            <a:pPr lvl="1"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400" dirty="0"/>
              <a:t>In 2015, published a summary of control evaluations at 3 carbonaceous nanomaterial plants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/>
              <a:t> </a:t>
            </a:r>
            <a:r>
              <a:rPr lang="en-US" sz="1600" dirty="0"/>
              <a:t>         Heitbrink, WA. J Occup Environ Hyg. 2015;12(1):16-28.</a:t>
            </a:r>
          </a:p>
          <a:p>
            <a:pPr>
              <a:lnSpc>
                <a:spcPct val="80000"/>
              </a:lnSpc>
            </a:pPr>
            <a:endParaRPr lang="en-US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263588"/>
            <a:ext cx="221346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762000"/>
            <a:ext cx="388977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99730"/>
            <a:ext cx="3652982" cy="483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625407">
            <a:off x="2788415" y="2802956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>
                    <a:lumMod val="75000"/>
                  </a:schemeClr>
                </a:solidFill>
              </a:rPr>
              <a:t>Draft-Do Not Cite</a:t>
            </a:r>
            <a:endParaRPr 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987" y="1129071"/>
            <a:ext cx="6019799" cy="5257800"/>
          </a:xfrm>
        </p:spPr>
        <p:txBody>
          <a:bodyPr/>
          <a:lstStyle/>
          <a:p>
            <a:r>
              <a:rPr lang="en-US" dirty="0"/>
              <a:t>Completed </a:t>
            </a:r>
            <a:r>
              <a:rPr lang="en-US" dirty="0"/>
              <a:t>determination of glove damage </a:t>
            </a:r>
            <a:r>
              <a:rPr lang="en-US" dirty="0"/>
              <a:t>time </a:t>
            </a:r>
            <a:r>
              <a:rPr lang="en-US" dirty="0"/>
              <a:t>for </a:t>
            </a:r>
            <a:r>
              <a:rPr lang="en-US" dirty="0"/>
              <a:t>ENM dry powder </a:t>
            </a:r>
            <a:r>
              <a:rPr lang="en-US" dirty="0"/>
              <a:t>and </a:t>
            </a:r>
            <a:r>
              <a:rPr lang="en-US" dirty="0"/>
              <a:t>slurry</a:t>
            </a:r>
          </a:p>
          <a:p>
            <a:pPr lvl="1"/>
            <a:r>
              <a:rPr lang="en-US" b="1" dirty="0"/>
              <a:t>Dry </a:t>
            </a:r>
            <a:r>
              <a:rPr lang="en-US" b="1" dirty="0"/>
              <a:t>powders</a:t>
            </a:r>
            <a:r>
              <a:rPr lang="en-US" dirty="0"/>
              <a:t>: &gt; 2 hours </a:t>
            </a:r>
            <a:r>
              <a:rPr lang="en-US" dirty="0"/>
              <a:t>for both ENMs</a:t>
            </a:r>
            <a:endParaRPr lang="en-US" dirty="0"/>
          </a:p>
          <a:p>
            <a:pPr lvl="1"/>
            <a:r>
              <a:rPr lang="en-US" b="1" dirty="0"/>
              <a:t>Slurry</a:t>
            </a:r>
            <a:r>
              <a:rPr lang="en-US" dirty="0"/>
              <a:t>: two hours </a:t>
            </a:r>
            <a:r>
              <a:rPr lang="en-US" dirty="0"/>
              <a:t>for </a:t>
            </a:r>
            <a:r>
              <a:rPr lang="en-US" dirty="0"/>
              <a:t>SWCNT; ≤10 </a:t>
            </a:r>
            <a:r>
              <a:rPr lang="en-US" dirty="0"/>
              <a:t>minutes for </a:t>
            </a:r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lvl="2"/>
            <a:r>
              <a:rPr lang="en-US" sz="2400" dirty="0"/>
              <a:t>I</a:t>
            </a:r>
            <a:r>
              <a:rPr lang="en-US" sz="2400" dirty="0"/>
              <a:t>ncreasing </a:t>
            </a:r>
            <a:r>
              <a:rPr lang="en-US" sz="2400" dirty="0"/>
              <a:t>slurry </a:t>
            </a:r>
            <a:r>
              <a:rPr lang="en-US" sz="2400" dirty="0"/>
              <a:t>concentration increased </a:t>
            </a:r>
            <a:r>
              <a:rPr lang="en-US" sz="2400" dirty="0"/>
              <a:t>the </a:t>
            </a:r>
            <a:r>
              <a:rPr lang="en-US" sz="2400" dirty="0"/>
              <a:t>damage </a:t>
            </a:r>
            <a:r>
              <a:rPr lang="en-US" sz="2400" dirty="0"/>
              <a:t>time for both </a:t>
            </a:r>
            <a:r>
              <a:rPr lang="en-US" sz="2400" dirty="0"/>
              <a:t>ENMs due to smooth effect (e.g., particles </a:t>
            </a:r>
            <a:r>
              <a:rPr lang="en-US" sz="2400" dirty="0"/>
              <a:t>filling </a:t>
            </a:r>
            <a:r>
              <a:rPr lang="en-US" sz="2400" dirty="0"/>
              <a:t>sandpaper’s rough surfaces)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19401" y="570764"/>
            <a:ext cx="684794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solidFill>
                  <a:srgbClr val="043AD2"/>
                </a:solidFill>
                <a:latin typeface="Arial Black" pitchFamily="34" charset="0"/>
              </a:rPr>
              <a:t>Glove Study: progress </a:t>
            </a:r>
            <a:r>
              <a:rPr lang="en-US" altLang="en-US" sz="2800" dirty="0">
                <a:solidFill>
                  <a:srgbClr val="043AD2"/>
                </a:solidFill>
                <a:latin typeface="Arial Black" pitchFamily="34" charset="0"/>
              </a:rPr>
              <a:t>u</a:t>
            </a:r>
            <a:r>
              <a:rPr lang="en-US" altLang="en-US" sz="2800" dirty="0">
                <a:solidFill>
                  <a:srgbClr val="043AD2"/>
                </a:solidFill>
                <a:latin typeface="Arial Black" pitchFamily="34" charset="0"/>
              </a:rPr>
              <a:t>pdate</a:t>
            </a:r>
            <a:endParaRPr lang="en-US" altLang="en-US" sz="2800" dirty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9" name="Picture 4" descr="F:\Photo Video\New Picts\2014_10_16\01\JPEG\IMG_3663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86200"/>
            <a:ext cx="2791378" cy="13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Photo Video\New Picts\2014_08_22\03\JPEG\IMG_1843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85" y="1371600"/>
            <a:ext cx="229540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286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Guidance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2622" y="-76200"/>
            <a:ext cx="7945735" cy="609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Nanotechnology Guidance Documents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5626"/>
            <a:ext cx="2238356" cy="2895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824" y="578089"/>
            <a:ext cx="1738215" cy="2377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8089"/>
            <a:ext cx="1737312" cy="207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24" y="1766809"/>
            <a:ext cx="1737312" cy="237744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154999" y="6400800"/>
            <a:ext cx="4380522" cy="369316"/>
          </a:xfrm>
          <a:prstGeom prst="rect">
            <a:avLst/>
          </a:prstGeom>
        </p:spPr>
        <p:txBody>
          <a:bodyPr wrap="none" lIns="91422" tIns="45712" rIns="91422" bIns="45712">
            <a:spAutoFit/>
          </a:bodyPr>
          <a:lstStyle/>
          <a:p>
            <a:pPr defTabSz="914218"/>
            <a:r>
              <a:rPr lang="en-US" dirty="0">
                <a:solidFill>
                  <a:prstClr val="white"/>
                </a:solidFill>
              </a:rPr>
              <a:t>http://www.cdc.gov/niosh/topics/nanotech/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20636" y="3372957"/>
            <a:ext cx="453934" cy="24620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pPr defTabSz="914218"/>
            <a:r>
              <a:rPr lang="en-US" sz="1000" i="1" dirty="0">
                <a:solidFill>
                  <a:prstClr val="white"/>
                </a:solidFill>
              </a:rPr>
              <a:t>Draft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71379" y="3639982"/>
            <a:ext cx="453934" cy="24620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pPr defTabSz="914218"/>
            <a:r>
              <a:rPr lang="en-US" sz="1000" i="1" dirty="0">
                <a:solidFill>
                  <a:prstClr val="white"/>
                </a:solidFill>
              </a:rPr>
              <a:t>Draft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21" y="3124200"/>
            <a:ext cx="1737312" cy="2377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"/>
          <a:stretch/>
        </p:blipFill>
        <p:spPr bwMode="auto">
          <a:xfrm>
            <a:off x="6535541" y="3899763"/>
            <a:ext cx="1793867" cy="2300394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 r="2498"/>
          <a:stretch>
            <a:fillRect/>
          </a:stretch>
        </p:blipFill>
        <p:spPr bwMode="auto">
          <a:xfrm>
            <a:off x="2277431" y="1569402"/>
            <a:ext cx="1649018" cy="207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84" y="2865997"/>
            <a:ext cx="1737312" cy="22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:\Users\VPQ0\Desktop\Captur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39" y="3980030"/>
            <a:ext cx="1718523" cy="21398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NIOSH Global </a:t>
            </a:r>
            <a:r>
              <a:rPr lang="en-US" dirty="0"/>
              <a:t>Leadership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39925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</a:pPr>
            <a:r>
              <a:rPr lang="en-US" sz="2400" dirty="0"/>
              <a:t>Collaboration with and leadership in government-level international organizations (United Nations, Organization for Economic Cooperation and Development)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</a:pPr>
            <a:endParaRPr lang="en-US" sz="2400" dirty="0"/>
          </a:p>
          <a:p>
            <a:pPr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</a:pPr>
            <a:r>
              <a:rPr lang="en-US" sz="2400" dirty="0"/>
              <a:t>Participation and leadership  in international standards developing organizations (International Organization for Standardization, ASTM International)</a:t>
            </a:r>
          </a:p>
          <a:p>
            <a:pPr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</a:pPr>
            <a:endParaRPr lang="en-US" sz="2400" dirty="0"/>
          </a:p>
          <a:p>
            <a:pPr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</a:pPr>
            <a:r>
              <a:rPr lang="en-US" sz="2400" dirty="0"/>
              <a:t>Participation and leadership in multi-stakeholder organizations (International Council On Nanotechnology, International Alliance for NanoEHS Harmonization, Global Measurement Harmonization </a:t>
            </a:r>
            <a:r>
              <a:rPr lang="en-US" sz="2400" dirty="0"/>
              <a:t>Workgroup, NanoRelease)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Foundation Document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982" y="1840760"/>
            <a:ext cx="6402036" cy="9060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87420" y="3303036"/>
            <a:ext cx="7911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Draws from the paper generated for the 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Joint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Repeats the major themes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Focus in on reporting and evaluating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Continue to identify opportunities to create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Identify areas for collaboration between the EU and US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14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052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Review Outputs of the 7</a:t>
            </a:r>
            <a:r>
              <a:rPr lang="en-US" b="1" baseline="30000" dirty="0" smtClean="0"/>
              <a:t>th</a:t>
            </a:r>
            <a:r>
              <a:rPr lang="en-US" b="1" dirty="0" smtClean="0"/>
              <a:t> Conference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Overarching Principles</a:t>
            </a:r>
          </a:p>
          <a:p>
            <a:pPr marL="0" indent="0">
              <a:buNone/>
            </a:pPr>
            <a:r>
              <a:rPr lang="en-US" dirty="0" smtClean="0"/>
              <a:t>1. 	The health of workers should not be undermined by their work 	with nanomaterials</a:t>
            </a:r>
          </a:p>
          <a:p>
            <a:pPr marL="0" indent="0">
              <a:buNone/>
            </a:pPr>
            <a:r>
              <a:rPr lang="en-US" dirty="0" smtClean="0"/>
              <a:t>2. 	When workers handle nanomaterials, risk assessments must be 	performed and exposure limited to extent possible</a:t>
            </a:r>
          </a:p>
          <a:p>
            <a:pPr marL="0" indent="0">
              <a:buNone/>
            </a:pPr>
            <a:r>
              <a:rPr lang="en-US" dirty="0" smtClean="0"/>
              <a:t>3. 	There is a need to develop globally harmonized definitions for 	engineered nanomaterils</a:t>
            </a:r>
          </a:p>
          <a:p>
            <a:pPr marL="0" indent="0">
              <a:buNone/>
            </a:pPr>
            <a:r>
              <a:rPr lang="en-US" dirty="0" smtClean="0"/>
              <a:t>4. 	Transparency and traceability: Workers and employers need to 	know if engineered nanomaterials are in the workplace and 	where exposures may occur.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2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Overarching Principles (Cont.)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5. 	Apply ‘safe by design’ principles to materials and processes as </a:t>
            </a:r>
            <a:r>
              <a:rPr lang="en-US" dirty="0" err="1" smtClean="0"/>
              <a:t>abest</a:t>
            </a:r>
            <a:r>
              <a:rPr lang="en-US" dirty="0" smtClean="0"/>
              <a:t> 	practice to protect workers</a:t>
            </a:r>
          </a:p>
          <a:p>
            <a:pPr marL="0" indent="0">
              <a:buNone/>
            </a:pPr>
            <a:r>
              <a:rPr lang="en-US" dirty="0" smtClean="0"/>
              <a:t>6. 	Continue to identify and </a:t>
            </a:r>
            <a:r>
              <a:rPr lang="en-US" dirty="0" err="1" smtClean="0"/>
              <a:t>refinw</a:t>
            </a:r>
            <a:r>
              <a:rPr lang="en-US" dirty="0" smtClean="0"/>
              <a:t> well-established Industrial Hygiene 	practices </a:t>
            </a:r>
            <a:r>
              <a:rPr lang="en-US" dirty="0" err="1" smtClean="0"/>
              <a:t>appropirae</a:t>
            </a:r>
            <a:r>
              <a:rPr lang="en-US" dirty="0" smtClean="0"/>
              <a:t> for nanotechnology hazards and risks.</a:t>
            </a:r>
          </a:p>
          <a:p>
            <a:pPr marL="0" indent="0">
              <a:buNone/>
            </a:pPr>
            <a:r>
              <a:rPr lang="en-US" dirty="0" smtClean="0"/>
              <a:t>7. 	Develop early warning systems </a:t>
            </a:r>
            <a:r>
              <a:rPr lang="en-US" dirty="0" err="1" smtClean="0"/>
              <a:t>tomonitor</a:t>
            </a:r>
            <a:r>
              <a:rPr lang="en-US" dirty="0" smtClean="0"/>
              <a:t> worker health: medical 	screening, monitoring, surveillance, epidemiology</a:t>
            </a:r>
          </a:p>
          <a:p>
            <a:pPr marL="0" indent="0">
              <a:buNone/>
            </a:pPr>
            <a:r>
              <a:rPr lang="en-US" dirty="0" smtClean="0"/>
              <a:t>8. 	Adopt a precautionary approach in the absence of OELs: consider 	alternatives to OELs: reference values, groupings</a:t>
            </a:r>
          </a:p>
          <a:p>
            <a:pPr marL="0" indent="0">
              <a:buNone/>
            </a:pPr>
            <a:r>
              <a:rPr lang="en-US" dirty="0" smtClean="0"/>
              <a:t>9. 	Develop harmonized exposure assessment measurements and control 	strategies</a:t>
            </a:r>
          </a:p>
          <a:p>
            <a:pPr marL="0" indent="0">
              <a:buNone/>
            </a:pPr>
            <a:r>
              <a:rPr lang="en-US" dirty="0" smtClean="0"/>
              <a:t>10. 	Worker participation in developing risk management practices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7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Review Outputs of the 7</a:t>
            </a:r>
            <a:r>
              <a:rPr lang="en-US" b="1" baseline="30000" dirty="0" smtClean="0"/>
              <a:t>th</a:t>
            </a:r>
            <a:r>
              <a:rPr lang="en-US" b="1" dirty="0" smtClean="0"/>
              <a:t>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B0F0"/>
                </a:solidFill>
              </a:rPr>
              <a:t>Recommendations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dirty="0"/>
              <a:t>Incorporate principles in laws, regulations, and practices.</a:t>
            </a:r>
          </a:p>
          <a:p>
            <a:pPr lvl="0"/>
            <a:r>
              <a:rPr lang="en-US" dirty="0"/>
              <a:t>Promote sector-specific assessments of exposure potential.</a:t>
            </a:r>
          </a:p>
          <a:p>
            <a:pPr lvl="0"/>
            <a:r>
              <a:rPr lang="en-US" dirty="0"/>
              <a:t>Promote further investigation of hazard potential and comparative potency.</a:t>
            </a:r>
          </a:p>
          <a:p>
            <a:pPr lvl="0"/>
            <a:r>
              <a:rPr lang="en-US" dirty="0"/>
              <a:t>Develop joint database on control solutions.</a:t>
            </a:r>
          </a:p>
          <a:p>
            <a:pPr lvl="0"/>
            <a:r>
              <a:rPr lang="en-US" dirty="0"/>
              <a:t>Develop joint website for workers.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432" y="67442"/>
            <a:ext cx="10515600" cy="1092298"/>
          </a:xfrm>
        </p:spPr>
        <p:txBody>
          <a:bodyPr/>
          <a:lstStyle/>
          <a:p>
            <a:r>
              <a:rPr lang="en-US" dirty="0" smtClean="0"/>
              <a:t>Nanotechnology Workgroup Agenda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007" t="2860" r="18952" b="8151"/>
          <a:stretch/>
        </p:blipFill>
        <p:spPr>
          <a:xfrm>
            <a:off x="878134" y="1159740"/>
            <a:ext cx="4384331" cy="51837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004" t="3586" r="21565" b="16144"/>
          <a:stretch/>
        </p:blipFill>
        <p:spPr>
          <a:xfrm>
            <a:off x="6096000" y="1146440"/>
            <a:ext cx="4456922" cy="51970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719" y="111909"/>
            <a:ext cx="761281" cy="8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34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1974</Words>
  <Application>Microsoft Office PowerPoint</Application>
  <PresentationFormat>Widescreen</PresentationFormat>
  <Paragraphs>363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Malgun Gothic</vt:lpstr>
      <vt:lpstr>Arial</vt:lpstr>
      <vt:lpstr>Arial Black</vt:lpstr>
      <vt:lpstr>Calibri</vt:lpstr>
      <vt:lpstr>Calibri Light</vt:lpstr>
      <vt:lpstr>Garamond</vt:lpstr>
      <vt:lpstr>Symbol</vt:lpstr>
      <vt:lpstr>Tahoma</vt:lpstr>
      <vt:lpstr>Times New Roman</vt:lpstr>
      <vt:lpstr>Wingdings</vt:lpstr>
      <vt:lpstr>Office Theme</vt:lpstr>
      <vt:lpstr>PowerPoint Presentation</vt:lpstr>
      <vt:lpstr>Nanotechnology Workgroup Background</vt:lpstr>
      <vt:lpstr>Agenda Overview </vt:lpstr>
      <vt:lpstr>Nanotechnology Workgroup: Agenda Overview</vt:lpstr>
      <vt:lpstr>Foundation Document</vt:lpstr>
      <vt:lpstr>Review Outputs of the 7th Conference</vt:lpstr>
      <vt:lpstr>Overarching Principles (Cont.)</vt:lpstr>
      <vt:lpstr>Review Outputs of the 7th Conference</vt:lpstr>
      <vt:lpstr>Nanotechnology Workgroup Agenda</vt:lpstr>
      <vt:lpstr>PowerPoint Presentation</vt:lpstr>
      <vt:lpstr>Globally Harmonized Exposure Measurements Workgroup: History</vt:lpstr>
      <vt:lpstr>Globally Harmonized Exposure Measurements (cont.)</vt:lpstr>
      <vt:lpstr>PowerPoint Presentation</vt:lpstr>
      <vt:lpstr>PowerPoint Presentation</vt:lpstr>
      <vt:lpstr>PowerPoint Presentation</vt:lpstr>
      <vt:lpstr>NIOSH Priority Goals for 2015- 2016</vt:lpstr>
      <vt:lpstr>PowerPoint Presentation</vt:lpstr>
      <vt:lpstr>Benefits of a Categorical Approach</vt:lpstr>
      <vt:lpstr>PowerPoint Presentation</vt:lpstr>
      <vt:lpstr>PowerPoint Presentation</vt:lpstr>
      <vt:lpstr>Possible Mode of Action (MOA) Categories for Nanomaterials</vt:lpstr>
      <vt:lpstr>PowerPoint Presentation</vt:lpstr>
      <vt:lpstr>What Data are Available?</vt:lpstr>
      <vt:lpstr>Toxicity and Internal Dose</vt:lpstr>
      <vt:lpstr>PowerPoint Presentation</vt:lpstr>
      <vt:lpstr>Nanomaterials Under Investigation in Toxicology </vt:lpstr>
      <vt:lpstr>  Risk Assessment</vt:lpstr>
      <vt:lpstr>Nanomaterials Risk Assessment Projects</vt:lpstr>
      <vt:lpstr>Airborne Dust Generation</vt:lpstr>
      <vt:lpstr>  Exposure Assessment</vt:lpstr>
      <vt:lpstr>          Exposure Assessment in the Real World</vt:lpstr>
      <vt:lpstr>PowerPoint Presentation</vt:lpstr>
      <vt:lpstr>NIOSH Site Studies</vt:lpstr>
      <vt:lpstr>Variation in elemental carbon exposure by task (Dahm et al., J Occ Environ Hyg)</vt:lpstr>
      <vt:lpstr>Specific Task Evaluation: Dry Powder Handling</vt:lpstr>
      <vt:lpstr>Exposure Assessment/Tox Challenges</vt:lpstr>
      <vt:lpstr>:  Epidemiology and Surveillance</vt:lpstr>
      <vt:lpstr>Connecting the Key Exposure Assessment Elements</vt:lpstr>
      <vt:lpstr>  Controls and PPE</vt:lpstr>
      <vt:lpstr>Results/Guidance for Engineering Controls </vt:lpstr>
      <vt:lpstr>PowerPoint Presentation</vt:lpstr>
      <vt:lpstr>PowerPoint Presentation</vt:lpstr>
      <vt:lpstr>  Guidance</vt:lpstr>
      <vt:lpstr>Nanotechnology Guidance Documents</vt:lpstr>
      <vt:lpstr>NIOSH Global Leadership</vt:lpstr>
    </vt:vector>
  </TitlesOfParts>
  <Company>Centers for Disease Control and Prevention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Geraci, Charles L. (Chuck) (CDC/NIOSH/EID)</dc:creator>
  <cp:lastModifiedBy>Geraci, Charles L. (Chuck) (CDC/NIOSH/EID)</cp:lastModifiedBy>
  <cp:revision>20</cp:revision>
  <dcterms:created xsi:type="dcterms:W3CDTF">2015-09-14T14:17:57Z</dcterms:created>
  <dcterms:modified xsi:type="dcterms:W3CDTF">2015-09-15T18:07:31Z</dcterms:modified>
</cp:coreProperties>
</file>