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5"/>
  </p:notesMasterIdLst>
  <p:sldIdLst>
    <p:sldId id="333" r:id="rId3"/>
    <p:sldId id="299" r:id="rId4"/>
    <p:sldId id="326" r:id="rId5"/>
    <p:sldId id="305" r:id="rId6"/>
    <p:sldId id="291" r:id="rId7"/>
    <p:sldId id="309" r:id="rId8"/>
    <p:sldId id="335" r:id="rId9"/>
    <p:sldId id="304" r:id="rId10"/>
    <p:sldId id="290" r:id="rId11"/>
    <p:sldId id="321" r:id="rId12"/>
    <p:sldId id="310" r:id="rId13"/>
    <p:sldId id="306" r:id="rId14"/>
    <p:sldId id="301" r:id="rId15"/>
    <p:sldId id="273" r:id="rId16"/>
    <p:sldId id="313" r:id="rId17"/>
    <p:sldId id="308" r:id="rId18"/>
    <p:sldId id="315" r:id="rId19"/>
    <p:sldId id="343" r:id="rId20"/>
    <p:sldId id="340" r:id="rId21"/>
    <p:sldId id="341" r:id="rId22"/>
    <p:sldId id="342" r:id="rId23"/>
    <p:sldId id="314" r:id="rId24"/>
    <p:sldId id="322" r:id="rId25"/>
    <p:sldId id="328" r:id="rId26"/>
    <p:sldId id="329" r:id="rId27"/>
    <p:sldId id="330" r:id="rId28"/>
    <p:sldId id="331" r:id="rId29"/>
    <p:sldId id="332" r:id="rId30"/>
    <p:sldId id="325" r:id="rId31"/>
    <p:sldId id="323" r:id="rId32"/>
    <p:sldId id="324" r:id="rId33"/>
    <p:sldId id="334" r:id="rId34"/>
  </p:sldIdLst>
  <p:sldSz cx="9144000" cy="6858000" type="screen4x3"/>
  <p:notesSz cx="6797675" cy="987425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70532"/>
    <a:srgbClr val="B303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39" autoAdjust="0"/>
  </p:normalViewPr>
  <p:slideViewPr>
    <p:cSldViewPr>
      <p:cViewPr>
        <p:scale>
          <a:sx n="72" d="100"/>
          <a:sy n="72" d="100"/>
        </p:scale>
        <p:origin x="-4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58" y="-108"/>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lrMapOvr bg1="lt1" tx1="dk1" bg2="lt2" tx2="dk2" accent1="accent1" accent2="accent2" accent3="accent3" accent4="accent4" accent5="accent5" accent6="accent6" hlink="hlink" folHlink="folHlink"/>
  <c:chart>
    <c:plotArea>
      <c:layout>
        <c:manualLayout>
          <c:layoutTarget val="inner"/>
          <c:xMode val="edge"/>
          <c:yMode val="edge"/>
          <c:x val="0.10333344269466316"/>
          <c:y val="0.14509825705640556"/>
          <c:w val="0.85608289588801401"/>
          <c:h val="0.74599355762348263"/>
        </c:manualLayout>
      </c:layout>
      <c:barChart>
        <c:barDir val="col"/>
        <c:grouping val="stacked"/>
        <c:ser>
          <c:idx val="0"/>
          <c:order val="0"/>
          <c:tx>
            <c:strRef>
              <c:f>Analysis!$C$1</c:f>
              <c:strCache>
                <c:ptCount val="1"/>
                <c:pt idx="0">
                  <c:v>Planned Maintenance Backlog</c:v>
                </c:pt>
              </c:strCache>
            </c:strRef>
          </c:tx>
          <c:spPr>
            <a:solidFill>
              <a:schemeClr val="accent2"/>
            </a:solidFill>
          </c:spPr>
          <c:cat>
            <c:numRef>
              <c:f>Analysis!$B$2:$B$70</c:f>
              <c:numCache>
                <c:formatCode>mmm\-yy</c:formatCode>
                <c:ptCount val="69"/>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numCache>
            </c:numRef>
          </c:cat>
          <c:val>
            <c:numRef>
              <c:f>Analysis!$C$2:$C$1048576</c:f>
              <c:numCache>
                <c:formatCode>General</c:formatCode>
                <c:ptCount val="1048575"/>
                <c:pt idx="0">
                  <c:v>102.37688442211058</c:v>
                </c:pt>
                <c:pt idx="1">
                  <c:v>94.185376884422084</c:v>
                </c:pt>
                <c:pt idx="2">
                  <c:v>87.314824120603021</c:v>
                </c:pt>
                <c:pt idx="3">
                  <c:v>73.705276381909542</c:v>
                </c:pt>
                <c:pt idx="4">
                  <c:v>92.748241206030173</c:v>
                </c:pt>
                <c:pt idx="5">
                  <c:v>108.491959798995</c:v>
                </c:pt>
                <c:pt idx="6">
                  <c:v>141.7554187192118</c:v>
                </c:pt>
                <c:pt idx="7">
                  <c:v>133.22167487684723</c:v>
                </c:pt>
                <c:pt idx="8">
                  <c:v>114.63694581280787</c:v>
                </c:pt>
                <c:pt idx="9">
                  <c:v>152.41354679802956</c:v>
                </c:pt>
                <c:pt idx="10">
                  <c:v>168.55935960591134</c:v>
                </c:pt>
                <c:pt idx="11">
                  <c:v>135.13275862068966</c:v>
                </c:pt>
                <c:pt idx="12">
                  <c:v>141.06439024390241</c:v>
                </c:pt>
                <c:pt idx="13">
                  <c:v>133.72902439024386</c:v>
                </c:pt>
                <c:pt idx="14">
                  <c:v>110.25878048780486</c:v>
                </c:pt>
                <c:pt idx="15">
                  <c:v>151.657881773399</c:v>
                </c:pt>
                <c:pt idx="16">
                  <c:v>150.87733990147785</c:v>
                </c:pt>
                <c:pt idx="17">
                  <c:v>182.28965517241377</c:v>
                </c:pt>
                <c:pt idx="18">
                  <c:v>175.94704433497537</c:v>
                </c:pt>
                <c:pt idx="19">
                  <c:v>152.53965517241377</c:v>
                </c:pt>
                <c:pt idx="20">
                  <c:v>130.6305418719212</c:v>
                </c:pt>
                <c:pt idx="21">
                  <c:v>120.22364532019706</c:v>
                </c:pt>
                <c:pt idx="22">
                  <c:v>100.06231155778893</c:v>
                </c:pt>
                <c:pt idx="23">
                  <c:v>98.064321608040217</c:v>
                </c:pt>
                <c:pt idx="24">
                  <c:v>85.52189349112426</c:v>
                </c:pt>
                <c:pt idx="25">
                  <c:v>107.31360946745562</c:v>
                </c:pt>
                <c:pt idx="26">
                  <c:v>135.89940828402371</c:v>
                </c:pt>
                <c:pt idx="27">
                  <c:v>163.05357142857139</c:v>
                </c:pt>
                <c:pt idx="28">
                  <c:v>158.03869047619048</c:v>
                </c:pt>
                <c:pt idx="29">
                  <c:v>151.39583333333337</c:v>
                </c:pt>
                <c:pt idx="30">
                  <c:v>129.59523809523813</c:v>
                </c:pt>
                <c:pt idx="31">
                  <c:v>127.07142857142856</c:v>
                </c:pt>
                <c:pt idx="32">
                  <c:v>125.61309523809524</c:v>
                </c:pt>
                <c:pt idx="33">
                  <c:v>114.25</c:v>
                </c:pt>
                <c:pt idx="34">
                  <c:v>114.61277777777777</c:v>
                </c:pt>
                <c:pt idx="35">
                  <c:v>111.27777777777776</c:v>
                </c:pt>
                <c:pt idx="36">
                  <c:v>95.872881355932194</c:v>
                </c:pt>
                <c:pt idx="37">
                  <c:v>103.2994350282486</c:v>
                </c:pt>
                <c:pt idx="38">
                  <c:v>103.53389830508473</c:v>
                </c:pt>
                <c:pt idx="39">
                  <c:v>119.69444444444444</c:v>
                </c:pt>
                <c:pt idx="40">
                  <c:v>121.36388888888887</c:v>
                </c:pt>
                <c:pt idx="41">
                  <c:v>156.68055555555551</c:v>
                </c:pt>
                <c:pt idx="42">
                  <c:v>154.40625</c:v>
                </c:pt>
                <c:pt idx="43">
                  <c:v>164.9296875</c:v>
                </c:pt>
                <c:pt idx="44">
                  <c:v>168.17031249999999</c:v>
                </c:pt>
                <c:pt idx="45">
                  <c:v>169.31724137931036</c:v>
                </c:pt>
                <c:pt idx="46">
                  <c:v>131.68275862068967</c:v>
                </c:pt>
                <c:pt idx="47">
                  <c:v>168.85517241379316</c:v>
                </c:pt>
                <c:pt idx="48">
                  <c:v>212.71631205673759</c:v>
                </c:pt>
                <c:pt idx="49">
                  <c:v>203.38297872340428</c:v>
                </c:pt>
                <c:pt idx="50">
                  <c:v>198.63829787234044</c:v>
                </c:pt>
                <c:pt idx="51">
                  <c:v>160.36496350364965</c:v>
                </c:pt>
                <c:pt idx="52">
                  <c:v>166.18759124087592</c:v>
                </c:pt>
                <c:pt idx="53">
                  <c:v>188.49635036496349</c:v>
                </c:pt>
                <c:pt idx="54">
                  <c:v>219.65040650406507</c:v>
                </c:pt>
                <c:pt idx="55">
                  <c:v>226.11382113821136</c:v>
                </c:pt>
                <c:pt idx="56">
                  <c:v>229.15447154471545</c:v>
                </c:pt>
                <c:pt idx="57">
                  <c:v>354.32</c:v>
                </c:pt>
                <c:pt idx="58">
                  <c:v>311.95999999999992</c:v>
                </c:pt>
                <c:pt idx="59">
                  <c:v>216.94</c:v>
                </c:pt>
                <c:pt idx="60">
                  <c:v>258.43214285714276</c:v>
                </c:pt>
                <c:pt idx="61">
                  <c:v>247.5</c:v>
                </c:pt>
                <c:pt idx="62">
                  <c:v>256.86785714285719</c:v>
                </c:pt>
                <c:pt idx="63">
                  <c:v>355.79929577464782</c:v>
                </c:pt>
                <c:pt idx="64">
                  <c:v>304.05281690140845</c:v>
                </c:pt>
                <c:pt idx="65">
                  <c:v>285.17605633802816</c:v>
                </c:pt>
                <c:pt idx="66">
                  <c:v>223.52830188679249</c:v>
                </c:pt>
                <c:pt idx="67">
                  <c:v>243.97169811320754</c:v>
                </c:pt>
                <c:pt idx="68">
                  <c:v>300.80849056603773</c:v>
                </c:pt>
              </c:numCache>
            </c:numRef>
          </c:val>
        </c:ser>
        <c:ser>
          <c:idx val="1"/>
          <c:order val="1"/>
          <c:tx>
            <c:strRef>
              <c:f>Analysis!$D$1</c:f>
              <c:strCache>
                <c:ptCount val="1"/>
                <c:pt idx="0">
                  <c:v>Corrective Maintenance Backlog</c:v>
                </c:pt>
              </c:strCache>
            </c:strRef>
          </c:tx>
          <c:spPr>
            <a:solidFill>
              <a:schemeClr val="accent5"/>
            </a:solidFill>
          </c:spPr>
          <c:cat>
            <c:numRef>
              <c:f>Analysis!$B$2:$B$70</c:f>
              <c:numCache>
                <c:formatCode>mmm\-yy</c:formatCode>
                <c:ptCount val="69"/>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numCache>
            </c:numRef>
          </c:cat>
          <c:val>
            <c:numRef>
              <c:f>Analysis!$D$2:$D$1048576</c:f>
              <c:numCache>
                <c:formatCode>General</c:formatCode>
                <c:ptCount val="1048575"/>
                <c:pt idx="0">
                  <c:v>127.14149484536082</c:v>
                </c:pt>
                <c:pt idx="1">
                  <c:v>120.87525773195874</c:v>
                </c:pt>
                <c:pt idx="2">
                  <c:v>115.34360824742268</c:v>
                </c:pt>
                <c:pt idx="3">
                  <c:v>116.80463917525772</c:v>
                </c:pt>
                <c:pt idx="4">
                  <c:v>121.98608247422681</c:v>
                </c:pt>
                <c:pt idx="5">
                  <c:v>114.60670103092782</c:v>
                </c:pt>
                <c:pt idx="6">
                  <c:v>76.406565656565661</c:v>
                </c:pt>
                <c:pt idx="7">
                  <c:v>96.467676767676764</c:v>
                </c:pt>
                <c:pt idx="8">
                  <c:v>74.621717171717179</c:v>
                </c:pt>
                <c:pt idx="9">
                  <c:v>67.377777777777766</c:v>
                </c:pt>
                <c:pt idx="10">
                  <c:v>70.781313131313155</c:v>
                </c:pt>
                <c:pt idx="11">
                  <c:v>62.228787878787884</c:v>
                </c:pt>
                <c:pt idx="12">
                  <c:v>77.212000000000003</c:v>
                </c:pt>
                <c:pt idx="13">
                  <c:v>72.405500000000004</c:v>
                </c:pt>
                <c:pt idx="14">
                  <c:v>71.519499999999994</c:v>
                </c:pt>
                <c:pt idx="15">
                  <c:v>50.92878787878788</c:v>
                </c:pt>
                <c:pt idx="16">
                  <c:v>66.071717171717182</c:v>
                </c:pt>
                <c:pt idx="17">
                  <c:v>73.50707070707071</c:v>
                </c:pt>
                <c:pt idx="18">
                  <c:v>73.524242424242431</c:v>
                </c:pt>
                <c:pt idx="19">
                  <c:v>70.210101010101013</c:v>
                </c:pt>
                <c:pt idx="20">
                  <c:v>54.339393939393943</c:v>
                </c:pt>
                <c:pt idx="21">
                  <c:v>67.750738916256125</c:v>
                </c:pt>
                <c:pt idx="22">
                  <c:v>59.426633165829152</c:v>
                </c:pt>
                <c:pt idx="23">
                  <c:v>51.261809045226123</c:v>
                </c:pt>
                <c:pt idx="24">
                  <c:v>66.520710059171577</c:v>
                </c:pt>
                <c:pt idx="25">
                  <c:v>63.165680473372774</c:v>
                </c:pt>
                <c:pt idx="26">
                  <c:v>75.082840236686351</c:v>
                </c:pt>
                <c:pt idx="27">
                  <c:v>117.58035714285712</c:v>
                </c:pt>
                <c:pt idx="28">
                  <c:v>118.10714285714285</c:v>
                </c:pt>
                <c:pt idx="29">
                  <c:v>120.93750000000001</c:v>
                </c:pt>
                <c:pt idx="30">
                  <c:v>124.5625</c:v>
                </c:pt>
                <c:pt idx="31">
                  <c:v>101.88392857142856</c:v>
                </c:pt>
                <c:pt idx="32">
                  <c:v>97.523809523809518</c:v>
                </c:pt>
                <c:pt idx="33">
                  <c:v>102.82222222222221</c:v>
                </c:pt>
                <c:pt idx="34">
                  <c:v>121.25</c:v>
                </c:pt>
                <c:pt idx="35">
                  <c:v>136.42222222222225</c:v>
                </c:pt>
                <c:pt idx="36">
                  <c:v>86.895480225988692</c:v>
                </c:pt>
                <c:pt idx="37">
                  <c:v>91.29661016949153</c:v>
                </c:pt>
                <c:pt idx="38">
                  <c:v>89.471751412429356</c:v>
                </c:pt>
                <c:pt idx="39">
                  <c:v>75.311111111111117</c:v>
                </c:pt>
                <c:pt idx="40">
                  <c:v>84.55</c:v>
                </c:pt>
                <c:pt idx="41">
                  <c:v>82.566666666666663</c:v>
                </c:pt>
                <c:pt idx="42">
                  <c:v>89.632812499999986</c:v>
                </c:pt>
                <c:pt idx="43">
                  <c:v>96.421875</c:v>
                </c:pt>
                <c:pt idx="44">
                  <c:v>109.14843749999999</c:v>
                </c:pt>
                <c:pt idx="45">
                  <c:v>98.762068965517258</c:v>
                </c:pt>
                <c:pt idx="46">
                  <c:v>87.055172413793073</c:v>
                </c:pt>
                <c:pt idx="47">
                  <c:v>86.50344827586207</c:v>
                </c:pt>
                <c:pt idx="48">
                  <c:v>143.62056737588654</c:v>
                </c:pt>
                <c:pt idx="49">
                  <c:v>116.44326241134755</c:v>
                </c:pt>
                <c:pt idx="50">
                  <c:v>240.70212765957447</c:v>
                </c:pt>
                <c:pt idx="51">
                  <c:v>167.53284671532847</c:v>
                </c:pt>
                <c:pt idx="52">
                  <c:v>170.60218978102191</c:v>
                </c:pt>
                <c:pt idx="53">
                  <c:v>107.0729927007299</c:v>
                </c:pt>
                <c:pt idx="54">
                  <c:v>154.03252032520328</c:v>
                </c:pt>
                <c:pt idx="55">
                  <c:v>161.80487804878049</c:v>
                </c:pt>
                <c:pt idx="56">
                  <c:v>196.28455284552842</c:v>
                </c:pt>
                <c:pt idx="57">
                  <c:v>264.5</c:v>
                </c:pt>
                <c:pt idx="58">
                  <c:v>215.49</c:v>
                </c:pt>
                <c:pt idx="59">
                  <c:v>195.56</c:v>
                </c:pt>
                <c:pt idx="60">
                  <c:v>160.22767857142858</c:v>
                </c:pt>
                <c:pt idx="61">
                  <c:v>170.16964285714283</c:v>
                </c:pt>
                <c:pt idx="62">
                  <c:v>172.40625</c:v>
                </c:pt>
                <c:pt idx="63">
                  <c:v>211.05246478873241</c:v>
                </c:pt>
                <c:pt idx="64">
                  <c:v>129.95422535211267</c:v>
                </c:pt>
                <c:pt idx="65">
                  <c:v>147.03169014084503</c:v>
                </c:pt>
                <c:pt idx="66">
                  <c:v>295.91415094339612</c:v>
                </c:pt>
                <c:pt idx="67">
                  <c:v>298.36886792452833</c:v>
                </c:pt>
                <c:pt idx="68">
                  <c:v>318.96415094339619</c:v>
                </c:pt>
              </c:numCache>
            </c:numRef>
          </c:val>
        </c:ser>
        <c:ser>
          <c:idx val="2"/>
          <c:order val="2"/>
          <c:tx>
            <c:strRef>
              <c:f>Analysis!$E$1</c:f>
              <c:strCache>
                <c:ptCount val="1"/>
                <c:pt idx="0">
                  <c:v>Deferred Maintenance</c:v>
                </c:pt>
              </c:strCache>
            </c:strRef>
          </c:tx>
          <c:cat>
            <c:numRef>
              <c:f>Analysis!$B$2:$B$70</c:f>
              <c:numCache>
                <c:formatCode>mmm\-yy</c:formatCode>
                <c:ptCount val="69"/>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numCache>
            </c:numRef>
          </c:cat>
          <c:val>
            <c:numRef>
              <c:f>Analysis!$E$2:$E$1048576</c:f>
              <c:numCache>
                <c:formatCode>General</c:formatCode>
                <c:ptCount val="1048575"/>
                <c:pt idx="0">
                  <c:v>109.15927835051546</c:v>
                </c:pt>
                <c:pt idx="1">
                  <c:v>136.78711340206186</c:v>
                </c:pt>
                <c:pt idx="2">
                  <c:v>125.06030927835052</c:v>
                </c:pt>
                <c:pt idx="3">
                  <c:v>94.862371134020577</c:v>
                </c:pt>
                <c:pt idx="4">
                  <c:v>96.860824742268036</c:v>
                </c:pt>
                <c:pt idx="5">
                  <c:v>124.55206185567008</c:v>
                </c:pt>
                <c:pt idx="6">
                  <c:v>126.41161616161619</c:v>
                </c:pt>
                <c:pt idx="7">
                  <c:v>115.77272727272725</c:v>
                </c:pt>
                <c:pt idx="8">
                  <c:v>125.83686868686868</c:v>
                </c:pt>
                <c:pt idx="9">
                  <c:v>142.14646464646461</c:v>
                </c:pt>
                <c:pt idx="10">
                  <c:v>177.6010101010101</c:v>
                </c:pt>
                <c:pt idx="11">
                  <c:v>170.70732323232323</c:v>
                </c:pt>
                <c:pt idx="12">
                  <c:v>154.57250000000002</c:v>
                </c:pt>
                <c:pt idx="13">
                  <c:v>132.63999999999999</c:v>
                </c:pt>
                <c:pt idx="14">
                  <c:v>142.74349999999995</c:v>
                </c:pt>
                <c:pt idx="15">
                  <c:v>143.26666666666662</c:v>
                </c:pt>
                <c:pt idx="16">
                  <c:v>159</c:v>
                </c:pt>
                <c:pt idx="17">
                  <c:v>115.3219696969697</c:v>
                </c:pt>
                <c:pt idx="18">
                  <c:v>107.39166666666668</c:v>
                </c:pt>
                <c:pt idx="19">
                  <c:v>133.80050505050505</c:v>
                </c:pt>
                <c:pt idx="20">
                  <c:v>129.87449494949499</c:v>
                </c:pt>
                <c:pt idx="21">
                  <c:v>201.28571428571428</c:v>
                </c:pt>
                <c:pt idx="22">
                  <c:v>179.727</c:v>
                </c:pt>
                <c:pt idx="23">
                  <c:v>174.76949999999999</c:v>
                </c:pt>
                <c:pt idx="24">
                  <c:v>215.90414201183435</c:v>
                </c:pt>
                <c:pt idx="25">
                  <c:v>188.93668639053254</c:v>
                </c:pt>
                <c:pt idx="26">
                  <c:v>215.07692307692307</c:v>
                </c:pt>
                <c:pt idx="27">
                  <c:v>269.19821428571424</c:v>
                </c:pt>
                <c:pt idx="28">
                  <c:v>316.64940476190475</c:v>
                </c:pt>
                <c:pt idx="29">
                  <c:v>350.21309523809521</c:v>
                </c:pt>
                <c:pt idx="30">
                  <c:v>406.81452380952385</c:v>
                </c:pt>
                <c:pt idx="31">
                  <c:v>377.6419047619047</c:v>
                </c:pt>
                <c:pt idx="32">
                  <c:v>496.10916666666668</c:v>
                </c:pt>
                <c:pt idx="33">
                  <c:v>301.7305555555555</c:v>
                </c:pt>
                <c:pt idx="34">
                  <c:v>274.92499999999995</c:v>
                </c:pt>
                <c:pt idx="35">
                  <c:v>313.67777777777775</c:v>
                </c:pt>
                <c:pt idx="36">
                  <c:v>460.31920903954807</c:v>
                </c:pt>
                <c:pt idx="37">
                  <c:v>425.89830508474574</c:v>
                </c:pt>
                <c:pt idx="38">
                  <c:v>382.56779661016947</c:v>
                </c:pt>
                <c:pt idx="39">
                  <c:v>428.13611111111106</c:v>
                </c:pt>
                <c:pt idx="40">
                  <c:v>394.7</c:v>
                </c:pt>
                <c:pt idx="41">
                  <c:v>381.89444444444445</c:v>
                </c:pt>
                <c:pt idx="42">
                  <c:v>498.43359374999989</c:v>
                </c:pt>
                <c:pt idx="43">
                  <c:v>517.78906250000011</c:v>
                </c:pt>
                <c:pt idx="44">
                  <c:v>503.0625</c:v>
                </c:pt>
                <c:pt idx="45">
                  <c:v>450.24827586206897</c:v>
                </c:pt>
                <c:pt idx="46">
                  <c:v>397.23103448275856</c:v>
                </c:pt>
                <c:pt idx="47">
                  <c:v>363.53103448275863</c:v>
                </c:pt>
                <c:pt idx="48">
                  <c:v>435.15248226950365</c:v>
                </c:pt>
                <c:pt idx="49">
                  <c:v>509.9219858156028</c:v>
                </c:pt>
                <c:pt idx="50">
                  <c:v>513.59929078014181</c:v>
                </c:pt>
                <c:pt idx="51">
                  <c:v>518.35766423357654</c:v>
                </c:pt>
                <c:pt idx="52">
                  <c:v>413.70072992700722</c:v>
                </c:pt>
                <c:pt idx="53">
                  <c:v>549.56934306569349</c:v>
                </c:pt>
                <c:pt idx="54">
                  <c:v>405.53658536585368</c:v>
                </c:pt>
                <c:pt idx="55">
                  <c:v>449.00813008130075</c:v>
                </c:pt>
                <c:pt idx="56">
                  <c:v>423.40650406504062</c:v>
                </c:pt>
                <c:pt idx="57">
                  <c:v>502.21</c:v>
                </c:pt>
                <c:pt idx="58">
                  <c:v>584.17660000000001</c:v>
                </c:pt>
                <c:pt idx="59">
                  <c:v>615.44659999999988</c:v>
                </c:pt>
                <c:pt idx="60">
                  <c:v>571.58928571428567</c:v>
                </c:pt>
                <c:pt idx="61">
                  <c:v>549.90178571428567</c:v>
                </c:pt>
                <c:pt idx="62">
                  <c:v>550.57589285714312</c:v>
                </c:pt>
                <c:pt idx="63">
                  <c:v>635.18269230769249</c:v>
                </c:pt>
                <c:pt idx="64">
                  <c:v>609.07692307692309</c:v>
                </c:pt>
                <c:pt idx="65">
                  <c:v>580.07692307692309</c:v>
                </c:pt>
                <c:pt idx="66">
                  <c:v>583.87735849056594</c:v>
                </c:pt>
                <c:pt idx="67">
                  <c:v>587.33018867924534</c:v>
                </c:pt>
                <c:pt idx="68">
                  <c:v>685.19811320754741</c:v>
                </c:pt>
              </c:numCache>
            </c:numRef>
          </c:val>
        </c:ser>
        <c:dLbls/>
        <c:overlap val="100"/>
        <c:axId val="41526016"/>
        <c:axId val="41527552"/>
      </c:barChart>
      <c:dateAx>
        <c:axId val="41526016"/>
        <c:scaling>
          <c:orientation val="minMax"/>
        </c:scaling>
        <c:axPos val="b"/>
        <c:numFmt formatCode="mmm\-yy" sourceLinked="1"/>
        <c:tickLblPos val="nextTo"/>
        <c:crossAx val="41527552"/>
        <c:crosses val="autoZero"/>
        <c:auto val="1"/>
        <c:lblOffset val="100"/>
        <c:baseTimeUnit val="months"/>
      </c:dateAx>
      <c:valAx>
        <c:axId val="41527552"/>
        <c:scaling>
          <c:orientation val="minMax"/>
        </c:scaling>
        <c:axPos val="l"/>
        <c:title>
          <c:tx>
            <c:rich>
              <a:bodyPr rot="-5400000" vert="horz"/>
              <a:lstStyle/>
              <a:p>
                <a:pPr>
                  <a:defRPr/>
                </a:pPr>
                <a:r>
                  <a:rPr lang="en-GB"/>
                  <a:t>Backlog per Installations (manhours)</a:t>
                </a:r>
              </a:p>
            </c:rich>
          </c:tx>
          <c:layout/>
        </c:title>
        <c:numFmt formatCode="General" sourceLinked="1"/>
        <c:tickLblPos val="nextTo"/>
        <c:crossAx val="41526016"/>
        <c:crosses val="autoZero"/>
        <c:crossBetween val="between"/>
      </c:valAx>
    </c:plotArea>
    <c:legend>
      <c:legendPos val="r"/>
      <c:layout>
        <c:manualLayout>
          <c:xMode val="edge"/>
          <c:yMode val="edge"/>
          <c:x val="0.74343407199570566"/>
          <c:y val="1.1945120496301651E-2"/>
          <c:w val="0.24829804680939443"/>
          <c:h val="0.16439012168933431"/>
        </c:manualLayout>
      </c:layout>
    </c:legend>
    <c:plotVisOnly val="1"/>
    <c:dispBlanksAs val="gap"/>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B06ABBB9-175E-4D0C-9A36-9109C74BBC69}" type="datetimeFigureOut">
              <a:rPr lang="en-GB" smtClean="0"/>
              <a:pPr/>
              <a:t>18/09/2015</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691063"/>
            <a:ext cx="5438775"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951"/>
            <a:ext cx="2946400"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951"/>
            <a:ext cx="2946400" cy="493713"/>
          </a:xfrm>
          <a:prstGeom prst="rect">
            <a:avLst/>
          </a:prstGeom>
        </p:spPr>
        <p:txBody>
          <a:bodyPr vert="horz" lIns="91440" tIns="45720" rIns="91440" bIns="45720" rtlCol="0" anchor="b"/>
          <a:lstStyle>
            <a:lvl1pPr algn="r">
              <a:defRPr sz="1200"/>
            </a:lvl1pPr>
          </a:lstStyle>
          <a:p>
            <a:fld id="{E03B299C-37BC-465C-8AF5-754CCFC1A1FC}" type="slidenum">
              <a:rPr lang="en-GB" smtClean="0"/>
              <a:pPr/>
              <a:t>‹#›</a:t>
            </a:fld>
            <a:endParaRPr lang="en-GB"/>
          </a:p>
        </p:txBody>
      </p:sp>
    </p:spTree>
    <p:extLst>
      <p:ext uri="{BB962C8B-B14F-4D97-AF65-F5344CB8AC3E}">
        <p14:creationId xmlns:p14="http://schemas.microsoft.com/office/powerpoint/2010/main" xmlns="" val="17954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3B299C-37BC-465C-8AF5-754CCFC1A1FC}" type="slidenum">
              <a:rPr lang="en-GB" smtClean="0"/>
              <a:pPr/>
              <a:t>10</a:t>
            </a:fld>
            <a:endParaRPr lang="en-GB"/>
          </a:p>
        </p:txBody>
      </p:sp>
    </p:spTree>
    <p:extLst>
      <p:ext uri="{BB962C8B-B14F-4D97-AF65-F5344CB8AC3E}">
        <p14:creationId xmlns:p14="http://schemas.microsoft.com/office/powerpoint/2010/main" xmlns="" val="257285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3B299C-37BC-465C-8AF5-754CCFC1A1FC}" type="slidenum">
              <a:rPr lang="en-GB" smtClean="0"/>
              <a:pPr/>
              <a:t>15</a:t>
            </a:fld>
            <a:endParaRPr lang="en-GB"/>
          </a:p>
        </p:txBody>
      </p:sp>
    </p:spTree>
    <p:extLst>
      <p:ext uri="{BB962C8B-B14F-4D97-AF65-F5344CB8AC3E}">
        <p14:creationId xmlns:p14="http://schemas.microsoft.com/office/powerpoint/2010/main" xmlns="" val="404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p:spPr>
        <p:txBody>
          <a:bodyPr/>
          <a:lstStyle/>
          <a:p>
            <a:pPr eaLnBrk="1" hangingPunct="1"/>
            <a:r>
              <a:rPr lang="en-GB" sz="1400" smtClean="0"/>
              <a:t>How do we assure Design and Technical Integrity during the project design phase prior to commencement of operations? </a:t>
            </a:r>
          </a:p>
        </p:txBody>
      </p:sp>
      <p:sp>
        <p:nvSpPr>
          <p:cNvPr id="23555" name="Slide Number Placeholder 3"/>
          <p:cNvSpPr>
            <a:spLocks noGrp="1"/>
          </p:cNvSpPr>
          <p:nvPr>
            <p:ph type="sldNum" sz="quarter" idx="5"/>
          </p:nvPr>
        </p:nvSpPr>
        <p:spPr>
          <a:noFill/>
          <a:ln>
            <a:miter lim="800000"/>
            <a:headEnd/>
            <a:tailEnd/>
          </a:ln>
        </p:spPr>
        <p:txBody>
          <a:bodyPr/>
          <a:lstStyle/>
          <a:p>
            <a:fld id="{C49C5F63-141D-452E-8100-578674A58225}" type="slidenum">
              <a:rPr lang="en-GB" smtClean="0"/>
              <a:pPr/>
              <a:t>16</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ECONOMIC:</a:t>
            </a:r>
            <a:r>
              <a:rPr lang="en-GB" sz="1200" b="1" baseline="0" dirty="0" smtClean="0"/>
              <a:t> </a:t>
            </a:r>
            <a:r>
              <a:rPr lang="en-GB" sz="1200" dirty="0" smtClean="0"/>
              <a:t>With a lower oil price and a move by the Industry to increasing cost efficiencies, HSE’s role remains one of ensuring safe operations and production is maintained. We believe that properly addressing MAH safety goes a long way towards maintaining safe and efficient operations – maintenance is a prominent factor in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AGEING ASSETS: </a:t>
            </a:r>
            <a:r>
              <a:rPr lang="en-GB" sz="1200" dirty="0" smtClean="0"/>
              <a:t>The North Sea is a mature basin. HSE’s focus remains on maintaining safe operation.  To ensure this is given sufficient emphasis, even in challenging economic times, </a:t>
            </a:r>
            <a:r>
              <a:rPr lang="en-GB" sz="1200" b="1" dirty="0" smtClean="0"/>
              <a:t>every </a:t>
            </a:r>
            <a:r>
              <a:rPr lang="en-GB" sz="1200" dirty="0" smtClean="0"/>
              <a:t>offshore inspection specifically addresses maintenance</a:t>
            </a:r>
            <a:r>
              <a:rPr lang="en-GB" sz="1200" b="1" i="1"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DECOMMISSIONING: </a:t>
            </a:r>
            <a:r>
              <a:rPr lang="en-GB" sz="1200" dirty="0" smtClean="0"/>
              <a:t>We anticipate that in the coming years there will be an increase in employment and work activity in declining fields, generated by decommissioning and dismantling of installations which have ceased production. Between 2014 and 2040, £37bn is forecast to be spent on decommissioning existing assets on the UKCS, as some 475 installations, 10,000km of pipelines, 15 onshore terminals and 5000 wells will all eventually need to be decommissioned.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WORKFORCE ENGAGEMENT:</a:t>
            </a:r>
            <a:r>
              <a:rPr lang="en-GB" sz="1200" b="1" baseline="0" dirty="0" smtClean="0"/>
              <a:t> </a:t>
            </a:r>
            <a:r>
              <a:rPr lang="en-GB" sz="1200" dirty="0" smtClean="0"/>
              <a:t>We recognise the importance of workforce engagement, particularly at a time when industrial relations are being strained by economic challenges that operators are facing. HSE has recently employed an experienced Safety Representative, with a wealth of personal expertise</a:t>
            </a:r>
            <a:r>
              <a:rPr lang="en-GB" sz="1200" baseline="0" dirty="0" smtClean="0"/>
              <a:t> gathered from many years of working inside </a:t>
            </a:r>
            <a:r>
              <a:rPr lang="en-GB" sz="1200" dirty="0" smtClean="0"/>
              <a:t>the industry, on a 2 year secondment to help refresh and reinvigorate our workforce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E03B299C-37BC-465C-8AF5-754CCFC1A1FC}" type="slidenum">
              <a:rPr lang="en-GB" smtClean="0"/>
              <a:pPr/>
              <a:t>18</a:t>
            </a:fld>
            <a:endParaRPr lang="en-GB"/>
          </a:p>
        </p:txBody>
      </p:sp>
    </p:spTree>
    <p:extLst>
      <p:ext uri="{BB962C8B-B14F-4D97-AF65-F5344CB8AC3E}">
        <p14:creationId xmlns:p14="http://schemas.microsoft.com/office/powerpoint/2010/main" xmlns="" val="2354617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As a regulator,</a:t>
            </a:r>
            <a:r>
              <a:rPr lang="en-GB" baseline="0" dirty="0" smtClean="0"/>
              <a:t> </a:t>
            </a:r>
            <a:r>
              <a:rPr lang="en-GB" dirty="0" smtClean="0"/>
              <a:t>HSE works as part of a Joint Competent Authority</a:t>
            </a:r>
            <a:r>
              <a:rPr lang="en-GB" baseline="0" dirty="0" smtClean="0"/>
              <a:t> in the UK, </a:t>
            </a:r>
            <a:r>
              <a:rPr lang="en-GB" dirty="0" smtClean="0"/>
              <a:t>in partnership with Department for Energy and Climate Change (DECC)  who take responsible</a:t>
            </a:r>
            <a:r>
              <a:rPr lang="en-GB" baseline="0" dirty="0" smtClean="0"/>
              <a:t> for </a:t>
            </a:r>
            <a:r>
              <a:rPr lang="en-GB" dirty="0" smtClean="0"/>
              <a:t>environmental</a:t>
            </a:r>
            <a:r>
              <a:rPr lang="en-GB" baseline="0" dirty="0" smtClean="0"/>
              <a:t> 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focus of our approach is maintaining safe operations – meaning “maintaining” in its broadest sense: plant, systems, skills, competence and capability.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HSE have agreed a MoU with Oil &amp; Gas Authority, an Agency of DECC and the independent regulator for Oil and Gas operations onshore and offshore in the UK. </a:t>
            </a:r>
            <a:r>
              <a:rPr lang="en-US" sz="1200" b="0" i="0" u="none" strike="noStrike" kern="1200" baseline="0" dirty="0" smtClean="0">
                <a:solidFill>
                  <a:schemeClr val="tx1"/>
                </a:solidFill>
                <a:latin typeface="+mn-lt"/>
                <a:ea typeface="+mn-ea"/>
                <a:cs typeface="+mn-cs"/>
              </a:rPr>
              <a:t>OGA’s mission is to </a:t>
            </a:r>
            <a:r>
              <a:rPr lang="en-US" sz="1200" b="0" i="0" u="none" strike="noStrike" kern="1200" baseline="0" dirty="0" err="1" smtClean="0">
                <a:solidFill>
                  <a:schemeClr val="tx1"/>
                </a:solidFill>
                <a:latin typeface="+mn-lt"/>
                <a:ea typeface="+mn-ea"/>
                <a:cs typeface="+mn-cs"/>
              </a:rPr>
              <a:t>maximise</a:t>
            </a:r>
            <a:r>
              <a:rPr lang="en-US" sz="1200" b="0" i="0" u="none" strike="noStrike" kern="1200" baseline="0" dirty="0" smtClean="0">
                <a:solidFill>
                  <a:schemeClr val="tx1"/>
                </a:solidFill>
                <a:latin typeface="+mn-lt"/>
                <a:ea typeface="+mn-ea"/>
                <a:cs typeface="+mn-cs"/>
              </a:rPr>
              <a:t> economic recovery of the UK's oil and gas resources, </a:t>
            </a:r>
            <a:r>
              <a:rPr lang="en-US" dirty="0" smtClean="0"/>
              <a:t>working with government and industry to make sure that the UK gets the maximum economic benefit from its oil and gas reserves.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“Safety” requires collaboration from everyone. </a:t>
            </a:r>
            <a:r>
              <a:rPr lang="en-GB" baseline="0" dirty="0" smtClean="0"/>
              <a:t>HSE engage with Employers, Trade Unions and Sector Representative bodies via a range of frameworks eg: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Offshore Industry Advisory Committee (OIAC) is a tripartite committee. OIAC includes members representing employers, employees, unions, trade associations and other government departments. Although, no longer an official HSC advisory committee it continues to provide an important forum for the discussion of health and safety matters in the offshore industry.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“STEPChange</a:t>
            </a:r>
            <a:r>
              <a:rPr lang="en-US" baseline="0" dirty="0" smtClean="0"/>
              <a:t> in Safety”</a:t>
            </a:r>
            <a:r>
              <a:rPr lang="en-US" dirty="0" smtClean="0"/>
              <a:t> is a not-for-profit, member-led organisation which brings together operators and contractors, trade unions, regulators and the onshore and offshore workforce - making it an independent tripartite organisation which represents the workforce, regulators and employers.  It aims to make the UK the safest oil province in the world to work in. Through the four Step Change Steering Groups, workgroups and growing support team, Step Change works to raise safety standards, share good practice and communicate facts so that no-one becomes complacent about staying safe.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E03B299C-37BC-465C-8AF5-754CCFC1A1FC}" type="slidenum">
              <a:rPr lang="en-GB" smtClean="0"/>
              <a:pPr/>
              <a:t>19</a:t>
            </a:fld>
            <a:endParaRPr lang="en-GB"/>
          </a:p>
        </p:txBody>
      </p:sp>
    </p:spTree>
    <p:extLst>
      <p:ext uri="{BB962C8B-B14F-4D97-AF65-F5344CB8AC3E}">
        <p14:creationId xmlns:p14="http://schemas.microsoft.com/office/powerpoint/2010/main" xmlns="" val="43236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a:t>
            </a:r>
            <a:r>
              <a:rPr lang="en-GB" sz="1200" baseline="0" dirty="0" smtClean="0"/>
              <a:t> Strategy focuses on</a:t>
            </a:r>
            <a:r>
              <a:rPr lang="en-GB" sz="1200" dirty="0" smtClean="0"/>
              <a:t> Major Accident Hazards, principally fire and explosions, but also structural collapse,</a:t>
            </a:r>
            <a:r>
              <a:rPr lang="en-GB" sz="1200" baseline="0" dirty="0" smtClean="0"/>
              <a:t> and loss of stability/control</a:t>
            </a:r>
            <a:r>
              <a:rPr lang="en-GB"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HSE’s Offshore Strategy puts these principles into context, and identifies a number of key areas to focus on: control of hydrocarbon releases, asset integrity, leadership, competence, and worker involvement.</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strategy itself was developed in consultation with operator, contractor and workforce representatives. All parties identified maintenance backlogs as a significant and persistent issue affecting safety aswell as efficient and sustainable production. </a:t>
            </a:r>
          </a:p>
          <a:p>
            <a:endParaRPr lang="en-GB" dirty="0"/>
          </a:p>
        </p:txBody>
      </p:sp>
      <p:sp>
        <p:nvSpPr>
          <p:cNvPr id="4" name="Slide Number Placeholder 3"/>
          <p:cNvSpPr>
            <a:spLocks noGrp="1"/>
          </p:cNvSpPr>
          <p:nvPr>
            <p:ph type="sldNum" sz="quarter" idx="10"/>
          </p:nvPr>
        </p:nvSpPr>
        <p:spPr/>
        <p:txBody>
          <a:bodyPr/>
          <a:lstStyle/>
          <a:p>
            <a:fld id="{E03B299C-37BC-465C-8AF5-754CCFC1A1FC}" type="slidenum">
              <a:rPr lang="en-GB" smtClean="0"/>
              <a:pPr/>
              <a:t>20</a:t>
            </a:fld>
            <a:endParaRPr lang="en-GB"/>
          </a:p>
        </p:txBody>
      </p:sp>
    </p:spTree>
    <p:extLst>
      <p:ext uri="{BB962C8B-B14F-4D97-AF65-F5344CB8AC3E}">
        <p14:creationId xmlns:p14="http://schemas.microsoft.com/office/powerpoint/2010/main" xmlns="" val="3603903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Inspection of maintenance and asset integrity and associated software issues around safety management is a central part of HSE’s intervention strategy and a key tool in our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We operate a risk based approach to inspection, initially prioritising installations with the </a:t>
            </a:r>
            <a:r>
              <a:rPr lang="en-GB" sz="1200" b="1" dirty="0" smtClean="0"/>
              <a:t>(1)</a:t>
            </a:r>
            <a:r>
              <a:rPr lang="en-GB" sz="1200" dirty="0" smtClean="0"/>
              <a:t> </a:t>
            </a:r>
            <a:r>
              <a:rPr lang="en-GB" sz="1200" b="1" dirty="0" smtClean="0"/>
              <a:t>greatest inherent hazard</a:t>
            </a:r>
            <a:r>
              <a:rPr lang="en-GB" sz="1200" dirty="0" smtClean="0"/>
              <a:t>, but adjusting this priority after consideration of the </a:t>
            </a:r>
            <a:r>
              <a:rPr lang="en-GB" sz="1200" b="1" dirty="0" smtClean="0"/>
              <a:t>(2)</a:t>
            </a:r>
            <a:r>
              <a:rPr lang="en-GB" sz="1200" dirty="0" smtClean="0"/>
              <a:t> </a:t>
            </a:r>
            <a:r>
              <a:rPr lang="en-GB" sz="1200" b="1" dirty="0" smtClean="0"/>
              <a:t>safety performance of the Operator</a:t>
            </a:r>
            <a:r>
              <a:rPr lang="en-GB" sz="1200" dirty="0" smtClean="0"/>
              <a:t> and taking </a:t>
            </a:r>
            <a:r>
              <a:rPr lang="en-GB" sz="1200" b="1" dirty="0" smtClean="0"/>
              <a:t>(3) other factors </a:t>
            </a:r>
            <a:r>
              <a:rPr lang="en-GB" sz="1200" dirty="0" smtClean="0"/>
              <a:t>into account, including the professional judgement of our own Inspectors, Specialists and Engineers.</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We inspect </a:t>
            </a:r>
            <a:r>
              <a:rPr lang="en-GB" sz="1200" b="1" dirty="0" smtClean="0"/>
              <a:t>both</a:t>
            </a:r>
            <a:r>
              <a:rPr lang="en-GB" sz="1200" dirty="0" smtClean="0"/>
              <a:t> the condition of assets </a:t>
            </a:r>
            <a:r>
              <a:rPr lang="en-GB" sz="1200" b="1" dirty="0" smtClean="0"/>
              <a:t>and</a:t>
            </a:r>
            <a:r>
              <a:rPr lang="en-GB" sz="1200" dirty="0" smtClean="0"/>
              <a:t> the underpinning safety management systems, including leadership, competency and workforce engagement.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But </a:t>
            </a:r>
            <a:r>
              <a:rPr lang="en-GB" sz="1200" b="1" dirty="0" smtClean="0"/>
              <a:t>“maintenance” </a:t>
            </a:r>
            <a:r>
              <a:rPr lang="en-GB" sz="1200" dirty="0" smtClean="0"/>
              <a:t>is a now core component of every offshore inspection, and </a:t>
            </a:r>
            <a:r>
              <a:rPr lang="en-GB" sz="1200" smtClean="0"/>
              <a:t>all operators </a:t>
            </a:r>
            <a:r>
              <a:rPr lang="en-GB" sz="1200" dirty="0" smtClean="0"/>
              <a:t>are scored on their Maintenance</a:t>
            </a:r>
            <a:r>
              <a:rPr lang="en-GB" sz="1200" baseline="0" dirty="0" smtClean="0"/>
              <a:t> M</a:t>
            </a:r>
            <a:r>
              <a:rPr lang="en-GB" sz="1200" dirty="0" smtClean="0"/>
              <a:t>anagement performance.</a:t>
            </a:r>
          </a:p>
          <a:p>
            <a:endParaRPr lang="en-GB" dirty="0"/>
          </a:p>
        </p:txBody>
      </p:sp>
      <p:sp>
        <p:nvSpPr>
          <p:cNvPr id="4" name="Slide Number Placeholder 3"/>
          <p:cNvSpPr>
            <a:spLocks noGrp="1"/>
          </p:cNvSpPr>
          <p:nvPr>
            <p:ph type="sldNum" sz="quarter" idx="10"/>
          </p:nvPr>
        </p:nvSpPr>
        <p:spPr/>
        <p:txBody>
          <a:bodyPr/>
          <a:lstStyle/>
          <a:p>
            <a:fld id="{E03B299C-37BC-465C-8AF5-754CCFC1A1FC}" type="slidenum">
              <a:rPr lang="en-GB" smtClean="0"/>
              <a:pPr/>
              <a:t>21</a:t>
            </a:fld>
            <a:endParaRPr lang="en-GB"/>
          </a:p>
        </p:txBody>
      </p:sp>
    </p:spTree>
    <p:extLst>
      <p:ext uri="{BB962C8B-B14F-4D97-AF65-F5344CB8AC3E}">
        <p14:creationId xmlns:p14="http://schemas.microsoft.com/office/powerpoint/2010/main" xmlns="" val="1642356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7924800" y="457200"/>
          <a:ext cx="914400" cy="838200"/>
        </p:xfrm>
        <a:graphic>
          <a:graphicData uri="http://schemas.openxmlformats.org/presentationml/2006/ole">
            <p:oleObj spid="_x0000_s63537" name="Photo Editor Photo" r:id="rId3" imgW="3400900" imgH="3419952" progId="">
              <p:embed/>
            </p:oleObj>
          </a:graphicData>
        </a:graphic>
      </p:graphicFrame>
      <p:sp>
        <p:nvSpPr>
          <p:cNvPr id="5" name="Line 5"/>
          <p:cNvSpPr>
            <a:spLocks noChangeShapeType="1"/>
          </p:cNvSpPr>
          <p:nvPr userDrawn="1"/>
        </p:nvSpPr>
        <p:spPr bwMode="auto">
          <a:xfrm>
            <a:off x="0" y="1524000"/>
            <a:ext cx="9144000" cy="0"/>
          </a:xfrm>
          <a:prstGeom prst="line">
            <a:avLst/>
          </a:prstGeom>
          <a:noFill/>
          <a:ln w="15875">
            <a:solidFill>
              <a:srgbClr val="A70532"/>
            </a:solidFill>
            <a:round/>
            <a:headEnd/>
            <a:tailEnd/>
          </a:ln>
          <a:effectLst/>
          <a:extLst/>
        </p:spPr>
        <p:txBody>
          <a:bodyPr/>
          <a:lstStyle/>
          <a:p>
            <a:pPr>
              <a:defRPr/>
            </a:pPr>
            <a:endParaRPr lang="en-GB">
              <a:latin typeface="Times New Roman" charset="0"/>
            </a:endParaRPr>
          </a:p>
        </p:txBody>
      </p:sp>
      <p:sp>
        <p:nvSpPr>
          <p:cNvPr id="6" name="Text Box 6"/>
          <p:cNvSpPr txBox="1">
            <a:spLocks noChangeArrowheads="1"/>
          </p:cNvSpPr>
          <p:nvPr userDrawn="1"/>
        </p:nvSpPr>
        <p:spPr bwMode="auto">
          <a:xfrm>
            <a:off x="685800" y="598488"/>
            <a:ext cx="2438400" cy="696912"/>
          </a:xfrm>
          <a:prstGeom prst="rect">
            <a:avLst/>
          </a:prstGeom>
          <a:noFill/>
          <a:ln>
            <a:noFill/>
          </a:ln>
          <a:effectLst/>
          <a:extLst/>
        </p:spPr>
        <p:txBody>
          <a:bodyPr>
            <a:spAutoFit/>
          </a:bodyPr>
          <a:lstStyle/>
          <a:p>
            <a:pPr>
              <a:lnSpc>
                <a:spcPct val="40000"/>
              </a:lnSpc>
              <a:spcBef>
                <a:spcPct val="50000"/>
              </a:spcBef>
              <a:defRPr/>
            </a:pPr>
            <a:endParaRPr lang="en-GB" altLang="en-US" sz="1800">
              <a:solidFill>
                <a:srgbClr val="FFFFFF"/>
              </a:solidFill>
              <a:latin typeface="L Helvetica Light" charset="0"/>
            </a:endParaRPr>
          </a:p>
          <a:p>
            <a:pPr>
              <a:lnSpc>
                <a:spcPct val="40000"/>
              </a:lnSpc>
              <a:spcBef>
                <a:spcPct val="50000"/>
              </a:spcBef>
              <a:defRPr/>
            </a:pPr>
            <a:r>
              <a:rPr lang="en-GB" altLang="en-US" sz="1800">
                <a:solidFill>
                  <a:srgbClr val="FFFFFF"/>
                </a:solidFill>
                <a:latin typeface="Arial" charset="0"/>
              </a:rPr>
              <a:t>Health and Safety </a:t>
            </a:r>
          </a:p>
          <a:p>
            <a:pPr>
              <a:lnSpc>
                <a:spcPct val="40000"/>
              </a:lnSpc>
              <a:spcBef>
                <a:spcPct val="50000"/>
              </a:spcBef>
              <a:defRPr/>
            </a:pPr>
            <a:r>
              <a:rPr lang="en-GB" altLang="en-US" sz="1800">
                <a:solidFill>
                  <a:srgbClr val="FFFFFF"/>
                </a:solidFill>
                <a:latin typeface="Arial" charset="0"/>
              </a:rPr>
              <a:t>Executive</a:t>
            </a:r>
            <a:endParaRPr lang="en-GB" altLang="en-US">
              <a:latin typeface="Arial" charset="0"/>
            </a:endParaRPr>
          </a:p>
        </p:txBody>
      </p:sp>
      <p:sp>
        <p:nvSpPr>
          <p:cNvPr id="7" name="Text Box 9"/>
          <p:cNvSpPr txBox="1">
            <a:spLocks noChangeArrowheads="1"/>
          </p:cNvSpPr>
          <p:nvPr userDrawn="1"/>
        </p:nvSpPr>
        <p:spPr bwMode="auto">
          <a:xfrm>
            <a:off x="838200" y="609600"/>
            <a:ext cx="2438400" cy="696913"/>
          </a:xfrm>
          <a:prstGeom prst="rect">
            <a:avLst/>
          </a:prstGeom>
          <a:noFill/>
          <a:ln>
            <a:noFill/>
          </a:ln>
          <a:effectLst/>
          <a:extLst/>
        </p:spPr>
        <p:txBody>
          <a:bodyPr>
            <a:spAutoFit/>
          </a:bodyPr>
          <a:lstStyle/>
          <a:p>
            <a:pPr>
              <a:lnSpc>
                <a:spcPct val="40000"/>
              </a:lnSpc>
              <a:spcBef>
                <a:spcPct val="50000"/>
              </a:spcBef>
              <a:defRPr/>
            </a:pPr>
            <a:endParaRPr lang="en-GB" altLang="en-US" sz="1800">
              <a:solidFill>
                <a:srgbClr val="A70532"/>
              </a:solidFill>
              <a:latin typeface="L Helvetica Light" charset="0"/>
            </a:endParaRPr>
          </a:p>
          <a:p>
            <a:pPr>
              <a:lnSpc>
                <a:spcPct val="40000"/>
              </a:lnSpc>
              <a:spcBef>
                <a:spcPct val="50000"/>
              </a:spcBef>
              <a:defRPr/>
            </a:pPr>
            <a:r>
              <a:rPr lang="en-GB" altLang="en-US" sz="1800">
                <a:solidFill>
                  <a:srgbClr val="A70532"/>
                </a:solidFill>
                <a:latin typeface="Arial" charset="0"/>
              </a:rPr>
              <a:t>Health and Safety </a:t>
            </a:r>
          </a:p>
          <a:p>
            <a:pPr>
              <a:lnSpc>
                <a:spcPct val="40000"/>
              </a:lnSpc>
              <a:spcBef>
                <a:spcPct val="50000"/>
              </a:spcBef>
              <a:defRPr/>
            </a:pPr>
            <a:r>
              <a:rPr lang="en-GB" altLang="en-US" sz="1800">
                <a:solidFill>
                  <a:srgbClr val="A70532"/>
                </a:solidFill>
                <a:latin typeface="Arial" charset="0"/>
              </a:rPr>
              <a:t>Executive</a:t>
            </a:r>
            <a:endParaRPr lang="en-GB" altLang="en-US">
              <a:solidFill>
                <a:srgbClr val="A70532"/>
              </a:solidFill>
              <a:latin typeface="Arial" charset="0"/>
            </a:endParaRPr>
          </a:p>
        </p:txBody>
      </p:sp>
      <p:sp>
        <p:nvSpPr>
          <p:cNvPr id="3074" name="Rectangle 2"/>
          <p:cNvSpPr>
            <a:spLocks noGrp="1" noChangeArrowheads="1"/>
          </p:cNvSpPr>
          <p:nvPr>
            <p:ph type="ctrTitle"/>
          </p:nvPr>
        </p:nvSpPr>
        <p:spPr>
          <a:xfrm>
            <a:off x="685800" y="1582738"/>
            <a:ext cx="7162800" cy="1998662"/>
          </a:xfrm>
        </p:spPr>
        <p:txBody>
          <a:bodyPr anchor="t"/>
          <a:lstStyle>
            <a:lvl1pPr>
              <a:lnSpc>
                <a:spcPct val="120000"/>
              </a:lnSpc>
              <a:defRPr sz="4800"/>
            </a:lvl1pPr>
          </a:lstStyle>
          <a:p>
            <a:pPr lvl="0"/>
            <a:r>
              <a:rPr lang="en-GB" altLang="en-US" noProof="0" smtClean="0"/>
              <a:t>Click to edit Master title style</a:t>
            </a:r>
          </a:p>
        </p:txBody>
      </p:sp>
      <p:sp>
        <p:nvSpPr>
          <p:cNvPr id="3075" name="Rectangle 3"/>
          <p:cNvSpPr>
            <a:spLocks noGrp="1" noChangeArrowheads="1"/>
          </p:cNvSpPr>
          <p:nvPr>
            <p:ph type="subTitle" idx="1"/>
          </p:nvPr>
        </p:nvSpPr>
        <p:spPr>
          <a:xfrm>
            <a:off x="685800" y="3860800"/>
            <a:ext cx="5257800" cy="1752600"/>
          </a:xfrm>
        </p:spPr>
        <p:txBody>
          <a:bodyPr/>
          <a:lstStyle>
            <a:lvl1pPr marL="0" indent="0">
              <a:buFontTx/>
              <a:buNone/>
              <a:defRPr sz="3200"/>
            </a:lvl1pPr>
          </a:lstStyle>
          <a:p>
            <a:pPr lvl="0"/>
            <a:r>
              <a:rPr lang="en-GB"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48375" y="608013"/>
            <a:ext cx="1800225" cy="58689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7700" y="608013"/>
            <a:ext cx="5248275"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3606CC-CE76-451E-A627-C42F540BE63E}" type="datetimeFigureOut">
              <a:rPr lang="en-GB" smtClean="0"/>
              <a:pPr/>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06C39B-82FF-49D2-A947-B54641D07766}" type="slidenum">
              <a:rPr lang="en-GB" smtClean="0"/>
              <a:pPr/>
              <a:t>‹#›</a:t>
            </a:fld>
            <a:endParaRPr lang="en-GB"/>
          </a:p>
        </p:txBody>
      </p:sp>
    </p:spTree>
    <p:extLst>
      <p:ext uri="{BB962C8B-B14F-4D97-AF65-F5344CB8AC3E}">
        <p14:creationId xmlns:p14="http://schemas.microsoft.com/office/powerpoint/2010/main" xmlns="" val="252991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3606CC-CE76-451E-A627-C42F540BE63E}" type="datetimeFigureOut">
              <a:rPr lang="en-GB" smtClean="0"/>
              <a:pPr/>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06C39B-82FF-49D2-A947-B54641D07766}" type="slidenum">
              <a:rPr lang="en-GB" smtClean="0"/>
              <a:pPr/>
              <a:t>‹#›</a:t>
            </a:fld>
            <a:endParaRPr lang="en-GB"/>
          </a:p>
        </p:txBody>
      </p:sp>
    </p:spTree>
    <p:extLst>
      <p:ext uri="{BB962C8B-B14F-4D97-AF65-F5344CB8AC3E}">
        <p14:creationId xmlns:p14="http://schemas.microsoft.com/office/powerpoint/2010/main" xmlns="" val="219786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606CC-CE76-451E-A627-C42F540BE63E}" type="datetimeFigureOut">
              <a:rPr lang="en-GB" smtClean="0"/>
              <a:pPr/>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06C39B-82FF-49D2-A947-B54641D07766}" type="slidenum">
              <a:rPr lang="en-GB" smtClean="0"/>
              <a:pPr/>
              <a:t>‹#›</a:t>
            </a:fld>
            <a:endParaRPr lang="en-GB"/>
          </a:p>
        </p:txBody>
      </p:sp>
    </p:spTree>
    <p:extLst>
      <p:ext uri="{BB962C8B-B14F-4D97-AF65-F5344CB8AC3E}">
        <p14:creationId xmlns:p14="http://schemas.microsoft.com/office/powerpoint/2010/main" xmlns="" val="750026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3606CC-CE76-451E-A627-C42F540BE63E}" type="datetimeFigureOut">
              <a:rPr lang="en-GB" smtClean="0"/>
              <a:pPr/>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06C39B-82FF-49D2-A947-B54641D07766}" type="slidenum">
              <a:rPr lang="en-GB" smtClean="0"/>
              <a:pPr/>
              <a:t>‹#›</a:t>
            </a:fld>
            <a:endParaRPr lang="en-GB"/>
          </a:p>
        </p:txBody>
      </p:sp>
    </p:spTree>
    <p:extLst>
      <p:ext uri="{BB962C8B-B14F-4D97-AF65-F5344CB8AC3E}">
        <p14:creationId xmlns:p14="http://schemas.microsoft.com/office/powerpoint/2010/main" xmlns="" val="399574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3606CC-CE76-451E-A627-C42F540BE63E}" type="datetimeFigureOut">
              <a:rPr lang="en-GB" smtClean="0"/>
              <a:pPr/>
              <a:t>18/09/2015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06C39B-82FF-49D2-A947-B54641D07766}" type="slidenum">
              <a:rPr lang="en-GB" smtClean="0"/>
              <a:pPr/>
              <a:t>‹#›</a:t>
            </a:fld>
            <a:endParaRPr lang="en-GB"/>
          </a:p>
        </p:txBody>
      </p:sp>
    </p:spTree>
    <p:extLst>
      <p:ext uri="{BB962C8B-B14F-4D97-AF65-F5344CB8AC3E}">
        <p14:creationId xmlns:p14="http://schemas.microsoft.com/office/powerpoint/2010/main" xmlns="" val="2036914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3606CC-CE76-451E-A627-C42F540BE63E}" type="datetimeFigureOut">
              <a:rPr lang="en-GB" smtClean="0"/>
              <a:pPr/>
              <a:t>18/09/2015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06C39B-82FF-49D2-A947-B54641D07766}" type="slidenum">
              <a:rPr lang="en-GB" smtClean="0"/>
              <a:pPr/>
              <a:t>‹#›</a:t>
            </a:fld>
            <a:endParaRPr lang="en-GB"/>
          </a:p>
        </p:txBody>
      </p:sp>
    </p:spTree>
    <p:extLst>
      <p:ext uri="{BB962C8B-B14F-4D97-AF65-F5344CB8AC3E}">
        <p14:creationId xmlns:p14="http://schemas.microsoft.com/office/powerpoint/2010/main" xmlns="" val="106598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606CC-CE76-451E-A627-C42F540BE63E}" type="datetimeFigureOut">
              <a:rPr lang="en-GB" smtClean="0"/>
              <a:pPr/>
              <a:t>18/09/2015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06C39B-82FF-49D2-A947-B54641D07766}" type="slidenum">
              <a:rPr lang="en-GB" smtClean="0"/>
              <a:pPr/>
              <a:t>‹#›</a:t>
            </a:fld>
            <a:endParaRPr lang="en-GB"/>
          </a:p>
        </p:txBody>
      </p:sp>
    </p:spTree>
    <p:extLst>
      <p:ext uri="{BB962C8B-B14F-4D97-AF65-F5344CB8AC3E}">
        <p14:creationId xmlns:p14="http://schemas.microsoft.com/office/powerpoint/2010/main" xmlns="" val="2354497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606CC-CE76-451E-A627-C42F540BE63E}" type="datetimeFigureOut">
              <a:rPr lang="en-GB" smtClean="0"/>
              <a:pPr/>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06C39B-82FF-49D2-A947-B54641D07766}" type="slidenum">
              <a:rPr lang="en-GB" smtClean="0"/>
              <a:pPr/>
              <a:t>‹#›</a:t>
            </a:fld>
            <a:endParaRPr lang="en-GB"/>
          </a:p>
        </p:txBody>
      </p:sp>
    </p:spTree>
    <p:extLst>
      <p:ext uri="{BB962C8B-B14F-4D97-AF65-F5344CB8AC3E}">
        <p14:creationId xmlns:p14="http://schemas.microsoft.com/office/powerpoint/2010/main" xmlns="" val="150746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606CC-CE76-451E-A627-C42F540BE63E}" type="datetimeFigureOut">
              <a:rPr lang="en-GB" smtClean="0"/>
              <a:pPr/>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06C39B-82FF-49D2-A947-B54641D07766}" type="slidenum">
              <a:rPr lang="en-GB" smtClean="0"/>
              <a:pPr/>
              <a:t>‹#›</a:t>
            </a:fld>
            <a:endParaRPr lang="en-GB"/>
          </a:p>
        </p:txBody>
      </p:sp>
    </p:spTree>
    <p:extLst>
      <p:ext uri="{BB962C8B-B14F-4D97-AF65-F5344CB8AC3E}">
        <p14:creationId xmlns:p14="http://schemas.microsoft.com/office/powerpoint/2010/main" xmlns="" val="648707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3606CC-CE76-451E-A627-C42F540BE63E}" type="datetimeFigureOut">
              <a:rPr lang="en-GB" smtClean="0"/>
              <a:pPr/>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06C39B-82FF-49D2-A947-B54641D07766}" type="slidenum">
              <a:rPr lang="en-GB" smtClean="0"/>
              <a:pPr/>
              <a:t>‹#›</a:t>
            </a:fld>
            <a:endParaRPr lang="en-GB"/>
          </a:p>
        </p:txBody>
      </p:sp>
    </p:spTree>
    <p:extLst>
      <p:ext uri="{BB962C8B-B14F-4D97-AF65-F5344CB8AC3E}">
        <p14:creationId xmlns:p14="http://schemas.microsoft.com/office/powerpoint/2010/main" xmlns="" val="2690525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3606CC-CE76-451E-A627-C42F540BE63E}" type="datetimeFigureOut">
              <a:rPr lang="en-GB" smtClean="0"/>
              <a:pPr/>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06C39B-82FF-49D2-A947-B54641D07766}" type="slidenum">
              <a:rPr lang="en-GB" smtClean="0"/>
              <a:pPr/>
              <a:t>‹#›</a:t>
            </a:fld>
            <a:endParaRPr lang="en-GB"/>
          </a:p>
        </p:txBody>
      </p:sp>
    </p:spTree>
    <p:extLst>
      <p:ext uri="{BB962C8B-B14F-4D97-AF65-F5344CB8AC3E}">
        <p14:creationId xmlns:p14="http://schemas.microsoft.com/office/powerpoint/2010/main" xmlns="" val="322078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7213"/>
            <a:ext cx="3505200" cy="464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43400" y="1827213"/>
            <a:ext cx="3505200" cy="464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2"/>
          <p:cNvSpPr>
            <a:spLocks noGrp="1" noChangeArrowheads="1"/>
          </p:cNvSpPr>
          <p:nvPr>
            <p:ph type="title"/>
          </p:nvPr>
        </p:nvSpPr>
        <p:spPr bwMode="auto">
          <a:xfrm>
            <a:off x="647700" y="608013"/>
            <a:ext cx="6834188"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48" name="Rectangle 3"/>
          <p:cNvSpPr>
            <a:spLocks noGrp="1" noChangeArrowheads="1"/>
          </p:cNvSpPr>
          <p:nvPr>
            <p:ph type="body" idx="1"/>
          </p:nvPr>
        </p:nvSpPr>
        <p:spPr bwMode="auto">
          <a:xfrm>
            <a:off x="685800" y="1827213"/>
            <a:ext cx="7162800" cy="4649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2" name="Line 8"/>
          <p:cNvSpPr>
            <a:spLocks noChangeShapeType="1"/>
          </p:cNvSpPr>
          <p:nvPr userDrawn="1"/>
        </p:nvSpPr>
        <p:spPr bwMode="auto">
          <a:xfrm>
            <a:off x="0" y="1524000"/>
            <a:ext cx="9144000" cy="0"/>
          </a:xfrm>
          <a:prstGeom prst="line">
            <a:avLst/>
          </a:prstGeom>
          <a:noFill/>
          <a:ln w="15875">
            <a:solidFill>
              <a:srgbClr val="A70532"/>
            </a:solidFill>
            <a:round/>
            <a:headEnd/>
            <a:tailEnd/>
          </a:ln>
          <a:effectLst/>
          <a:extLst/>
        </p:spPr>
        <p:txBody>
          <a:bodyPr/>
          <a:lstStyle/>
          <a:p>
            <a:pPr>
              <a:defRPr/>
            </a:pPr>
            <a:endParaRPr lang="en-GB">
              <a:latin typeface="Times New Roman" charset="0"/>
            </a:endParaRPr>
          </a:p>
        </p:txBody>
      </p:sp>
      <p:graphicFrame>
        <p:nvGraphicFramePr>
          <p:cNvPr id="1045" name="Object 21"/>
          <p:cNvGraphicFramePr>
            <a:graphicFrameLocks noChangeAspect="1"/>
          </p:cNvGraphicFramePr>
          <p:nvPr/>
        </p:nvGraphicFramePr>
        <p:xfrm>
          <a:off x="7924800" y="457200"/>
          <a:ext cx="914400" cy="838200"/>
        </p:xfrm>
        <a:graphic>
          <a:graphicData uri="http://schemas.openxmlformats.org/presentationml/2006/ole">
            <p:oleObj spid="_x0000_s1093" name="Photo Editor Photo" r:id="rId14" imgW="3400900" imgH="3419952" progId="">
              <p:embed/>
            </p:oleObj>
          </a:graphicData>
        </a:graphic>
      </p:graphicFrame>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l" rtl="0" eaLnBrk="0" fontAlgn="base" hangingPunct="0">
        <a:spcBef>
          <a:spcPct val="0"/>
        </a:spcBef>
        <a:spcAft>
          <a:spcPct val="0"/>
        </a:spcAft>
        <a:defRPr sz="3200" b="1">
          <a:solidFill>
            <a:srgbClr val="A70532"/>
          </a:solidFill>
          <a:latin typeface="+mj-lt"/>
          <a:ea typeface="+mj-ea"/>
          <a:cs typeface="+mj-cs"/>
        </a:defRPr>
      </a:lvl1pPr>
      <a:lvl2pPr algn="l" rtl="0" eaLnBrk="0" fontAlgn="base" hangingPunct="0">
        <a:spcBef>
          <a:spcPct val="0"/>
        </a:spcBef>
        <a:spcAft>
          <a:spcPct val="0"/>
        </a:spcAft>
        <a:defRPr sz="3200" b="1">
          <a:solidFill>
            <a:srgbClr val="A70532"/>
          </a:solidFill>
          <a:latin typeface="Arial" charset="0"/>
        </a:defRPr>
      </a:lvl2pPr>
      <a:lvl3pPr algn="l" rtl="0" eaLnBrk="0" fontAlgn="base" hangingPunct="0">
        <a:spcBef>
          <a:spcPct val="0"/>
        </a:spcBef>
        <a:spcAft>
          <a:spcPct val="0"/>
        </a:spcAft>
        <a:defRPr sz="3200" b="1">
          <a:solidFill>
            <a:srgbClr val="A70532"/>
          </a:solidFill>
          <a:latin typeface="Arial" charset="0"/>
        </a:defRPr>
      </a:lvl3pPr>
      <a:lvl4pPr algn="l" rtl="0" eaLnBrk="0" fontAlgn="base" hangingPunct="0">
        <a:spcBef>
          <a:spcPct val="0"/>
        </a:spcBef>
        <a:spcAft>
          <a:spcPct val="0"/>
        </a:spcAft>
        <a:defRPr sz="3200" b="1">
          <a:solidFill>
            <a:srgbClr val="A70532"/>
          </a:solidFill>
          <a:latin typeface="Arial" charset="0"/>
        </a:defRPr>
      </a:lvl4pPr>
      <a:lvl5pPr algn="l" rtl="0" eaLnBrk="0" fontAlgn="base" hangingPunct="0">
        <a:spcBef>
          <a:spcPct val="0"/>
        </a:spcBef>
        <a:spcAft>
          <a:spcPct val="0"/>
        </a:spcAft>
        <a:defRPr sz="3200" b="1">
          <a:solidFill>
            <a:srgbClr val="A70532"/>
          </a:solidFill>
          <a:latin typeface="Arial" charset="0"/>
        </a:defRPr>
      </a:lvl5pPr>
      <a:lvl6pPr marL="457200" algn="l" rtl="0" fontAlgn="base">
        <a:spcBef>
          <a:spcPct val="0"/>
        </a:spcBef>
        <a:spcAft>
          <a:spcPct val="0"/>
        </a:spcAft>
        <a:defRPr sz="3200" b="1">
          <a:solidFill>
            <a:srgbClr val="A70532"/>
          </a:solidFill>
          <a:latin typeface="Arial" charset="0"/>
        </a:defRPr>
      </a:lvl6pPr>
      <a:lvl7pPr marL="914400" algn="l" rtl="0" fontAlgn="base">
        <a:spcBef>
          <a:spcPct val="0"/>
        </a:spcBef>
        <a:spcAft>
          <a:spcPct val="0"/>
        </a:spcAft>
        <a:defRPr sz="3200" b="1">
          <a:solidFill>
            <a:srgbClr val="A70532"/>
          </a:solidFill>
          <a:latin typeface="Arial" charset="0"/>
        </a:defRPr>
      </a:lvl7pPr>
      <a:lvl8pPr marL="1371600" algn="l" rtl="0" fontAlgn="base">
        <a:spcBef>
          <a:spcPct val="0"/>
        </a:spcBef>
        <a:spcAft>
          <a:spcPct val="0"/>
        </a:spcAft>
        <a:defRPr sz="3200" b="1">
          <a:solidFill>
            <a:srgbClr val="A70532"/>
          </a:solidFill>
          <a:latin typeface="Arial" charset="0"/>
        </a:defRPr>
      </a:lvl8pPr>
      <a:lvl9pPr marL="1828800" algn="l" rtl="0" fontAlgn="base">
        <a:spcBef>
          <a:spcPct val="0"/>
        </a:spcBef>
        <a:spcAft>
          <a:spcPct val="0"/>
        </a:spcAft>
        <a:defRPr sz="3200" b="1">
          <a:solidFill>
            <a:srgbClr val="A70532"/>
          </a:solidFill>
          <a:latin typeface="Arial" charset="0"/>
        </a:defRPr>
      </a:lvl9pPr>
    </p:titleStyle>
    <p:bodyStyle>
      <a:lvl1pPr marL="342900" indent="-342900" algn="l" rtl="0" eaLnBrk="0" fontAlgn="base" hangingPunct="0">
        <a:spcBef>
          <a:spcPct val="40000"/>
        </a:spcBef>
        <a:spcAft>
          <a:spcPct val="0"/>
        </a:spcAft>
        <a:buSzPct val="130000"/>
        <a:buChar char="•"/>
        <a:defRPr sz="2800">
          <a:solidFill>
            <a:srgbClr val="A70532"/>
          </a:solidFill>
          <a:latin typeface="+mn-lt"/>
          <a:ea typeface="+mn-ea"/>
          <a:cs typeface="+mn-cs"/>
        </a:defRPr>
      </a:lvl1pPr>
      <a:lvl2pPr marL="742950" indent="-285750" algn="l" rtl="0" eaLnBrk="0" fontAlgn="base" hangingPunct="0">
        <a:spcBef>
          <a:spcPct val="20000"/>
        </a:spcBef>
        <a:spcAft>
          <a:spcPct val="0"/>
        </a:spcAft>
        <a:buChar char="–"/>
        <a:defRPr sz="2800">
          <a:solidFill>
            <a:srgbClr val="A70532"/>
          </a:solidFill>
          <a:latin typeface="+mn-lt"/>
        </a:defRPr>
      </a:lvl2pPr>
      <a:lvl3pPr marL="1143000" indent="-228600" algn="l" rtl="0" eaLnBrk="0" fontAlgn="base" hangingPunct="0">
        <a:spcBef>
          <a:spcPct val="20000"/>
        </a:spcBef>
        <a:spcAft>
          <a:spcPct val="0"/>
        </a:spcAft>
        <a:buChar char="•"/>
        <a:defRPr sz="2800">
          <a:solidFill>
            <a:srgbClr val="A70532"/>
          </a:solidFill>
          <a:latin typeface="+mn-lt"/>
        </a:defRPr>
      </a:lvl3pPr>
      <a:lvl4pPr marL="1600200" indent="-228600" algn="l" rtl="0" eaLnBrk="0" fontAlgn="base" hangingPunct="0">
        <a:spcBef>
          <a:spcPct val="20000"/>
        </a:spcBef>
        <a:spcAft>
          <a:spcPct val="0"/>
        </a:spcAft>
        <a:buChar char="–"/>
        <a:defRPr sz="2800">
          <a:solidFill>
            <a:srgbClr val="A70532"/>
          </a:solidFill>
          <a:latin typeface="+mn-lt"/>
        </a:defRPr>
      </a:lvl4pPr>
      <a:lvl5pPr marL="2057400" indent="-228600" algn="l" rtl="0" eaLnBrk="0" fontAlgn="base" hangingPunct="0">
        <a:spcBef>
          <a:spcPct val="20000"/>
        </a:spcBef>
        <a:spcAft>
          <a:spcPct val="0"/>
        </a:spcAft>
        <a:buChar char="»"/>
        <a:defRPr sz="2800">
          <a:solidFill>
            <a:srgbClr val="A70532"/>
          </a:solidFill>
          <a:latin typeface="+mn-lt"/>
        </a:defRPr>
      </a:lvl5pPr>
      <a:lvl6pPr marL="2514600" indent="-228600" algn="l" rtl="0" fontAlgn="base">
        <a:spcBef>
          <a:spcPct val="20000"/>
        </a:spcBef>
        <a:spcAft>
          <a:spcPct val="0"/>
        </a:spcAft>
        <a:buChar char="»"/>
        <a:defRPr sz="2800">
          <a:solidFill>
            <a:srgbClr val="A70532"/>
          </a:solidFill>
          <a:latin typeface="+mn-lt"/>
        </a:defRPr>
      </a:lvl6pPr>
      <a:lvl7pPr marL="2971800" indent="-228600" algn="l" rtl="0" fontAlgn="base">
        <a:spcBef>
          <a:spcPct val="20000"/>
        </a:spcBef>
        <a:spcAft>
          <a:spcPct val="0"/>
        </a:spcAft>
        <a:buChar char="»"/>
        <a:defRPr sz="2800">
          <a:solidFill>
            <a:srgbClr val="A70532"/>
          </a:solidFill>
          <a:latin typeface="+mn-lt"/>
        </a:defRPr>
      </a:lvl7pPr>
      <a:lvl8pPr marL="3429000" indent="-228600" algn="l" rtl="0" fontAlgn="base">
        <a:spcBef>
          <a:spcPct val="20000"/>
        </a:spcBef>
        <a:spcAft>
          <a:spcPct val="0"/>
        </a:spcAft>
        <a:buChar char="»"/>
        <a:defRPr sz="2800">
          <a:solidFill>
            <a:srgbClr val="A70532"/>
          </a:solidFill>
          <a:latin typeface="+mn-lt"/>
        </a:defRPr>
      </a:lvl8pPr>
      <a:lvl9pPr marL="3886200" indent="-228600" algn="l" rtl="0" fontAlgn="base">
        <a:spcBef>
          <a:spcPct val="20000"/>
        </a:spcBef>
        <a:spcAft>
          <a:spcPct val="0"/>
        </a:spcAft>
        <a:buChar char="»"/>
        <a:defRPr sz="2800">
          <a:solidFill>
            <a:srgbClr val="A705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606CC-CE76-451E-A627-C42F540BE63E}" type="datetimeFigureOut">
              <a:rPr lang="en-GB" smtClean="0"/>
              <a:pPr/>
              <a:t>18/09/2015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6C39B-82FF-49D2-A947-B54641D07766}" type="slidenum">
              <a:rPr lang="en-GB" smtClean="0"/>
              <a:pPr/>
              <a:t>‹#›</a:t>
            </a:fld>
            <a:endParaRPr lang="en-GB"/>
          </a:p>
        </p:txBody>
      </p:sp>
    </p:spTree>
    <p:extLst>
      <p:ext uri="{BB962C8B-B14F-4D97-AF65-F5344CB8AC3E}">
        <p14:creationId xmlns:p14="http://schemas.microsoft.com/office/powerpoint/2010/main" xmlns="" val="2684479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08013"/>
            <a:ext cx="7164660" cy="846137"/>
          </a:xfrm>
        </p:spPr>
        <p:txBody>
          <a:bodyPr/>
          <a:lstStyle/>
          <a:p>
            <a:r>
              <a:rPr lang="en-GB" sz="4000" dirty="0" smtClean="0"/>
              <a:t>Maintaining Safe Production</a:t>
            </a:r>
            <a:endParaRPr lang="en-GB" sz="4000" dirty="0"/>
          </a:p>
        </p:txBody>
      </p:sp>
      <p:sp>
        <p:nvSpPr>
          <p:cNvPr id="3" name="Content Placeholder 2"/>
          <p:cNvSpPr>
            <a:spLocks noGrp="1"/>
          </p:cNvSpPr>
          <p:nvPr>
            <p:ph idx="1"/>
          </p:nvPr>
        </p:nvSpPr>
        <p:spPr>
          <a:xfrm>
            <a:off x="683568" y="1988840"/>
            <a:ext cx="8352928" cy="4608512"/>
          </a:xfrm>
        </p:spPr>
        <p:txBody>
          <a:bodyPr/>
          <a:lstStyle/>
          <a:p>
            <a:pPr marL="0" indent="0" algn="just">
              <a:buNone/>
            </a:pPr>
            <a:r>
              <a:rPr lang="en-GB" sz="3200" b="1" dirty="0" smtClean="0"/>
              <a:t> </a:t>
            </a:r>
            <a:endParaRPr lang="en-GB" sz="3600" b="1" dirty="0" smtClean="0"/>
          </a:p>
          <a:p>
            <a:pPr marL="0" indent="0" algn="just">
              <a:buNone/>
            </a:pPr>
            <a:endParaRPr lang="en-GB" b="1" dirty="0" smtClean="0"/>
          </a:p>
          <a:p>
            <a:pPr marL="0" indent="0" algn="ctr">
              <a:buNone/>
            </a:pPr>
            <a:r>
              <a:rPr lang="en-GB" b="1" dirty="0" smtClean="0"/>
              <a:t>Susan Mackenzie</a:t>
            </a:r>
          </a:p>
          <a:p>
            <a:pPr marL="0" indent="0" algn="ctr">
              <a:buNone/>
            </a:pPr>
            <a:r>
              <a:rPr lang="en-GB" sz="2400" b="1" dirty="0" smtClean="0"/>
              <a:t>Health and Safety Executive UK</a:t>
            </a:r>
          </a:p>
          <a:p>
            <a:pPr marL="0" indent="0" algn="ctr">
              <a:buNone/>
            </a:pPr>
            <a:r>
              <a:rPr lang="en-GB" sz="2400" b="1" dirty="0" smtClean="0"/>
              <a:t>Director - Hazardous Installations</a:t>
            </a:r>
            <a:endParaRPr lang="en-GB" sz="2400" b="1" dirty="0"/>
          </a:p>
        </p:txBody>
      </p:sp>
    </p:spTree>
    <p:extLst>
      <p:ext uri="{BB962C8B-B14F-4D97-AF65-F5344CB8AC3E}">
        <p14:creationId xmlns:p14="http://schemas.microsoft.com/office/powerpoint/2010/main" xmlns="" val="1452453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US" dirty="0" smtClean="0"/>
              <a:t>UKCS Safety Critical Backlog</a:t>
            </a:r>
          </a:p>
        </p:txBody>
      </p:sp>
      <p:graphicFrame>
        <p:nvGraphicFramePr>
          <p:cNvPr id="4" name="Chart 3"/>
          <p:cNvGraphicFramePr>
            <a:graphicFrameLocks noGrp="1"/>
          </p:cNvGraphicFramePr>
          <p:nvPr>
            <p:extLst>
              <p:ext uri="{D42A27DB-BD31-4B8C-83A1-F6EECF244321}">
                <p14:modId xmlns:p14="http://schemas.microsoft.com/office/powerpoint/2010/main" xmlns="" val="37355663"/>
              </p:ext>
            </p:extLst>
          </p:nvPr>
        </p:nvGraphicFramePr>
        <p:xfrm>
          <a:off x="107504" y="1412776"/>
          <a:ext cx="9144000"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01896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MHARPER\AppData\Local\Microsoft\Windows\Temporary Internet Files\Content.Outlook\PPL0PW8N\Capture13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556792"/>
            <a:ext cx="7416824" cy="42218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79512" y="620688"/>
            <a:ext cx="7776864" cy="846137"/>
          </a:xfrm>
        </p:spPr>
        <p:txBody>
          <a:bodyPr/>
          <a:lstStyle/>
          <a:p>
            <a:r>
              <a:rPr lang="en-GB" dirty="0" smtClean="0"/>
              <a:t>Production Efficiency 2004-2013 UKCS</a:t>
            </a:r>
            <a:endParaRPr lang="en-GB" dirty="0"/>
          </a:p>
        </p:txBody>
      </p:sp>
    </p:spTree>
    <p:extLst>
      <p:ext uri="{BB962C8B-B14F-4D97-AF65-F5344CB8AC3E}">
        <p14:creationId xmlns:p14="http://schemas.microsoft.com/office/powerpoint/2010/main" xmlns="" val="738489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MHARPER\AppData\Local\Microsoft\Windows\Temporary Internet Files\Content.Outlook\PPL0PW8N\Capture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8663" y="1556792"/>
            <a:ext cx="7155706" cy="49685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dirty="0" smtClean="0"/>
              <a:t>Layers of Protection</a:t>
            </a:r>
            <a:endParaRPr lang="en-GB" dirty="0"/>
          </a:p>
        </p:txBody>
      </p:sp>
    </p:spTree>
    <p:extLst>
      <p:ext uri="{BB962C8B-B14F-4D97-AF65-F5344CB8AC3E}">
        <p14:creationId xmlns:p14="http://schemas.microsoft.com/office/powerpoint/2010/main" xmlns="" val="1418350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lstStyle/>
          <a:p>
            <a:fld id="{F83BBBD6-FA9F-4CDB-831A-149BAE5C8534}" type="slidenum">
              <a:rPr lang="en-GB"/>
              <a:pPr/>
              <a:t>13</a:t>
            </a:fld>
            <a:endParaRPr lang="en-GB"/>
          </a:p>
        </p:txBody>
      </p:sp>
      <p:sp>
        <p:nvSpPr>
          <p:cNvPr id="51203" name="Rectangle 2"/>
          <p:cNvSpPr>
            <a:spLocks noChangeArrowheads="1"/>
          </p:cNvSpPr>
          <p:nvPr/>
        </p:nvSpPr>
        <p:spPr bwMode="auto">
          <a:xfrm>
            <a:off x="914400" y="1524000"/>
            <a:ext cx="2438400" cy="1905000"/>
          </a:xfrm>
          <a:prstGeom prst="rect">
            <a:avLst/>
          </a:prstGeom>
          <a:solidFill>
            <a:srgbClr val="FF9900"/>
          </a:solidFill>
          <a:ln w="9525">
            <a:solidFill>
              <a:schemeClr val="tx1"/>
            </a:solidFill>
            <a:miter lim="800000"/>
            <a:headEnd/>
            <a:tailEnd/>
          </a:ln>
        </p:spPr>
        <p:txBody>
          <a:bodyPr wrap="none" anchor="ctr"/>
          <a:lstStyle/>
          <a:p>
            <a:endParaRPr lang="en-US" sz="1000"/>
          </a:p>
        </p:txBody>
      </p:sp>
      <p:sp>
        <p:nvSpPr>
          <p:cNvPr id="51204" name="Rectangle 3"/>
          <p:cNvSpPr>
            <a:spLocks noChangeArrowheads="1"/>
          </p:cNvSpPr>
          <p:nvPr/>
        </p:nvSpPr>
        <p:spPr bwMode="auto">
          <a:xfrm>
            <a:off x="1371600" y="1981200"/>
            <a:ext cx="2438400" cy="1905000"/>
          </a:xfrm>
          <a:prstGeom prst="rect">
            <a:avLst/>
          </a:prstGeom>
          <a:solidFill>
            <a:srgbClr val="66FFFF"/>
          </a:solidFill>
          <a:ln w="9525">
            <a:solidFill>
              <a:schemeClr val="tx1"/>
            </a:solidFill>
            <a:miter lim="800000"/>
            <a:headEnd/>
            <a:tailEnd/>
          </a:ln>
        </p:spPr>
        <p:txBody>
          <a:bodyPr wrap="none" anchor="ctr"/>
          <a:lstStyle/>
          <a:p>
            <a:endParaRPr lang="en-US" sz="1000"/>
          </a:p>
        </p:txBody>
      </p:sp>
      <p:sp>
        <p:nvSpPr>
          <p:cNvPr id="51205" name="Rectangle 4"/>
          <p:cNvSpPr>
            <a:spLocks noChangeArrowheads="1"/>
          </p:cNvSpPr>
          <p:nvPr/>
        </p:nvSpPr>
        <p:spPr bwMode="auto">
          <a:xfrm>
            <a:off x="1905000" y="2362200"/>
            <a:ext cx="2438400" cy="1905000"/>
          </a:xfrm>
          <a:prstGeom prst="rect">
            <a:avLst/>
          </a:prstGeom>
          <a:solidFill>
            <a:srgbClr val="99FF33"/>
          </a:solidFill>
          <a:ln w="9525">
            <a:solidFill>
              <a:schemeClr val="tx1"/>
            </a:solidFill>
            <a:miter lim="800000"/>
            <a:headEnd/>
            <a:tailEnd/>
          </a:ln>
        </p:spPr>
        <p:txBody>
          <a:bodyPr wrap="none" anchor="ctr"/>
          <a:lstStyle/>
          <a:p>
            <a:endParaRPr lang="en-US" sz="1000"/>
          </a:p>
        </p:txBody>
      </p:sp>
      <p:sp>
        <p:nvSpPr>
          <p:cNvPr id="51206" name="Rectangle 5"/>
          <p:cNvSpPr>
            <a:spLocks noChangeArrowheads="1"/>
          </p:cNvSpPr>
          <p:nvPr/>
        </p:nvSpPr>
        <p:spPr bwMode="auto">
          <a:xfrm>
            <a:off x="2514600" y="2743200"/>
            <a:ext cx="2438400" cy="1905000"/>
          </a:xfrm>
          <a:prstGeom prst="rect">
            <a:avLst/>
          </a:prstGeom>
          <a:solidFill>
            <a:schemeClr val="accent1"/>
          </a:solidFill>
          <a:ln w="9525">
            <a:solidFill>
              <a:schemeClr val="tx1"/>
            </a:solidFill>
            <a:miter lim="800000"/>
            <a:headEnd/>
            <a:tailEnd/>
          </a:ln>
        </p:spPr>
        <p:txBody>
          <a:bodyPr wrap="none" anchor="ctr"/>
          <a:lstStyle/>
          <a:p>
            <a:endParaRPr lang="en-US" sz="1000" b="1"/>
          </a:p>
        </p:txBody>
      </p:sp>
      <p:sp>
        <p:nvSpPr>
          <p:cNvPr id="51207" name="Rectangle 6"/>
          <p:cNvSpPr>
            <a:spLocks noChangeArrowheads="1"/>
          </p:cNvSpPr>
          <p:nvPr/>
        </p:nvSpPr>
        <p:spPr bwMode="auto">
          <a:xfrm>
            <a:off x="3276600" y="3124200"/>
            <a:ext cx="2438400" cy="1905000"/>
          </a:xfrm>
          <a:prstGeom prst="rect">
            <a:avLst/>
          </a:prstGeom>
          <a:solidFill>
            <a:srgbClr val="FF9900"/>
          </a:solidFill>
          <a:ln w="9525">
            <a:solidFill>
              <a:schemeClr val="tx1"/>
            </a:solidFill>
            <a:miter lim="800000"/>
            <a:headEnd/>
            <a:tailEnd/>
          </a:ln>
        </p:spPr>
        <p:txBody>
          <a:bodyPr wrap="none" anchor="ctr"/>
          <a:lstStyle/>
          <a:p>
            <a:endParaRPr lang="en-US" sz="1000"/>
          </a:p>
        </p:txBody>
      </p:sp>
      <p:sp>
        <p:nvSpPr>
          <p:cNvPr id="51208" name="Rectangle 7"/>
          <p:cNvSpPr>
            <a:spLocks noChangeArrowheads="1"/>
          </p:cNvSpPr>
          <p:nvPr/>
        </p:nvSpPr>
        <p:spPr bwMode="auto">
          <a:xfrm>
            <a:off x="3962400" y="3581400"/>
            <a:ext cx="2438400" cy="1905000"/>
          </a:xfrm>
          <a:prstGeom prst="rect">
            <a:avLst/>
          </a:prstGeom>
          <a:solidFill>
            <a:srgbClr val="66FFFF"/>
          </a:solidFill>
          <a:ln w="9525">
            <a:solidFill>
              <a:schemeClr val="tx1"/>
            </a:solidFill>
            <a:miter lim="800000"/>
            <a:headEnd/>
            <a:tailEnd/>
          </a:ln>
        </p:spPr>
        <p:txBody>
          <a:bodyPr wrap="none" anchor="ctr"/>
          <a:lstStyle/>
          <a:p>
            <a:endParaRPr lang="en-US" sz="1000"/>
          </a:p>
        </p:txBody>
      </p:sp>
      <p:sp>
        <p:nvSpPr>
          <p:cNvPr id="51209" name="Rectangle 8"/>
          <p:cNvSpPr>
            <a:spLocks noChangeArrowheads="1"/>
          </p:cNvSpPr>
          <p:nvPr/>
        </p:nvSpPr>
        <p:spPr bwMode="auto">
          <a:xfrm>
            <a:off x="4572000" y="3886200"/>
            <a:ext cx="2438400" cy="1905000"/>
          </a:xfrm>
          <a:prstGeom prst="rect">
            <a:avLst/>
          </a:prstGeom>
          <a:solidFill>
            <a:srgbClr val="99FF33"/>
          </a:solidFill>
          <a:ln w="9525">
            <a:solidFill>
              <a:srgbClr val="99FF33"/>
            </a:solidFill>
            <a:miter lim="800000"/>
            <a:headEnd/>
            <a:tailEnd/>
          </a:ln>
        </p:spPr>
        <p:txBody>
          <a:bodyPr wrap="none" anchor="ctr"/>
          <a:lstStyle/>
          <a:p>
            <a:endParaRPr lang="en-US" sz="1000"/>
          </a:p>
        </p:txBody>
      </p:sp>
      <p:sp>
        <p:nvSpPr>
          <p:cNvPr id="51211" name="AutoShape 10"/>
          <p:cNvSpPr>
            <a:spLocks noChangeArrowheads="1"/>
          </p:cNvSpPr>
          <p:nvPr/>
        </p:nvSpPr>
        <p:spPr bwMode="auto">
          <a:xfrm>
            <a:off x="990600" y="2362200"/>
            <a:ext cx="304800" cy="381000"/>
          </a:xfrm>
          <a:prstGeom prst="irregularSeal1">
            <a:avLst/>
          </a:prstGeom>
          <a:solidFill>
            <a:schemeClr val="bg1"/>
          </a:solidFill>
          <a:ln w="9525">
            <a:solidFill>
              <a:schemeClr val="tx1"/>
            </a:solidFill>
            <a:miter lim="800000"/>
            <a:headEnd/>
            <a:tailEnd/>
          </a:ln>
        </p:spPr>
        <p:txBody>
          <a:bodyPr wrap="none" anchor="ctr"/>
          <a:lstStyle/>
          <a:p>
            <a:endParaRPr lang="en-US"/>
          </a:p>
        </p:txBody>
      </p:sp>
      <p:sp>
        <p:nvSpPr>
          <p:cNvPr id="51212" name="AutoShape 11"/>
          <p:cNvSpPr>
            <a:spLocks noChangeArrowheads="1"/>
          </p:cNvSpPr>
          <p:nvPr/>
        </p:nvSpPr>
        <p:spPr bwMode="auto">
          <a:xfrm>
            <a:off x="1447800" y="2819400"/>
            <a:ext cx="304800" cy="304800"/>
          </a:xfrm>
          <a:prstGeom prst="irregularSeal1">
            <a:avLst/>
          </a:prstGeom>
          <a:solidFill>
            <a:srgbClr val="FF9900"/>
          </a:solidFill>
          <a:ln w="9525">
            <a:solidFill>
              <a:schemeClr val="tx1"/>
            </a:solidFill>
            <a:miter lim="800000"/>
            <a:headEnd/>
            <a:tailEnd/>
          </a:ln>
        </p:spPr>
        <p:txBody>
          <a:bodyPr wrap="none" anchor="ctr"/>
          <a:lstStyle/>
          <a:p>
            <a:endParaRPr lang="en-US"/>
          </a:p>
        </p:txBody>
      </p:sp>
      <p:sp>
        <p:nvSpPr>
          <p:cNvPr id="51213" name="AutoShape 12"/>
          <p:cNvSpPr>
            <a:spLocks noChangeArrowheads="1"/>
          </p:cNvSpPr>
          <p:nvPr/>
        </p:nvSpPr>
        <p:spPr bwMode="auto">
          <a:xfrm>
            <a:off x="1981200" y="3200400"/>
            <a:ext cx="304800" cy="228600"/>
          </a:xfrm>
          <a:prstGeom prst="irregularSeal1">
            <a:avLst/>
          </a:prstGeom>
          <a:solidFill>
            <a:srgbClr val="66FFFF"/>
          </a:solidFill>
          <a:ln w="9525">
            <a:solidFill>
              <a:schemeClr val="tx1"/>
            </a:solidFill>
            <a:miter lim="800000"/>
            <a:headEnd/>
            <a:tailEnd/>
          </a:ln>
        </p:spPr>
        <p:txBody>
          <a:bodyPr wrap="none" anchor="ctr"/>
          <a:lstStyle/>
          <a:p>
            <a:endParaRPr lang="en-US"/>
          </a:p>
        </p:txBody>
      </p:sp>
      <p:sp>
        <p:nvSpPr>
          <p:cNvPr id="51214" name="AutoShape 13"/>
          <p:cNvSpPr>
            <a:spLocks noChangeArrowheads="1"/>
          </p:cNvSpPr>
          <p:nvPr/>
        </p:nvSpPr>
        <p:spPr bwMode="auto">
          <a:xfrm>
            <a:off x="2667000" y="3657600"/>
            <a:ext cx="228600" cy="381000"/>
          </a:xfrm>
          <a:prstGeom prst="irregularSeal1">
            <a:avLst/>
          </a:prstGeom>
          <a:solidFill>
            <a:srgbClr val="99FF33"/>
          </a:solidFill>
          <a:ln w="9525">
            <a:solidFill>
              <a:schemeClr val="tx1"/>
            </a:solidFill>
            <a:miter lim="800000"/>
            <a:headEnd/>
            <a:tailEnd/>
          </a:ln>
        </p:spPr>
        <p:txBody>
          <a:bodyPr wrap="none" anchor="ctr"/>
          <a:lstStyle/>
          <a:p>
            <a:endParaRPr lang="en-US"/>
          </a:p>
        </p:txBody>
      </p:sp>
      <p:sp>
        <p:nvSpPr>
          <p:cNvPr id="51215" name="AutoShape 14"/>
          <p:cNvSpPr>
            <a:spLocks noChangeArrowheads="1"/>
          </p:cNvSpPr>
          <p:nvPr/>
        </p:nvSpPr>
        <p:spPr bwMode="auto">
          <a:xfrm>
            <a:off x="3429000" y="3886200"/>
            <a:ext cx="381000" cy="533400"/>
          </a:xfrm>
          <a:prstGeom prst="irregularSeal1">
            <a:avLst/>
          </a:prstGeom>
          <a:solidFill>
            <a:schemeClr val="accent1"/>
          </a:solidFill>
          <a:ln w="9525">
            <a:solidFill>
              <a:schemeClr val="tx1"/>
            </a:solidFill>
            <a:miter lim="800000"/>
            <a:headEnd/>
            <a:tailEnd/>
          </a:ln>
        </p:spPr>
        <p:txBody>
          <a:bodyPr wrap="none" anchor="ctr"/>
          <a:lstStyle/>
          <a:p>
            <a:endParaRPr lang="en-US"/>
          </a:p>
        </p:txBody>
      </p:sp>
      <p:sp>
        <p:nvSpPr>
          <p:cNvPr id="51216" name="AutoShape 15"/>
          <p:cNvSpPr>
            <a:spLocks noChangeArrowheads="1"/>
          </p:cNvSpPr>
          <p:nvPr/>
        </p:nvSpPr>
        <p:spPr bwMode="auto">
          <a:xfrm>
            <a:off x="4038600" y="4267200"/>
            <a:ext cx="381000" cy="533400"/>
          </a:xfrm>
          <a:prstGeom prst="irregularSeal1">
            <a:avLst/>
          </a:prstGeom>
          <a:solidFill>
            <a:srgbClr val="FF9900"/>
          </a:solidFill>
          <a:ln w="9525">
            <a:solidFill>
              <a:schemeClr val="tx1"/>
            </a:solidFill>
            <a:miter lim="800000"/>
            <a:headEnd/>
            <a:tailEnd/>
          </a:ln>
        </p:spPr>
        <p:txBody>
          <a:bodyPr wrap="none" anchor="ctr"/>
          <a:lstStyle/>
          <a:p>
            <a:endParaRPr lang="en-US"/>
          </a:p>
        </p:txBody>
      </p:sp>
      <p:sp>
        <p:nvSpPr>
          <p:cNvPr id="51217" name="AutoShape 16"/>
          <p:cNvSpPr>
            <a:spLocks noChangeArrowheads="1"/>
          </p:cNvSpPr>
          <p:nvPr/>
        </p:nvSpPr>
        <p:spPr bwMode="auto">
          <a:xfrm>
            <a:off x="4724400" y="4572000"/>
            <a:ext cx="381000" cy="533400"/>
          </a:xfrm>
          <a:prstGeom prst="irregularSeal1">
            <a:avLst/>
          </a:prstGeom>
          <a:solidFill>
            <a:srgbClr val="66FFFF"/>
          </a:solidFill>
          <a:ln w="9525">
            <a:solidFill>
              <a:schemeClr val="tx1"/>
            </a:solidFill>
            <a:miter lim="800000"/>
            <a:headEnd/>
            <a:tailEnd/>
          </a:ln>
        </p:spPr>
        <p:txBody>
          <a:bodyPr wrap="none" anchor="ctr"/>
          <a:lstStyle/>
          <a:p>
            <a:endParaRPr lang="en-US"/>
          </a:p>
        </p:txBody>
      </p:sp>
      <p:sp>
        <p:nvSpPr>
          <p:cNvPr id="51218" name="AutoShape 17"/>
          <p:cNvSpPr>
            <a:spLocks noChangeArrowheads="1"/>
          </p:cNvSpPr>
          <p:nvPr/>
        </p:nvSpPr>
        <p:spPr bwMode="auto">
          <a:xfrm>
            <a:off x="5334000" y="4953000"/>
            <a:ext cx="381000" cy="533400"/>
          </a:xfrm>
          <a:prstGeom prst="irregularSeal1">
            <a:avLst/>
          </a:prstGeom>
          <a:solidFill>
            <a:srgbClr val="99FF33"/>
          </a:solidFill>
          <a:ln w="9525">
            <a:solidFill>
              <a:schemeClr val="tx1"/>
            </a:solidFill>
            <a:miter lim="800000"/>
            <a:headEnd/>
            <a:tailEnd/>
          </a:ln>
        </p:spPr>
        <p:txBody>
          <a:bodyPr wrap="none" anchor="ctr"/>
          <a:lstStyle/>
          <a:p>
            <a:endParaRPr lang="en-US"/>
          </a:p>
        </p:txBody>
      </p:sp>
      <p:sp>
        <p:nvSpPr>
          <p:cNvPr id="51219" name="Line 18"/>
          <p:cNvSpPr>
            <a:spLocks noChangeShapeType="1"/>
          </p:cNvSpPr>
          <p:nvPr/>
        </p:nvSpPr>
        <p:spPr bwMode="auto">
          <a:xfrm>
            <a:off x="533400" y="2133600"/>
            <a:ext cx="381000" cy="304800"/>
          </a:xfrm>
          <a:prstGeom prst="line">
            <a:avLst/>
          </a:prstGeom>
          <a:noFill/>
          <a:ln w="38100">
            <a:solidFill>
              <a:schemeClr val="tx1"/>
            </a:solidFill>
            <a:round/>
            <a:headEnd/>
            <a:tailEnd type="triangle" w="med" len="med"/>
          </a:ln>
        </p:spPr>
        <p:txBody>
          <a:bodyPr wrap="none" anchor="ctr"/>
          <a:lstStyle/>
          <a:p>
            <a:endParaRPr lang="en-US"/>
          </a:p>
        </p:txBody>
      </p:sp>
      <p:sp>
        <p:nvSpPr>
          <p:cNvPr id="51220" name="Line 19"/>
          <p:cNvSpPr>
            <a:spLocks noChangeShapeType="1"/>
          </p:cNvSpPr>
          <p:nvPr/>
        </p:nvSpPr>
        <p:spPr bwMode="auto">
          <a:xfrm>
            <a:off x="1066800" y="2514600"/>
            <a:ext cx="304800" cy="304800"/>
          </a:xfrm>
          <a:prstGeom prst="line">
            <a:avLst/>
          </a:prstGeom>
          <a:noFill/>
          <a:ln w="38100">
            <a:solidFill>
              <a:schemeClr val="tx1"/>
            </a:solidFill>
            <a:round/>
            <a:headEnd/>
            <a:tailEnd type="triangle" w="med" len="med"/>
          </a:ln>
        </p:spPr>
        <p:txBody>
          <a:bodyPr wrap="none" anchor="ctr"/>
          <a:lstStyle/>
          <a:p>
            <a:endParaRPr lang="en-US"/>
          </a:p>
        </p:txBody>
      </p:sp>
      <p:sp>
        <p:nvSpPr>
          <p:cNvPr id="51221" name="Line 20"/>
          <p:cNvSpPr>
            <a:spLocks noChangeShapeType="1"/>
          </p:cNvSpPr>
          <p:nvPr/>
        </p:nvSpPr>
        <p:spPr bwMode="auto">
          <a:xfrm rot="-227167">
            <a:off x="1525588" y="2894013"/>
            <a:ext cx="381000" cy="304800"/>
          </a:xfrm>
          <a:prstGeom prst="line">
            <a:avLst/>
          </a:prstGeom>
          <a:noFill/>
          <a:ln w="38100">
            <a:solidFill>
              <a:schemeClr val="tx1"/>
            </a:solidFill>
            <a:round/>
            <a:headEnd/>
            <a:tailEnd type="triangle" w="med" len="med"/>
          </a:ln>
        </p:spPr>
        <p:txBody>
          <a:bodyPr wrap="none" anchor="ctr"/>
          <a:lstStyle/>
          <a:p>
            <a:endParaRPr lang="en-US"/>
          </a:p>
        </p:txBody>
      </p:sp>
      <p:sp>
        <p:nvSpPr>
          <p:cNvPr id="51222" name="Line 21"/>
          <p:cNvSpPr>
            <a:spLocks noChangeShapeType="1"/>
          </p:cNvSpPr>
          <p:nvPr/>
        </p:nvSpPr>
        <p:spPr bwMode="auto">
          <a:xfrm>
            <a:off x="2133600" y="3276600"/>
            <a:ext cx="381000" cy="381000"/>
          </a:xfrm>
          <a:prstGeom prst="line">
            <a:avLst/>
          </a:prstGeom>
          <a:noFill/>
          <a:ln w="38100">
            <a:solidFill>
              <a:schemeClr val="tx1"/>
            </a:solidFill>
            <a:round/>
            <a:headEnd/>
            <a:tailEnd type="triangle" w="med" len="med"/>
          </a:ln>
        </p:spPr>
        <p:txBody>
          <a:bodyPr wrap="none" anchor="ctr"/>
          <a:lstStyle/>
          <a:p>
            <a:endParaRPr lang="en-US"/>
          </a:p>
        </p:txBody>
      </p:sp>
      <p:sp>
        <p:nvSpPr>
          <p:cNvPr id="51223" name="Line 22"/>
          <p:cNvSpPr>
            <a:spLocks noChangeShapeType="1"/>
          </p:cNvSpPr>
          <p:nvPr/>
        </p:nvSpPr>
        <p:spPr bwMode="auto">
          <a:xfrm>
            <a:off x="2743200" y="3733800"/>
            <a:ext cx="533400" cy="381000"/>
          </a:xfrm>
          <a:prstGeom prst="line">
            <a:avLst/>
          </a:prstGeom>
          <a:noFill/>
          <a:ln w="38100">
            <a:solidFill>
              <a:schemeClr val="tx1"/>
            </a:solidFill>
            <a:round/>
            <a:headEnd/>
            <a:tailEnd type="triangle" w="med" len="med"/>
          </a:ln>
        </p:spPr>
        <p:txBody>
          <a:bodyPr wrap="none" anchor="ctr"/>
          <a:lstStyle/>
          <a:p>
            <a:endParaRPr lang="en-US"/>
          </a:p>
        </p:txBody>
      </p:sp>
      <p:sp>
        <p:nvSpPr>
          <p:cNvPr id="51224" name="Line 23"/>
          <p:cNvSpPr>
            <a:spLocks noChangeShapeType="1"/>
          </p:cNvSpPr>
          <p:nvPr/>
        </p:nvSpPr>
        <p:spPr bwMode="auto">
          <a:xfrm>
            <a:off x="3505200" y="4114800"/>
            <a:ext cx="457200" cy="304800"/>
          </a:xfrm>
          <a:prstGeom prst="line">
            <a:avLst/>
          </a:prstGeom>
          <a:noFill/>
          <a:ln w="38100">
            <a:solidFill>
              <a:schemeClr val="tx1"/>
            </a:solidFill>
            <a:round/>
            <a:headEnd/>
            <a:tailEnd type="triangle" w="med" len="med"/>
          </a:ln>
        </p:spPr>
        <p:txBody>
          <a:bodyPr wrap="none" anchor="ctr"/>
          <a:lstStyle/>
          <a:p>
            <a:endParaRPr lang="en-US"/>
          </a:p>
        </p:txBody>
      </p:sp>
      <p:sp>
        <p:nvSpPr>
          <p:cNvPr id="51225" name="Line 24"/>
          <p:cNvSpPr>
            <a:spLocks noChangeShapeType="1"/>
          </p:cNvSpPr>
          <p:nvPr/>
        </p:nvSpPr>
        <p:spPr bwMode="auto">
          <a:xfrm>
            <a:off x="4114800" y="4495800"/>
            <a:ext cx="457200" cy="304800"/>
          </a:xfrm>
          <a:prstGeom prst="line">
            <a:avLst/>
          </a:prstGeom>
          <a:noFill/>
          <a:ln w="38100">
            <a:solidFill>
              <a:schemeClr val="tx1"/>
            </a:solidFill>
            <a:round/>
            <a:headEnd/>
            <a:tailEnd type="triangle" w="med" len="med"/>
          </a:ln>
        </p:spPr>
        <p:txBody>
          <a:bodyPr wrap="none" anchor="ctr"/>
          <a:lstStyle/>
          <a:p>
            <a:endParaRPr lang="en-US"/>
          </a:p>
        </p:txBody>
      </p:sp>
      <p:sp>
        <p:nvSpPr>
          <p:cNvPr id="51226" name="Line 25"/>
          <p:cNvSpPr>
            <a:spLocks noChangeShapeType="1"/>
          </p:cNvSpPr>
          <p:nvPr/>
        </p:nvSpPr>
        <p:spPr bwMode="auto">
          <a:xfrm>
            <a:off x="4800600" y="4876800"/>
            <a:ext cx="457200" cy="228600"/>
          </a:xfrm>
          <a:prstGeom prst="line">
            <a:avLst/>
          </a:prstGeom>
          <a:noFill/>
          <a:ln w="38100">
            <a:solidFill>
              <a:schemeClr val="tx1"/>
            </a:solidFill>
            <a:round/>
            <a:headEnd/>
            <a:tailEnd type="triangle" w="med" len="med"/>
          </a:ln>
        </p:spPr>
        <p:txBody>
          <a:bodyPr wrap="none" anchor="ctr"/>
          <a:lstStyle/>
          <a:p>
            <a:endParaRPr lang="en-US"/>
          </a:p>
        </p:txBody>
      </p:sp>
      <p:sp>
        <p:nvSpPr>
          <p:cNvPr id="51227" name="Line 26"/>
          <p:cNvSpPr>
            <a:spLocks noChangeShapeType="1"/>
          </p:cNvSpPr>
          <p:nvPr/>
        </p:nvSpPr>
        <p:spPr bwMode="auto">
          <a:xfrm>
            <a:off x="5486400" y="5181600"/>
            <a:ext cx="381000" cy="228600"/>
          </a:xfrm>
          <a:prstGeom prst="line">
            <a:avLst/>
          </a:prstGeom>
          <a:noFill/>
          <a:ln w="38100">
            <a:solidFill>
              <a:schemeClr val="tx1"/>
            </a:solidFill>
            <a:round/>
            <a:headEnd/>
            <a:tailEnd type="triangle" w="med" len="med"/>
          </a:ln>
        </p:spPr>
        <p:txBody>
          <a:bodyPr wrap="none" anchor="ctr"/>
          <a:lstStyle/>
          <a:p>
            <a:endParaRPr lang="en-US"/>
          </a:p>
        </p:txBody>
      </p:sp>
      <p:sp>
        <p:nvSpPr>
          <p:cNvPr id="51228" name="AutoShape 27"/>
          <p:cNvSpPr>
            <a:spLocks noChangeArrowheads="1"/>
          </p:cNvSpPr>
          <p:nvPr/>
        </p:nvSpPr>
        <p:spPr bwMode="auto">
          <a:xfrm>
            <a:off x="304800" y="1828800"/>
            <a:ext cx="457200" cy="609600"/>
          </a:xfrm>
          <a:prstGeom prst="star32">
            <a:avLst>
              <a:gd name="adj" fmla="val 15972"/>
            </a:avLst>
          </a:prstGeom>
          <a:solidFill>
            <a:srgbClr val="FF0000"/>
          </a:solidFill>
          <a:ln w="9525">
            <a:solidFill>
              <a:schemeClr val="tx1"/>
            </a:solidFill>
            <a:miter lim="800000"/>
            <a:headEnd/>
            <a:tailEnd/>
          </a:ln>
        </p:spPr>
        <p:txBody>
          <a:bodyPr wrap="none" anchor="ctr"/>
          <a:lstStyle/>
          <a:p>
            <a:endParaRPr lang="en-US"/>
          </a:p>
        </p:txBody>
      </p:sp>
      <p:sp>
        <p:nvSpPr>
          <p:cNvPr id="51229" name="WordArt 28"/>
          <p:cNvSpPr>
            <a:spLocks noChangeArrowheads="1" noChangeShapeType="1" noTextEdit="1"/>
          </p:cNvSpPr>
          <p:nvPr/>
        </p:nvSpPr>
        <p:spPr bwMode="auto">
          <a:xfrm>
            <a:off x="165100" y="965200"/>
            <a:ext cx="1490663" cy="763588"/>
          </a:xfrm>
          <a:prstGeom prst="rect">
            <a:avLst/>
          </a:prstGeom>
        </p:spPr>
        <p:txBody>
          <a:bodyPr wrap="none" fromWordArt="1">
            <a:prstTxWarp prst="textSlantUp">
              <a:avLst>
                <a:gd name="adj" fmla="val 55556"/>
              </a:avLst>
            </a:prstTxWarp>
          </a:bodyPr>
          <a:lstStyle/>
          <a:p>
            <a:r>
              <a:rPr lang="en-US" sz="2000" kern="10">
                <a:ln w="9525">
                  <a:solidFill>
                    <a:srgbClr val="000000"/>
                  </a:solidFill>
                  <a:round/>
                  <a:headEnd/>
                  <a:tailEnd/>
                </a:ln>
                <a:solidFill>
                  <a:srgbClr val="000000"/>
                </a:solidFill>
                <a:latin typeface="Arial Black"/>
              </a:rPr>
              <a:t>Harmful Energy</a:t>
            </a:r>
          </a:p>
        </p:txBody>
      </p:sp>
      <p:sp>
        <p:nvSpPr>
          <p:cNvPr id="51230" name="Text Box 29"/>
          <p:cNvSpPr txBox="1">
            <a:spLocks noChangeArrowheads="1"/>
          </p:cNvSpPr>
          <p:nvPr/>
        </p:nvSpPr>
        <p:spPr bwMode="auto">
          <a:xfrm>
            <a:off x="1357313" y="1997075"/>
            <a:ext cx="2071687" cy="336550"/>
          </a:xfrm>
          <a:prstGeom prst="rect">
            <a:avLst/>
          </a:prstGeom>
          <a:noFill/>
          <a:ln w="9525">
            <a:noFill/>
            <a:miter lim="800000"/>
            <a:headEnd/>
            <a:tailEnd/>
          </a:ln>
        </p:spPr>
        <p:txBody>
          <a:bodyPr wrap="none">
            <a:spAutoFit/>
          </a:bodyPr>
          <a:lstStyle/>
          <a:p>
            <a:r>
              <a:rPr lang="en-GB" sz="1600" b="1"/>
              <a:t>RISK ASSESSMENT</a:t>
            </a:r>
            <a:endParaRPr lang="en-GB" sz="1400"/>
          </a:p>
        </p:txBody>
      </p:sp>
      <p:sp>
        <p:nvSpPr>
          <p:cNvPr id="51231" name="Text Box 30"/>
          <p:cNvSpPr txBox="1">
            <a:spLocks noChangeArrowheads="1"/>
          </p:cNvSpPr>
          <p:nvPr/>
        </p:nvSpPr>
        <p:spPr bwMode="auto">
          <a:xfrm>
            <a:off x="1916113" y="2384425"/>
            <a:ext cx="2460625" cy="336550"/>
          </a:xfrm>
          <a:prstGeom prst="rect">
            <a:avLst/>
          </a:prstGeom>
          <a:noFill/>
          <a:ln w="9525">
            <a:noFill/>
            <a:miter lim="800000"/>
            <a:headEnd/>
            <a:tailEnd/>
          </a:ln>
        </p:spPr>
        <p:txBody>
          <a:bodyPr wrap="none">
            <a:spAutoFit/>
          </a:bodyPr>
          <a:lstStyle/>
          <a:p>
            <a:r>
              <a:rPr lang="en-GB" sz="1600" b="1"/>
              <a:t>TRAINING &amp; COMPT’Y</a:t>
            </a:r>
            <a:endParaRPr lang="en-GB" sz="1600"/>
          </a:p>
        </p:txBody>
      </p:sp>
      <p:sp>
        <p:nvSpPr>
          <p:cNvPr id="51232" name="Text Box 31"/>
          <p:cNvSpPr txBox="1">
            <a:spLocks noChangeArrowheads="1"/>
          </p:cNvSpPr>
          <p:nvPr/>
        </p:nvSpPr>
        <p:spPr bwMode="auto">
          <a:xfrm>
            <a:off x="914400" y="1524000"/>
            <a:ext cx="1697038" cy="336550"/>
          </a:xfrm>
          <a:prstGeom prst="rect">
            <a:avLst/>
          </a:prstGeom>
          <a:noFill/>
          <a:ln w="9525">
            <a:noFill/>
            <a:miter lim="800000"/>
            <a:headEnd/>
            <a:tailEnd/>
          </a:ln>
        </p:spPr>
        <p:txBody>
          <a:bodyPr wrap="none">
            <a:spAutoFit/>
          </a:bodyPr>
          <a:lstStyle/>
          <a:p>
            <a:r>
              <a:rPr lang="en-GB" sz="1600" b="1"/>
              <a:t>PLANT DESIGN</a:t>
            </a:r>
            <a:endParaRPr lang="en-GB" sz="1600"/>
          </a:p>
        </p:txBody>
      </p:sp>
      <p:sp>
        <p:nvSpPr>
          <p:cNvPr id="51233" name="Text Box 32"/>
          <p:cNvSpPr txBox="1">
            <a:spLocks noChangeArrowheads="1"/>
          </p:cNvSpPr>
          <p:nvPr/>
        </p:nvSpPr>
        <p:spPr bwMode="auto">
          <a:xfrm>
            <a:off x="3276600" y="3108325"/>
            <a:ext cx="1568450" cy="336550"/>
          </a:xfrm>
          <a:prstGeom prst="rect">
            <a:avLst/>
          </a:prstGeom>
          <a:noFill/>
          <a:ln w="9525">
            <a:noFill/>
            <a:miter lim="800000"/>
            <a:headEnd/>
            <a:tailEnd/>
          </a:ln>
        </p:spPr>
        <p:txBody>
          <a:bodyPr wrap="none">
            <a:spAutoFit/>
          </a:bodyPr>
          <a:lstStyle/>
          <a:p>
            <a:r>
              <a:rPr lang="en-GB" sz="1600" b="1"/>
              <a:t>SUPERVISION</a:t>
            </a:r>
          </a:p>
        </p:txBody>
      </p:sp>
      <p:sp>
        <p:nvSpPr>
          <p:cNvPr id="51234" name="Text Box 33"/>
          <p:cNvSpPr txBox="1">
            <a:spLocks noChangeArrowheads="1"/>
          </p:cNvSpPr>
          <p:nvPr/>
        </p:nvSpPr>
        <p:spPr bwMode="auto">
          <a:xfrm>
            <a:off x="2525713" y="2765425"/>
            <a:ext cx="1579562" cy="336550"/>
          </a:xfrm>
          <a:prstGeom prst="rect">
            <a:avLst/>
          </a:prstGeom>
          <a:noFill/>
          <a:ln w="9525">
            <a:noFill/>
            <a:miter lim="800000"/>
            <a:headEnd/>
            <a:tailEnd/>
          </a:ln>
        </p:spPr>
        <p:txBody>
          <a:bodyPr wrap="none">
            <a:spAutoFit/>
          </a:bodyPr>
          <a:lstStyle/>
          <a:p>
            <a:r>
              <a:rPr lang="en-GB" sz="1600" b="1"/>
              <a:t>PROCEDURES</a:t>
            </a:r>
          </a:p>
        </p:txBody>
      </p:sp>
      <p:sp>
        <p:nvSpPr>
          <p:cNvPr id="51235" name="Text Box 34"/>
          <p:cNvSpPr txBox="1">
            <a:spLocks noChangeArrowheads="1"/>
          </p:cNvSpPr>
          <p:nvPr/>
        </p:nvSpPr>
        <p:spPr bwMode="auto">
          <a:xfrm>
            <a:off x="4572000" y="3860800"/>
            <a:ext cx="1606550" cy="336550"/>
          </a:xfrm>
          <a:prstGeom prst="rect">
            <a:avLst/>
          </a:prstGeom>
          <a:noFill/>
          <a:ln w="9525">
            <a:noFill/>
            <a:miter lim="800000"/>
            <a:headEnd/>
            <a:tailEnd/>
          </a:ln>
        </p:spPr>
        <p:txBody>
          <a:bodyPr wrap="none">
            <a:spAutoFit/>
          </a:bodyPr>
          <a:lstStyle/>
          <a:p>
            <a:r>
              <a:rPr lang="en-GB" sz="1600" b="1"/>
              <a:t>LOCAL AUDIT</a:t>
            </a:r>
          </a:p>
        </p:txBody>
      </p:sp>
      <p:sp>
        <p:nvSpPr>
          <p:cNvPr id="51237" name="Text Box 36"/>
          <p:cNvSpPr txBox="1">
            <a:spLocks noChangeArrowheads="1"/>
          </p:cNvSpPr>
          <p:nvPr/>
        </p:nvSpPr>
        <p:spPr bwMode="auto">
          <a:xfrm>
            <a:off x="3913188" y="3587750"/>
            <a:ext cx="2563812" cy="336550"/>
          </a:xfrm>
          <a:prstGeom prst="rect">
            <a:avLst/>
          </a:prstGeom>
          <a:noFill/>
          <a:ln w="9525">
            <a:noFill/>
            <a:miter lim="800000"/>
            <a:headEnd/>
            <a:tailEnd/>
          </a:ln>
        </p:spPr>
        <p:txBody>
          <a:bodyPr wrap="none">
            <a:spAutoFit/>
          </a:bodyPr>
          <a:lstStyle/>
          <a:p>
            <a:r>
              <a:rPr lang="en-GB" sz="1600" b="1"/>
              <a:t>FABRIC MAINTENANCE</a:t>
            </a:r>
          </a:p>
        </p:txBody>
      </p:sp>
      <p:graphicFrame>
        <p:nvGraphicFramePr>
          <p:cNvPr id="51238" name="Object 38"/>
          <p:cNvGraphicFramePr>
            <a:graphicFrameLocks noChangeAspect="1"/>
          </p:cNvGraphicFramePr>
          <p:nvPr/>
        </p:nvGraphicFramePr>
        <p:xfrm>
          <a:off x="6026150" y="4991100"/>
          <a:ext cx="1968500" cy="1500188"/>
        </p:xfrm>
        <a:graphic>
          <a:graphicData uri="http://schemas.openxmlformats.org/presentationml/2006/ole">
            <p:oleObj spid="_x0000_s51286" name="Clip" r:id="rId3" imgW="5154613" imgH="3929063" progId="">
              <p:embed/>
            </p:oleObj>
          </a:graphicData>
        </a:graphic>
      </p:graphicFrame>
      <p:sp>
        <p:nvSpPr>
          <p:cNvPr id="51239" name="Rectangle 39"/>
          <p:cNvSpPr>
            <a:spLocks noChangeArrowheads="1"/>
          </p:cNvSpPr>
          <p:nvPr/>
        </p:nvSpPr>
        <p:spPr bwMode="auto">
          <a:xfrm>
            <a:off x="1008063" y="115888"/>
            <a:ext cx="8135937" cy="584775"/>
          </a:xfrm>
          <a:prstGeom prst="rect">
            <a:avLst/>
          </a:prstGeom>
          <a:noFill/>
          <a:ln w="9525">
            <a:noFill/>
            <a:miter lim="800000"/>
            <a:headEnd/>
            <a:tailEnd/>
          </a:ln>
        </p:spPr>
        <p:txBody>
          <a:bodyPr>
            <a:spAutoFit/>
          </a:bodyPr>
          <a:lstStyle/>
          <a:p>
            <a:r>
              <a:rPr lang="en-GB" sz="3200" b="1" dirty="0">
                <a:solidFill>
                  <a:srgbClr val="A70532"/>
                </a:solidFill>
                <a:latin typeface="+mj-lt"/>
              </a:rPr>
              <a:t>Accidents Waiting to Happen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D92644CE-82A5-42A3-AB90-CDBF7F056E6E}" type="slidenum">
              <a:rPr lang="en-GB"/>
              <a:pPr/>
              <a:t>14</a:t>
            </a:fld>
            <a:endParaRPr lang="en-GB"/>
          </a:p>
        </p:txBody>
      </p:sp>
      <p:sp>
        <p:nvSpPr>
          <p:cNvPr id="24585" name="Rectangle 2"/>
          <p:cNvSpPr>
            <a:spLocks noChangeArrowheads="1"/>
          </p:cNvSpPr>
          <p:nvPr/>
        </p:nvSpPr>
        <p:spPr bwMode="auto">
          <a:xfrm>
            <a:off x="914400" y="1524000"/>
            <a:ext cx="2438400" cy="1905000"/>
          </a:xfrm>
          <a:prstGeom prst="rect">
            <a:avLst/>
          </a:prstGeom>
          <a:solidFill>
            <a:srgbClr val="FF9900"/>
          </a:solidFill>
          <a:ln w="9525">
            <a:solidFill>
              <a:schemeClr val="tx1"/>
            </a:solidFill>
            <a:miter lim="800000"/>
            <a:headEnd/>
            <a:tailEnd/>
          </a:ln>
        </p:spPr>
        <p:txBody>
          <a:bodyPr wrap="none" anchor="ctr"/>
          <a:lstStyle/>
          <a:p>
            <a:endParaRPr lang="en-US" sz="1000"/>
          </a:p>
        </p:txBody>
      </p:sp>
      <p:sp>
        <p:nvSpPr>
          <p:cNvPr id="24586" name="Rectangle 3"/>
          <p:cNvSpPr>
            <a:spLocks noChangeArrowheads="1"/>
          </p:cNvSpPr>
          <p:nvPr/>
        </p:nvSpPr>
        <p:spPr bwMode="auto">
          <a:xfrm>
            <a:off x="1371600" y="1981200"/>
            <a:ext cx="2438400" cy="1905000"/>
          </a:xfrm>
          <a:prstGeom prst="rect">
            <a:avLst/>
          </a:prstGeom>
          <a:solidFill>
            <a:srgbClr val="66FFFF"/>
          </a:solidFill>
          <a:ln w="9525">
            <a:solidFill>
              <a:schemeClr val="tx1"/>
            </a:solidFill>
            <a:miter lim="800000"/>
            <a:headEnd/>
            <a:tailEnd/>
          </a:ln>
        </p:spPr>
        <p:txBody>
          <a:bodyPr wrap="none" anchor="ctr"/>
          <a:lstStyle/>
          <a:p>
            <a:endParaRPr lang="en-US" sz="1000"/>
          </a:p>
        </p:txBody>
      </p:sp>
      <p:sp>
        <p:nvSpPr>
          <p:cNvPr id="24587" name="Rectangle 4"/>
          <p:cNvSpPr>
            <a:spLocks noChangeArrowheads="1"/>
          </p:cNvSpPr>
          <p:nvPr/>
        </p:nvSpPr>
        <p:spPr bwMode="auto">
          <a:xfrm>
            <a:off x="1905000" y="2362200"/>
            <a:ext cx="2438400" cy="1905000"/>
          </a:xfrm>
          <a:prstGeom prst="rect">
            <a:avLst/>
          </a:prstGeom>
          <a:solidFill>
            <a:srgbClr val="99FF33"/>
          </a:solidFill>
          <a:ln w="9525">
            <a:solidFill>
              <a:schemeClr val="tx1"/>
            </a:solidFill>
            <a:miter lim="800000"/>
            <a:headEnd/>
            <a:tailEnd/>
          </a:ln>
        </p:spPr>
        <p:txBody>
          <a:bodyPr wrap="none" anchor="ctr"/>
          <a:lstStyle/>
          <a:p>
            <a:endParaRPr lang="en-US" sz="1000"/>
          </a:p>
        </p:txBody>
      </p:sp>
      <p:sp>
        <p:nvSpPr>
          <p:cNvPr id="24588" name="Rectangle 5"/>
          <p:cNvSpPr>
            <a:spLocks noChangeArrowheads="1"/>
          </p:cNvSpPr>
          <p:nvPr/>
        </p:nvSpPr>
        <p:spPr bwMode="auto">
          <a:xfrm>
            <a:off x="2514600" y="2743200"/>
            <a:ext cx="2438400" cy="1905000"/>
          </a:xfrm>
          <a:prstGeom prst="rect">
            <a:avLst/>
          </a:prstGeom>
          <a:solidFill>
            <a:schemeClr val="accent1"/>
          </a:solidFill>
          <a:ln w="9525">
            <a:solidFill>
              <a:schemeClr val="tx1"/>
            </a:solidFill>
            <a:miter lim="800000"/>
            <a:headEnd/>
            <a:tailEnd/>
          </a:ln>
        </p:spPr>
        <p:txBody>
          <a:bodyPr wrap="none" anchor="ctr"/>
          <a:lstStyle/>
          <a:p>
            <a:endParaRPr lang="en-US" sz="1000" b="1"/>
          </a:p>
        </p:txBody>
      </p:sp>
      <p:sp>
        <p:nvSpPr>
          <p:cNvPr id="24589" name="Rectangle 6"/>
          <p:cNvSpPr>
            <a:spLocks noChangeArrowheads="1"/>
          </p:cNvSpPr>
          <p:nvPr/>
        </p:nvSpPr>
        <p:spPr bwMode="auto">
          <a:xfrm>
            <a:off x="3276600" y="3124200"/>
            <a:ext cx="2438400" cy="1905000"/>
          </a:xfrm>
          <a:prstGeom prst="rect">
            <a:avLst/>
          </a:prstGeom>
          <a:solidFill>
            <a:srgbClr val="FF9900"/>
          </a:solidFill>
          <a:ln w="9525">
            <a:solidFill>
              <a:schemeClr val="tx1"/>
            </a:solidFill>
            <a:miter lim="800000"/>
            <a:headEnd/>
            <a:tailEnd/>
          </a:ln>
        </p:spPr>
        <p:txBody>
          <a:bodyPr wrap="none" anchor="ctr"/>
          <a:lstStyle/>
          <a:p>
            <a:endParaRPr lang="en-US" sz="1000"/>
          </a:p>
        </p:txBody>
      </p:sp>
      <p:sp>
        <p:nvSpPr>
          <p:cNvPr id="24590" name="Rectangle 7"/>
          <p:cNvSpPr>
            <a:spLocks noChangeArrowheads="1"/>
          </p:cNvSpPr>
          <p:nvPr/>
        </p:nvSpPr>
        <p:spPr bwMode="auto">
          <a:xfrm>
            <a:off x="3962400" y="3581400"/>
            <a:ext cx="2438400" cy="1905000"/>
          </a:xfrm>
          <a:prstGeom prst="rect">
            <a:avLst/>
          </a:prstGeom>
          <a:solidFill>
            <a:srgbClr val="66FFFF"/>
          </a:solidFill>
          <a:ln w="9525">
            <a:solidFill>
              <a:schemeClr val="tx1"/>
            </a:solidFill>
            <a:miter lim="800000"/>
            <a:headEnd/>
            <a:tailEnd/>
          </a:ln>
        </p:spPr>
        <p:txBody>
          <a:bodyPr wrap="none" anchor="ctr"/>
          <a:lstStyle/>
          <a:p>
            <a:endParaRPr lang="en-US" sz="1000"/>
          </a:p>
        </p:txBody>
      </p:sp>
      <p:sp>
        <p:nvSpPr>
          <p:cNvPr id="24591" name="Rectangle 8"/>
          <p:cNvSpPr>
            <a:spLocks noChangeArrowheads="1"/>
          </p:cNvSpPr>
          <p:nvPr/>
        </p:nvSpPr>
        <p:spPr bwMode="auto">
          <a:xfrm>
            <a:off x="4572000" y="3886200"/>
            <a:ext cx="2438400" cy="1905000"/>
          </a:xfrm>
          <a:prstGeom prst="rect">
            <a:avLst/>
          </a:prstGeom>
          <a:solidFill>
            <a:srgbClr val="99FF33"/>
          </a:solidFill>
          <a:ln w="9525">
            <a:solidFill>
              <a:srgbClr val="99FF33"/>
            </a:solidFill>
            <a:miter lim="800000"/>
            <a:headEnd/>
            <a:tailEnd/>
          </a:ln>
        </p:spPr>
        <p:txBody>
          <a:bodyPr wrap="none" anchor="ctr"/>
          <a:lstStyle/>
          <a:p>
            <a:endParaRPr lang="en-US" sz="1000"/>
          </a:p>
        </p:txBody>
      </p:sp>
      <p:sp>
        <p:nvSpPr>
          <p:cNvPr id="24592" name="Rectangle 9"/>
          <p:cNvSpPr>
            <a:spLocks noChangeArrowheads="1"/>
          </p:cNvSpPr>
          <p:nvPr/>
        </p:nvSpPr>
        <p:spPr bwMode="auto">
          <a:xfrm>
            <a:off x="5257800" y="4191000"/>
            <a:ext cx="2438400" cy="1905000"/>
          </a:xfrm>
          <a:prstGeom prst="rect">
            <a:avLst/>
          </a:prstGeom>
          <a:solidFill>
            <a:srgbClr val="FF9900"/>
          </a:solidFill>
          <a:ln w="9525">
            <a:solidFill>
              <a:srgbClr val="66FFFF"/>
            </a:solidFill>
            <a:miter lim="800000"/>
            <a:headEnd/>
            <a:tailEnd/>
          </a:ln>
        </p:spPr>
        <p:txBody>
          <a:bodyPr wrap="none" anchor="ctr"/>
          <a:lstStyle/>
          <a:p>
            <a:endParaRPr lang="en-US" sz="1000" b="1"/>
          </a:p>
        </p:txBody>
      </p:sp>
      <p:sp>
        <p:nvSpPr>
          <p:cNvPr id="24593" name="AutoShape 10"/>
          <p:cNvSpPr>
            <a:spLocks noChangeArrowheads="1"/>
          </p:cNvSpPr>
          <p:nvPr/>
        </p:nvSpPr>
        <p:spPr bwMode="auto">
          <a:xfrm>
            <a:off x="990600" y="2362200"/>
            <a:ext cx="304800" cy="381000"/>
          </a:xfrm>
          <a:prstGeom prst="irregularSeal1">
            <a:avLst/>
          </a:prstGeom>
          <a:solidFill>
            <a:schemeClr val="bg1"/>
          </a:solidFill>
          <a:ln w="9525">
            <a:solidFill>
              <a:schemeClr val="tx1"/>
            </a:solidFill>
            <a:miter lim="800000"/>
            <a:headEnd/>
            <a:tailEnd/>
          </a:ln>
        </p:spPr>
        <p:txBody>
          <a:bodyPr wrap="none" anchor="ctr"/>
          <a:lstStyle/>
          <a:p>
            <a:endParaRPr lang="en-US"/>
          </a:p>
        </p:txBody>
      </p:sp>
      <p:sp>
        <p:nvSpPr>
          <p:cNvPr id="24594" name="AutoShape 11"/>
          <p:cNvSpPr>
            <a:spLocks noChangeArrowheads="1"/>
          </p:cNvSpPr>
          <p:nvPr/>
        </p:nvSpPr>
        <p:spPr bwMode="auto">
          <a:xfrm>
            <a:off x="1447800" y="2819400"/>
            <a:ext cx="304800" cy="304800"/>
          </a:xfrm>
          <a:prstGeom prst="irregularSeal1">
            <a:avLst/>
          </a:prstGeom>
          <a:solidFill>
            <a:srgbClr val="FF9900"/>
          </a:solidFill>
          <a:ln w="9525">
            <a:solidFill>
              <a:schemeClr val="tx1"/>
            </a:solidFill>
            <a:miter lim="800000"/>
            <a:headEnd/>
            <a:tailEnd/>
          </a:ln>
        </p:spPr>
        <p:txBody>
          <a:bodyPr wrap="none" anchor="ctr"/>
          <a:lstStyle/>
          <a:p>
            <a:endParaRPr lang="en-US"/>
          </a:p>
        </p:txBody>
      </p:sp>
      <p:sp>
        <p:nvSpPr>
          <p:cNvPr id="24595" name="AutoShape 12"/>
          <p:cNvSpPr>
            <a:spLocks noChangeArrowheads="1"/>
          </p:cNvSpPr>
          <p:nvPr/>
        </p:nvSpPr>
        <p:spPr bwMode="auto">
          <a:xfrm>
            <a:off x="1981200" y="3200400"/>
            <a:ext cx="304800" cy="228600"/>
          </a:xfrm>
          <a:prstGeom prst="irregularSeal1">
            <a:avLst/>
          </a:prstGeom>
          <a:solidFill>
            <a:srgbClr val="66FFFF"/>
          </a:solidFill>
          <a:ln w="9525">
            <a:solidFill>
              <a:schemeClr val="tx1"/>
            </a:solidFill>
            <a:miter lim="800000"/>
            <a:headEnd/>
            <a:tailEnd/>
          </a:ln>
        </p:spPr>
        <p:txBody>
          <a:bodyPr wrap="none" anchor="ctr"/>
          <a:lstStyle/>
          <a:p>
            <a:endParaRPr lang="en-US"/>
          </a:p>
        </p:txBody>
      </p:sp>
      <p:sp>
        <p:nvSpPr>
          <p:cNvPr id="24596" name="AutoShape 13"/>
          <p:cNvSpPr>
            <a:spLocks noChangeArrowheads="1"/>
          </p:cNvSpPr>
          <p:nvPr/>
        </p:nvSpPr>
        <p:spPr bwMode="auto">
          <a:xfrm>
            <a:off x="2667000" y="3657600"/>
            <a:ext cx="228600" cy="381000"/>
          </a:xfrm>
          <a:prstGeom prst="irregularSeal1">
            <a:avLst/>
          </a:prstGeom>
          <a:solidFill>
            <a:srgbClr val="99FF33"/>
          </a:solidFill>
          <a:ln w="9525">
            <a:solidFill>
              <a:schemeClr val="tx1"/>
            </a:solidFill>
            <a:miter lim="800000"/>
            <a:headEnd/>
            <a:tailEnd/>
          </a:ln>
        </p:spPr>
        <p:txBody>
          <a:bodyPr wrap="none" anchor="ctr"/>
          <a:lstStyle/>
          <a:p>
            <a:endParaRPr lang="en-US"/>
          </a:p>
        </p:txBody>
      </p:sp>
      <p:sp>
        <p:nvSpPr>
          <p:cNvPr id="24597" name="AutoShape 14"/>
          <p:cNvSpPr>
            <a:spLocks noChangeArrowheads="1"/>
          </p:cNvSpPr>
          <p:nvPr/>
        </p:nvSpPr>
        <p:spPr bwMode="auto">
          <a:xfrm>
            <a:off x="3429000" y="3886200"/>
            <a:ext cx="381000" cy="533400"/>
          </a:xfrm>
          <a:prstGeom prst="irregularSeal1">
            <a:avLst/>
          </a:prstGeom>
          <a:solidFill>
            <a:schemeClr val="accent1"/>
          </a:solidFill>
          <a:ln w="9525">
            <a:solidFill>
              <a:schemeClr val="tx1"/>
            </a:solidFill>
            <a:miter lim="800000"/>
            <a:headEnd/>
            <a:tailEnd/>
          </a:ln>
        </p:spPr>
        <p:txBody>
          <a:bodyPr wrap="none" anchor="ctr"/>
          <a:lstStyle/>
          <a:p>
            <a:endParaRPr lang="en-US"/>
          </a:p>
        </p:txBody>
      </p:sp>
      <p:sp>
        <p:nvSpPr>
          <p:cNvPr id="24598" name="AutoShape 15"/>
          <p:cNvSpPr>
            <a:spLocks noChangeArrowheads="1"/>
          </p:cNvSpPr>
          <p:nvPr/>
        </p:nvSpPr>
        <p:spPr bwMode="auto">
          <a:xfrm>
            <a:off x="4038600" y="4267200"/>
            <a:ext cx="381000" cy="533400"/>
          </a:xfrm>
          <a:prstGeom prst="irregularSeal1">
            <a:avLst/>
          </a:prstGeom>
          <a:solidFill>
            <a:srgbClr val="FF9900"/>
          </a:solidFill>
          <a:ln w="9525">
            <a:solidFill>
              <a:schemeClr val="tx1"/>
            </a:solidFill>
            <a:miter lim="800000"/>
            <a:headEnd/>
            <a:tailEnd/>
          </a:ln>
        </p:spPr>
        <p:txBody>
          <a:bodyPr wrap="none" anchor="ctr"/>
          <a:lstStyle/>
          <a:p>
            <a:endParaRPr lang="en-US"/>
          </a:p>
        </p:txBody>
      </p:sp>
      <p:sp>
        <p:nvSpPr>
          <p:cNvPr id="24599" name="AutoShape 16"/>
          <p:cNvSpPr>
            <a:spLocks noChangeArrowheads="1"/>
          </p:cNvSpPr>
          <p:nvPr/>
        </p:nvSpPr>
        <p:spPr bwMode="auto">
          <a:xfrm>
            <a:off x="4724400" y="4572000"/>
            <a:ext cx="381000" cy="533400"/>
          </a:xfrm>
          <a:prstGeom prst="irregularSeal1">
            <a:avLst/>
          </a:prstGeom>
          <a:solidFill>
            <a:srgbClr val="66FFFF"/>
          </a:solidFill>
          <a:ln w="9525">
            <a:solidFill>
              <a:schemeClr val="tx1"/>
            </a:solidFill>
            <a:miter lim="800000"/>
            <a:headEnd/>
            <a:tailEnd/>
          </a:ln>
        </p:spPr>
        <p:txBody>
          <a:bodyPr wrap="none" anchor="ctr"/>
          <a:lstStyle/>
          <a:p>
            <a:endParaRPr lang="en-US"/>
          </a:p>
        </p:txBody>
      </p:sp>
      <p:sp>
        <p:nvSpPr>
          <p:cNvPr id="24600" name="AutoShape 17"/>
          <p:cNvSpPr>
            <a:spLocks noChangeArrowheads="1"/>
          </p:cNvSpPr>
          <p:nvPr/>
        </p:nvSpPr>
        <p:spPr bwMode="auto">
          <a:xfrm>
            <a:off x="5334000" y="4953000"/>
            <a:ext cx="381000" cy="533400"/>
          </a:xfrm>
          <a:prstGeom prst="irregularSeal1">
            <a:avLst/>
          </a:prstGeom>
          <a:solidFill>
            <a:srgbClr val="99FF33"/>
          </a:solidFill>
          <a:ln w="9525">
            <a:solidFill>
              <a:schemeClr val="tx1"/>
            </a:solidFill>
            <a:miter lim="800000"/>
            <a:headEnd/>
            <a:tailEnd/>
          </a:ln>
        </p:spPr>
        <p:txBody>
          <a:bodyPr wrap="none" anchor="ctr"/>
          <a:lstStyle/>
          <a:p>
            <a:endParaRPr lang="en-US"/>
          </a:p>
        </p:txBody>
      </p:sp>
      <p:sp>
        <p:nvSpPr>
          <p:cNvPr id="24601" name="Line 18"/>
          <p:cNvSpPr>
            <a:spLocks noChangeShapeType="1"/>
          </p:cNvSpPr>
          <p:nvPr/>
        </p:nvSpPr>
        <p:spPr bwMode="auto">
          <a:xfrm>
            <a:off x="533400" y="2133600"/>
            <a:ext cx="381000" cy="304800"/>
          </a:xfrm>
          <a:prstGeom prst="line">
            <a:avLst/>
          </a:prstGeom>
          <a:noFill/>
          <a:ln w="38100">
            <a:solidFill>
              <a:schemeClr val="tx1"/>
            </a:solidFill>
            <a:round/>
            <a:headEnd/>
            <a:tailEnd type="triangle" w="med" len="med"/>
          </a:ln>
        </p:spPr>
        <p:txBody>
          <a:bodyPr wrap="none" anchor="ctr"/>
          <a:lstStyle/>
          <a:p>
            <a:endParaRPr lang="en-US"/>
          </a:p>
        </p:txBody>
      </p:sp>
      <p:sp>
        <p:nvSpPr>
          <p:cNvPr id="24602" name="Line 19"/>
          <p:cNvSpPr>
            <a:spLocks noChangeShapeType="1"/>
          </p:cNvSpPr>
          <p:nvPr/>
        </p:nvSpPr>
        <p:spPr bwMode="auto">
          <a:xfrm>
            <a:off x="1066800" y="2514600"/>
            <a:ext cx="304800" cy="304800"/>
          </a:xfrm>
          <a:prstGeom prst="line">
            <a:avLst/>
          </a:prstGeom>
          <a:noFill/>
          <a:ln w="38100">
            <a:solidFill>
              <a:schemeClr val="tx1"/>
            </a:solidFill>
            <a:round/>
            <a:headEnd/>
            <a:tailEnd type="triangle" w="med" len="med"/>
          </a:ln>
        </p:spPr>
        <p:txBody>
          <a:bodyPr wrap="none" anchor="ctr"/>
          <a:lstStyle/>
          <a:p>
            <a:endParaRPr lang="en-US"/>
          </a:p>
        </p:txBody>
      </p:sp>
      <p:sp>
        <p:nvSpPr>
          <p:cNvPr id="24603" name="Line 20"/>
          <p:cNvSpPr>
            <a:spLocks noChangeShapeType="1"/>
          </p:cNvSpPr>
          <p:nvPr/>
        </p:nvSpPr>
        <p:spPr bwMode="auto">
          <a:xfrm rot="-227167">
            <a:off x="1525588" y="2894013"/>
            <a:ext cx="381000" cy="304800"/>
          </a:xfrm>
          <a:prstGeom prst="line">
            <a:avLst/>
          </a:prstGeom>
          <a:noFill/>
          <a:ln w="38100">
            <a:solidFill>
              <a:schemeClr val="tx1"/>
            </a:solidFill>
            <a:round/>
            <a:headEnd/>
            <a:tailEnd type="triangle" w="med" len="med"/>
          </a:ln>
        </p:spPr>
        <p:txBody>
          <a:bodyPr wrap="none" anchor="ctr"/>
          <a:lstStyle/>
          <a:p>
            <a:endParaRPr lang="en-US"/>
          </a:p>
        </p:txBody>
      </p:sp>
      <p:sp>
        <p:nvSpPr>
          <p:cNvPr id="24604" name="Line 21"/>
          <p:cNvSpPr>
            <a:spLocks noChangeShapeType="1"/>
          </p:cNvSpPr>
          <p:nvPr/>
        </p:nvSpPr>
        <p:spPr bwMode="auto">
          <a:xfrm>
            <a:off x="2133600" y="3276600"/>
            <a:ext cx="381000" cy="381000"/>
          </a:xfrm>
          <a:prstGeom prst="line">
            <a:avLst/>
          </a:prstGeom>
          <a:noFill/>
          <a:ln w="38100">
            <a:solidFill>
              <a:schemeClr val="tx1"/>
            </a:solidFill>
            <a:round/>
            <a:headEnd/>
            <a:tailEnd type="triangle" w="med" len="med"/>
          </a:ln>
        </p:spPr>
        <p:txBody>
          <a:bodyPr wrap="none" anchor="ctr"/>
          <a:lstStyle/>
          <a:p>
            <a:endParaRPr lang="en-US"/>
          </a:p>
        </p:txBody>
      </p:sp>
      <p:sp>
        <p:nvSpPr>
          <p:cNvPr id="24605" name="Line 22"/>
          <p:cNvSpPr>
            <a:spLocks noChangeShapeType="1"/>
          </p:cNvSpPr>
          <p:nvPr/>
        </p:nvSpPr>
        <p:spPr bwMode="auto">
          <a:xfrm>
            <a:off x="2743200" y="3733800"/>
            <a:ext cx="533400" cy="381000"/>
          </a:xfrm>
          <a:prstGeom prst="line">
            <a:avLst/>
          </a:prstGeom>
          <a:noFill/>
          <a:ln w="38100">
            <a:solidFill>
              <a:schemeClr val="tx1"/>
            </a:solidFill>
            <a:round/>
            <a:headEnd/>
            <a:tailEnd type="triangle" w="med" len="med"/>
          </a:ln>
        </p:spPr>
        <p:txBody>
          <a:bodyPr wrap="none" anchor="ctr"/>
          <a:lstStyle/>
          <a:p>
            <a:endParaRPr lang="en-US"/>
          </a:p>
        </p:txBody>
      </p:sp>
      <p:sp>
        <p:nvSpPr>
          <p:cNvPr id="24606" name="Line 23"/>
          <p:cNvSpPr>
            <a:spLocks noChangeShapeType="1"/>
          </p:cNvSpPr>
          <p:nvPr/>
        </p:nvSpPr>
        <p:spPr bwMode="auto">
          <a:xfrm>
            <a:off x="3505200" y="4114800"/>
            <a:ext cx="457200" cy="304800"/>
          </a:xfrm>
          <a:prstGeom prst="line">
            <a:avLst/>
          </a:prstGeom>
          <a:noFill/>
          <a:ln w="38100">
            <a:solidFill>
              <a:schemeClr val="tx1"/>
            </a:solidFill>
            <a:round/>
            <a:headEnd/>
            <a:tailEnd type="triangle" w="med" len="med"/>
          </a:ln>
        </p:spPr>
        <p:txBody>
          <a:bodyPr wrap="none" anchor="ctr"/>
          <a:lstStyle/>
          <a:p>
            <a:endParaRPr lang="en-US"/>
          </a:p>
        </p:txBody>
      </p:sp>
      <p:sp>
        <p:nvSpPr>
          <p:cNvPr id="24607" name="Line 24"/>
          <p:cNvSpPr>
            <a:spLocks noChangeShapeType="1"/>
          </p:cNvSpPr>
          <p:nvPr/>
        </p:nvSpPr>
        <p:spPr bwMode="auto">
          <a:xfrm>
            <a:off x="4114800" y="4495800"/>
            <a:ext cx="457200" cy="304800"/>
          </a:xfrm>
          <a:prstGeom prst="line">
            <a:avLst/>
          </a:prstGeom>
          <a:noFill/>
          <a:ln w="38100">
            <a:solidFill>
              <a:schemeClr val="tx1"/>
            </a:solidFill>
            <a:round/>
            <a:headEnd/>
            <a:tailEnd type="triangle" w="med" len="med"/>
          </a:ln>
        </p:spPr>
        <p:txBody>
          <a:bodyPr wrap="none" anchor="ctr"/>
          <a:lstStyle/>
          <a:p>
            <a:endParaRPr lang="en-US"/>
          </a:p>
        </p:txBody>
      </p:sp>
      <p:sp>
        <p:nvSpPr>
          <p:cNvPr id="24608" name="Line 25"/>
          <p:cNvSpPr>
            <a:spLocks noChangeShapeType="1"/>
          </p:cNvSpPr>
          <p:nvPr/>
        </p:nvSpPr>
        <p:spPr bwMode="auto">
          <a:xfrm>
            <a:off x="4800600" y="4876800"/>
            <a:ext cx="457200" cy="228600"/>
          </a:xfrm>
          <a:prstGeom prst="line">
            <a:avLst/>
          </a:prstGeom>
          <a:noFill/>
          <a:ln w="38100">
            <a:solidFill>
              <a:schemeClr val="tx1"/>
            </a:solidFill>
            <a:round/>
            <a:headEnd/>
            <a:tailEnd type="triangle" w="med" len="med"/>
          </a:ln>
        </p:spPr>
        <p:txBody>
          <a:bodyPr wrap="none" anchor="ctr"/>
          <a:lstStyle/>
          <a:p>
            <a:endParaRPr lang="en-US"/>
          </a:p>
        </p:txBody>
      </p:sp>
      <p:sp>
        <p:nvSpPr>
          <p:cNvPr id="24609" name="Line 26"/>
          <p:cNvSpPr>
            <a:spLocks noChangeShapeType="1"/>
          </p:cNvSpPr>
          <p:nvPr/>
        </p:nvSpPr>
        <p:spPr bwMode="auto">
          <a:xfrm>
            <a:off x="5486400" y="5181600"/>
            <a:ext cx="381000" cy="228600"/>
          </a:xfrm>
          <a:prstGeom prst="line">
            <a:avLst/>
          </a:prstGeom>
          <a:noFill/>
          <a:ln w="38100">
            <a:solidFill>
              <a:schemeClr val="tx1"/>
            </a:solidFill>
            <a:round/>
            <a:headEnd/>
            <a:tailEnd type="triangle" w="med" len="med"/>
          </a:ln>
        </p:spPr>
        <p:txBody>
          <a:bodyPr wrap="none" anchor="ctr"/>
          <a:lstStyle/>
          <a:p>
            <a:endParaRPr lang="en-US"/>
          </a:p>
        </p:txBody>
      </p:sp>
      <p:sp>
        <p:nvSpPr>
          <p:cNvPr id="24610" name="AutoShape 27"/>
          <p:cNvSpPr>
            <a:spLocks noChangeArrowheads="1"/>
          </p:cNvSpPr>
          <p:nvPr/>
        </p:nvSpPr>
        <p:spPr bwMode="auto">
          <a:xfrm>
            <a:off x="304800" y="1828800"/>
            <a:ext cx="457200" cy="609600"/>
          </a:xfrm>
          <a:prstGeom prst="star32">
            <a:avLst>
              <a:gd name="adj" fmla="val 15972"/>
            </a:avLst>
          </a:prstGeom>
          <a:solidFill>
            <a:srgbClr val="FF0000"/>
          </a:solidFill>
          <a:ln w="9525">
            <a:solidFill>
              <a:schemeClr val="tx1"/>
            </a:solidFill>
            <a:miter lim="800000"/>
            <a:headEnd/>
            <a:tailEnd/>
          </a:ln>
        </p:spPr>
        <p:txBody>
          <a:bodyPr wrap="none" anchor="ctr"/>
          <a:lstStyle/>
          <a:p>
            <a:endParaRPr lang="en-US"/>
          </a:p>
        </p:txBody>
      </p:sp>
      <p:sp>
        <p:nvSpPr>
          <p:cNvPr id="24611" name="WordArt 28"/>
          <p:cNvSpPr>
            <a:spLocks noChangeArrowheads="1" noChangeShapeType="1" noTextEdit="1"/>
          </p:cNvSpPr>
          <p:nvPr/>
        </p:nvSpPr>
        <p:spPr bwMode="auto">
          <a:xfrm>
            <a:off x="165100" y="965200"/>
            <a:ext cx="1490663" cy="763588"/>
          </a:xfrm>
          <a:prstGeom prst="rect">
            <a:avLst/>
          </a:prstGeom>
        </p:spPr>
        <p:txBody>
          <a:bodyPr wrap="none" fromWordArt="1">
            <a:prstTxWarp prst="textSlantUp">
              <a:avLst>
                <a:gd name="adj" fmla="val 55556"/>
              </a:avLst>
            </a:prstTxWarp>
          </a:bodyPr>
          <a:lstStyle/>
          <a:p>
            <a:r>
              <a:rPr lang="en-US" sz="2000" kern="10">
                <a:ln w="9525">
                  <a:solidFill>
                    <a:srgbClr val="000000"/>
                  </a:solidFill>
                  <a:round/>
                  <a:headEnd/>
                  <a:tailEnd/>
                </a:ln>
                <a:solidFill>
                  <a:srgbClr val="000000"/>
                </a:solidFill>
                <a:latin typeface="Arial Black"/>
              </a:rPr>
              <a:t>Harmful Energy</a:t>
            </a:r>
          </a:p>
        </p:txBody>
      </p:sp>
      <p:sp>
        <p:nvSpPr>
          <p:cNvPr id="24612" name="Text Box 29"/>
          <p:cNvSpPr txBox="1">
            <a:spLocks noChangeArrowheads="1"/>
          </p:cNvSpPr>
          <p:nvPr/>
        </p:nvSpPr>
        <p:spPr bwMode="auto">
          <a:xfrm>
            <a:off x="1357313" y="1997075"/>
            <a:ext cx="2071687" cy="336550"/>
          </a:xfrm>
          <a:prstGeom prst="rect">
            <a:avLst/>
          </a:prstGeom>
          <a:noFill/>
          <a:ln w="9525">
            <a:noFill/>
            <a:miter lim="800000"/>
            <a:headEnd/>
            <a:tailEnd/>
          </a:ln>
        </p:spPr>
        <p:txBody>
          <a:bodyPr wrap="none">
            <a:spAutoFit/>
          </a:bodyPr>
          <a:lstStyle/>
          <a:p>
            <a:r>
              <a:rPr lang="en-GB" sz="1600" b="1"/>
              <a:t>RISK ASSESSMENT</a:t>
            </a:r>
            <a:endParaRPr lang="en-GB" sz="1400"/>
          </a:p>
        </p:txBody>
      </p:sp>
      <p:sp>
        <p:nvSpPr>
          <p:cNvPr id="24613" name="Text Box 30"/>
          <p:cNvSpPr txBox="1">
            <a:spLocks noChangeArrowheads="1"/>
          </p:cNvSpPr>
          <p:nvPr/>
        </p:nvSpPr>
        <p:spPr bwMode="auto">
          <a:xfrm>
            <a:off x="1916113" y="2384425"/>
            <a:ext cx="2460625" cy="336550"/>
          </a:xfrm>
          <a:prstGeom prst="rect">
            <a:avLst/>
          </a:prstGeom>
          <a:noFill/>
          <a:ln w="9525">
            <a:noFill/>
            <a:miter lim="800000"/>
            <a:headEnd/>
            <a:tailEnd/>
          </a:ln>
        </p:spPr>
        <p:txBody>
          <a:bodyPr wrap="none">
            <a:spAutoFit/>
          </a:bodyPr>
          <a:lstStyle/>
          <a:p>
            <a:r>
              <a:rPr lang="en-GB" sz="1600" b="1"/>
              <a:t>TRAINING &amp; COMPT’Y</a:t>
            </a:r>
            <a:endParaRPr lang="en-GB" sz="1600"/>
          </a:p>
        </p:txBody>
      </p:sp>
      <p:sp>
        <p:nvSpPr>
          <p:cNvPr id="24614" name="Text Box 31"/>
          <p:cNvSpPr txBox="1">
            <a:spLocks noChangeArrowheads="1"/>
          </p:cNvSpPr>
          <p:nvPr/>
        </p:nvSpPr>
        <p:spPr bwMode="auto">
          <a:xfrm>
            <a:off x="914400" y="1524000"/>
            <a:ext cx="1697038" cy="336550"/>
          </a:xfrm>
          <a:prstGeom prst="rect">
            <a:avLst/>
          </a:prstGeom>
          <a:noFill/>
          <a:ln w="9525">
            <a:noFill/>
            <a:miter lim="800000"/>
            <a:headEnd/>
            <a:tailEnd/>
          </a:ln>
        </p:spPr>
        <p:txBody>
          <a:bodyPr wrap="none">
            <a:spAutoFit/>
          </a:bodyPr>
          <a:lstStyle/>
          <a:p>
            <a:r>
              <a:rPr lang="en-GB" sz="1600" b="1"/>
              <a:t>PLANT DESIGN</a:t>
            </a:r>
            <a:endParaRPr lang="en-GB" sz="1600"/>
          </a:p>
        </p:txBody>
      </p:sp>
      <p:sp>
        <p:nvSpPr>
          <p:cNvPr id="24615" name="Text Box 32"/>
          <p:cNvSpPr txBox="1">
            <a:spLocks noChangeArrowheads="1"/>
          </p:cNvSpPr>
          <p:nvPr/>
        </p:nvSpPr>
        <p:spPr bwMode="auto">
          <a:xfrm>
            <a:off x="3276600" y="3108325"/>
            <a:ext cx="1568450" cy="336550"/>
          </a:xfrm>
          <a:prstGeom prst="rect">
            <a:avLst/>
          </a:prstGeom>
          <a:noFill/>
          <a:ln w="9525">
            <a:noFill/>
            <a:miter lim="800000"/>
            <a:headEnd/>
            <a:tailEnd/>
          </a:ln>
        </p:spPr>
        <p:txBody>
          <a:bodyPr wrap="none">
            <a:spAutoFit/>
          </a:bodyPr>
          <a:lstStyle/>
          <a:p>
            <a:r>
              <a:rPr lang="en-GB" sz="1600" b="1"/>
              <a:t>SUPERVISION</a:t>
            </a:r>
          </a:p>
        </p:txBody>
      </p:sp>
      <p:sp>
        <p:nvSpPr>
          <p:cNvPr id="24616" name="Text Box 33"/>
          <p:cNvSpPr txBox="1">
            <a:spLocks noChangeArrowheads="1"/>
          </p:cNvSpPr>
          <p:nvPr/>
        </p:nvSpPr>
        <p:spPr bwMode="auto">
          <a:xfrm>
            <a:off x="2525713" y="2765425"/>
            <a:ext cx="1579562" cy="336550"/>
          </a:xfrm>
          <a:prstGeom prst="rect">
            <a:avLst/>
          </a:prstGeom>
          <a:noFill/>
          <a:ln w="9525">
            <a:noFill/>
            <a:miter lim="800000"/>
            <a:headEnd/>
            <a:tailEnd/>
          </a:ln>
        </p:spPr>
        <p:txBody>
          <a:bodyPr wrap="none">
            <a:spAutoFit/>
          </a:bodyPr>
          <a:lstStyle/>
          <a:p>
            <a:r>
              <a:rPr lang="en-GB" sz="1600" b="1"/>
              <a:t>PROCEDURES</a:t>
            </a:r>
          </a:p>
        </p:txBody>
      </p:sp>
      <p:sp>
        <p:nvSpPr>
          <p:cNvPr id="24617" name="Text Box 34"/>
          <p:cNvSpPr txBox="1">
            <a:spLocks noChangeArrowheads="1"/>
          </p:cNvSpPr>
          <p:nvPr/>
        </p:nvSpPr>
        <p:spPr bwMode="auto">
          <a:xfrm>
            <a:off x="4572000" y="3860800"/>
            <a:ext cx="1606550" cy="336550"/>
          </a:xfrm>
          <a:prstGeom prst="rect">
            <a:avLst/>
          </a:prstGeom>
          <a:noFill/>
          <a:ln w="9525">
            <a:noFill/>
            <a:miter lim="800000"/>
            <a:headEnd/>
            <a:tailEnd/>
          </a:ln>
        </p:spPr>
        <p:txBody>
          <a:bodyPr wrap="none">
            <a:spAutoFit/>
          </a:bodyPr>
          <a:lstStyle/>
          <a:p>
            <a:r>
              <a:rPr lang="en-GB" sz="1600" b="1"/>
              <a:t>LOCAL AUDIT</a:t>
            </a:r>
          </a:p>
        </p:txBody>
      </p:sp>
      <p:sp>
        <p:nvSpPr>
          <p:cNvPr id="24618" name="Text Box 35"/>
          <p:cNvSpPr txBox="1">
            <a:spLocks noChangeArrowheads="1"/>
          </p:cNvSpPr>
          <p:nvPr/>
        </p:nvSpPr>
        <p:spPr bwMode="auto">
          <a:xfrm>
            <a:off x="5148263" y="4251325"/>
            <a:ext cx="2605087" cy="1098550"/>
          </a:xfrm>
          <a:prstGeom prst="rect">
            <a:avLst/>
          </a:prstGeom>
          <a:noFill/>
          <a:ln w="9525">
            <a:noFill/>
            <a:miter lim="800000"/>
            <a:headEnd/>
            <a:tailEnd/>
          </a:ln>
        </p:spPr>
        <p:txBody>
          <a:bodyPr wrap="none">
            <a:spAutoFit/>
          </a:bodyPr>
          <a:lstStyle/>
          <a:p>
            <a:r>
              <a:rPr lang="en-GB" sz="6600" b="1"/>
              <a:t>LUCK</a:t>
            </a:r>
          </a:p>
        </p:txBody>
      </p:sp>
      <p:sp>
        <p:nvSpPr>
          <p:cNvPr id="24619" name="Text Box 36"/>
          <p:cNvSpPr txBox="1">
            <a:spLocks noChangeArrowheads="1"/>
          </p:cNvSpPr>
          <p:nvPr/>
        </p:nvSpPr>
        <p:spPr bwMode="auto">
          <a:xfrm>
            <a:off x="3913188" y="3587750"/>
            <a:ext cx="2563812" cy="336550"/>
          </a:xfrm>
          <a:prstGeom prst="rect">
            <a:avLst/>
          </a:prstGeom>
          <a:noFill/>
          <a:ln w="9525">
            <a:noFill/>
            <a:miter lim="800000"/>
            <a:headEnd/>
            <a:tailEnd/>
          </a:ln>
        </p:spPr>
        <p:txBody>
          <a:bodyPr wrap="none">
            <a:spAutoFit/>
          </a:bodyPr>
          <a:lstStyle/>
          <a:p>
            <a:r>
              <a:rPr lang="en-GB" sz="1600" b="1"/>
              <a:t>FABRIC MAINTENANCE</a:t>
            </a:r>
          </a:p>
        </p:txBody>
      </p:sp>
      <p:graphicFrame>
        <p:nvGraphicFramePr>
          <p:cNvPr id="24583" name="Object 7"/>
          <p:cNvGraphicFramePr>
            <a:graphicFrameLocks noChangeAspect="1"/>
          </p:cNvGraphicFramePr>
          <p:nvPr/>
        </p:nvGraphicFramePr>
        <p:xfrm>
          <a:off x="6026150" y="4991100"/>
          <a:ext cx="1968500" cy="1500188"/>
        </p:xfrm>
        <a:graphic>
          <a:graphicData uri="http://schemas.openxmlformats.org/presentationml/2006/ole">
            <p:oleObj spid="_x0000_s24631" name="Clip" r:id="rId3" imgW="5154613" imgH="3929063" progId="">
              <p:embed/>
            </p:oleObj>
          </a:graphicData>
        </a:graphic>
      </p:graphicFrame>
      <p:sp>
        <p:nvSpPr>
          <p:cNvPr id="24620" name="Rectangle 39"/>
          <p:cNvSpPr>
            <a:spLocks noChangeArrowheads="1"/>
          </p:cNvSpPr>
          <p:nvPr/>
        </p:nvSpPr>
        <p:spPr bwMode="auto">
          <a:xfrm>
            <a:off x="1008063" y="115888"/>
            <a:ext cx="8135937" cy="584775"/>
          </a:xfrm>
          <a:prstGeom prst="rect">
            <a:avLst/>
          </a:prstGeom>
          <a:noFill/>
          <a:ln w="9525">
            <a:noFill/>
            <a:miter lim="800000"/>
            <a:headEnd/>
            <a:tailEnd/>
          </a:ln>
        </p:spPr>
        <p:txBody>
          <a:bodyPr>
            <a:spAutoFit/>
          </a:bodyPr>
          <a:lstStyle/>
          <a:p>
            <a:r>
              <a:rPr lang="en-GB" sz="3200" b="1" dirty="0">
                <a:solidFill>
                  <a:srgbClr val="A70532"/>
                </a:solidFill>
                <a:latin typeface="+mj-lt"/>
              </a:rPr>
              <a:t>Accidents Waiting to Happen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Maintaining Safe Production</a:t>
            </a:r>
            <a:endParaRPr lang="en-GB" dirty="0"/>
          </a:p>
        </p:txBody>
      </p:sp>
      <p:sp>
        <p:nvSpPr>
          <p:cNvPr id="3" name="Content Placeholder 2"/>
          <p:cNvSpPr>
            <a:spLocks noGrp="1"/>
          </p:cNvSpPr>
          <p:nvPr>
            <p:ph idx="1"/>
          </p:nvPr>
        </p:nvSpPr>
        <p:spPr>
          <a:xfrm>
            <a:off x="467544" y="1827213"/>
            <a:ext cx="8136904" cy="4649787"/>
          </a:xfrm>
        </p:spPr>
        <p:txBody>
          <a:bodyPr/>
          <a:lstStyle/>
          <a:p>
            <a:pPr algn="just"/>
            <a:r>
              <a:rPr lang="en-GB" b="1" dirty="0" smtClean="0"/>
              <a:t>Good safety is an outcome of efficient operational assets</a:t>
            </a:r>
          </a:p>
          <a:p>
            <a:pPr algn="just"/>
            <a:r>
              <a:rPr lang="en-GB" b="1" dirty="0" smtClean="0"/>
              <a:t>Safe production is integral to a well managed high hazard business – it is not an add on</a:t>
            </a:r>
          </a:p>
          <a:p>
            <a:pPr algn="just"/>
            <a:r>
              <a:rPr lang="en-GB" b="1" dirty="0" smtClean="0"/>
              <a:t>Protecting the asset and the workforce are the same thing</a:t>
            </a:r>
            <a:endParaRPr lang="en-GB" b="1" dirty="0"/>
          </a:p>
        </p:txBody>
      </p:sp>
    </p:spTree>
    <p:extLst>
      <p:ext uri="{BB962C8B-B14F-4D97-AF65-F5344CB8AC3E}">
        <p14:creationId xmlns:p14="http://schemas.microsoft.com/office/powerpoint/2010/main" xmlns="" val="450266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0850" y="395288"/>
            <a:ext cx="7672388" cy="752475"/>
          </a:xfrm>
        </p:spPr>
        <p:txBody>
          <a:bodyPr/>
          <a:lstStyle/>
          <a:p>
            <a:pPr algn="ctr" eaLnBrk="1" hangingPunct="1"/>
            <a:r>
              <a:rPr lang="en-GB" smtClean="0"/>
              <a:t>Asset Integrity Management</a:t>
            </a:r>
          </a:p>
        </p:txBody>
      </p:sp>
      <p:sp>
        <p:nvSpPr>
          <p:cNvPr id="22530" name="Oval 13"/>
          <p:cNvSpPr>
            <a:spLocks noChangeArrowheads="1"/>
          </p:cNvSpPr>
          <p:nvPr/>
        </p:nvSpPr>
        <p:spPr bwMode="auto">
          <a:xfrm rot="-1681581">
            <a:off x="3684588" y="1941513"/>
            <a:ext cx="3394075" cy="1382712"/>
          </a:xfrm>
          <a:prstGeom prst="ellipse">
            <a:avLst/>
          </a:prstGeom>
          <a:noFill/>
          <a:ln w="57150" algn="ctr">
            <a:solidFill>
              <a:srgbClr val="00B050"/>
            </a:solidFill>
            <a:round/>
            <a:headEnd/>
            <a:tailEnd/>
          </a:ln>
        </p:spPr>
        <p:txBody>
          <a:bodyPr lIns="36000" tIns="36000" rIns="36000" bIns="36000" anchor="ctr"/>
          <a:lstStyle/>
          <a:p>
            <a:endParaRPr lang="en-US" sz="1800">
              <a:latin typeface="Arial" charset="0"/>
            </a:endParaRPr>
          </a:p>
        </p:txBody>
      </p:sp>
      <p:sp>
        <p:nvSpPr>
          <p:cNvPr id="22531" name="Oval 14"/>
          <p:cNvSpPr>
            <a:spLocks noChangeArrowheads="1"/>
          </p:cNvSpPr>
          <p:nvPr/>
        </p:nvSpPr>
        <p:spPr bwMode="auto">
          <a:xfrm rot="1962413">
            <a:off x="2139440" y="1858923"/>
            <a:ext cx="3172378" cy="1463698"/>
          </a:xfrm>
          <a:prstGeom prst="ellipse">
            <a:avLst/>
          </a:prstGeom>
          <a:noFill/>
          <a:ln w="57150" algn="ctr">
            <a:solidFill>
              <a:srgbClr val="0072BD"/>
            </a:solidFill>
            <a:round/>
            <a:headEnd/>
            <a:tailEnd/>
          </a:ln>
        </p:spPr>
        <p:txBody>
          <a:bodyPr lIns="36000" tIns="36000" rIns="36000" bIns="36000" anchor="ctr"/>
          <a:lstStyle/>
          <a:p>
            <a:endParaRPr lang="en-US" sz="1800">
              <a:latin typeface="Arial" charset="0"/>
            </a:endParaRPr>
          </a:p>
        </p:txBody>
      </p:sp>
      <p:sp>
        <p:nvSpPr>
          <p:cNvPr id="22532" name="Oval 15"/>
          <p:cNvSpPr>
            <a:spLocks noChangeArrowheads="1"/>
          </p:cNvSpPr>
          <p:nvPr/>
        </p:nvSpPr>
        <p:spPr bwMode="auto">
          <a:xfrm rot="-5400000">
            <a:off x="3020219" y="3253582"/>
            <a:ext cx="3082925" cy="1493837"/>
          </a:xfrm>
          <a:prstGeom prst="ellipse">
            <a:avLst/>
          </a:prstGeom>
          <a:noFill/>
          <a:ln w="57150" algn="ctr">
            <a:solidFill>
              <a:srgbClr val="FF0000"/>
            </a:solidFill>
            <a:round/>
            <a:headEnd/>
            <a:tailEnd/>
          </a:ln>
        </p:spPr>
        <p:txBody>
          <a:bodyPr lIns="36000" tIns="36000" rIns="36000" bIns="36000" anchor="ctr"/>
          <a:lstStyle/>
          <a:p>
            <a:endParaRPr lang="en-US" sz="1800">
              <a:latin typeface="Arial" charset="0"/>
            </a:endParaRPr>
          </a:p>
        </p:txBody>
      </p:sp>
      <p:sp>
        <p:nvSpPr>
          <p:cNvPr id="17" name="Oval 16"/>
          <p:cNvSpPr/>
          <p:nvPr/>
        </p:nvSpPr>
        <p:spPr bwMode="auto">
          <a:xfrm>
            <a:off x="3632200" y="2146300"/>
            <a:ext cx="1679575" cy="1655763"/>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lIns="36000" tIns="36000" rIns="36000" bIns="36000" anchor="ctr"/>
          <a:lstStyle/>
          <a:p>
            <a:pPr algn="ctr">
              <a:defRPr/>
            </a:pPr>
            <a:r>
              <a:rPr lang="en-GB" sz="1200" b="1" dirty="0"/>
              <a:t>Key Interfaces:</a:t>
            </a:r>
          </a:p>
          <a:p>
            <a:pPr marL="171450" indent="-171450">
              <a:buFont typeface="Arial" panose="020B0604020202020204" pitchFamily="34" charset="0"/>
              <a:buChar char="•"/>
              <a:defRPr/>
            </a:pPr>
            <a:r>
              <a:rPr lang="en-GB" sz="1200" b="1" dirty="0"/>
              <a:t>People</a:t>
            </a:r>
          </a:p>
          <a:p>
            <a:pPr marL="171450" indent="-171450">
              <a:buFont typeface="Arial" panose="020B0604020202020204" pitchFamily="34" charset="0"/>
              <a:buChar char="•"/>
              <a:defRPr/>
            </a:pPr>
            <a:r>
              <a:rPr lang="en-GB" sz="1200" b="1" dirty="0"/>
              <a:t>Processes</a:t>
            </a:r>
          </a:p>
          <a:p>
            <a:pPr marL="171450" indent="-171450">
              <a:buFont typeface="Arial" panose="020B0604020202020204" pitchFamily="34" charset="0"/>
              <a:buChar char="•"/>
              <a:defRPr/>
            </a:pPr>
            <a:r>
              <a:rPr lang="en-GB" sz="1200" b="1" dirty="0"/>
              <a:t>Systems</a:t>
            </a:r>
          </a:p>
        </p:txBody>
      </p:sp>
      <p:sp>
        <p:nvSpPr>
          <p:cNvPr id="19" name="TextBox 18"/>
          <p:cNvSpPr txBox="1"/>
          <p:nvPr/>
        </p:nvSpPr>
        <p:spPr>
          <a:xfrm>
            <a:off x="2414588" y="1671638"/>
            <a:ext cx="1652587" cy="831850"/>
          </a:xfrm>
          <a:prstGeom prst="rect">
            <a:avLst/>
          </a:prstGeom>
          <a:noFill/>
        </p:spPr>
        <p:txBody>
          <a:bodyPr>
            <a:spAutoFit/>
          </a:bodyPr>
          <a:lstStyle/>
          <a:p>
            <a:pPr>
              <a:defRPr/>
            </a:pPr>
            <a:r>
              <a:rPr lang="en-GB" b="1" dirty="0"/>
              <a:t>Design Integrity</a:t>
            </a:r>
          </a:p>
        </p:txBody>
      </p:sp>
      <p:sp>
        <p:nvSpPr>
          <p:cNvPr id="20" name="TextBox 19"/>
          <p:cNvSpPr txBox="1"/>
          <p:nvPr/>
        </p:nvSpPr>
        <p:spPr>
          <a:xfrm>
            <a:off x="5148263" y="1933575"/>
            <a:ext cx="1952625" cy="831850"/>
          </a:xfrm>
          <a:prstGeom prst="rect">
            <a:avLst/>
          </a:prstGeom>
          <a:noFill/>
        </p:spPr>
        <p:txBody>
          <a:bodyPr>
            <a:spAutoFit/>
          </a:bodyPr>
          <a:lstStyle/>
          <a:p>
            <a:pPr>
              <a:defRPr/>
            </a:pPr>
            <a:r>
              <a:rPr lang="en-GB" sz="2300" b="1" dirty="0"/>
              <a:t>Technical</a:t>
            </a:r>
            <a:r>
              <a:rPr lang="en-GB" b="1" dirty="0"/>
              <a:t> Integrity</a:t>
            </a:r>
          </a:p>
        </p:txBody>
      </p:sp>
      <p:sp>
        <p:nvSpPr>
          <p:cNvPr id="21" name="TextBox 20"/>
          <p:cNvSpPr txBox="1"/>
          <p:nvPr/>
        </p:nvSpPr>
        <p:spPr>
          <a:xfrm>
            <a:off x="3873499" y="3962400"/>
            <a:ext cx="1508126" cy="707886"/>
          </a:xfrm>
          <a:prstGeom prst="rect">
            <a:avLst/>
          </a:prstGeom>
          <a:noFill/>
        </p:spPr>
        <p:txBody>
          <a:bodyPr wrap="square">
            <a:spAutoFit/>
          </a:bodyPr>
          <a:lstStyle/>
          <a:p>
            <a:pPr>
              <a:defRPr/>
            </a:pPr>
            <a:r>
              <a:rPr lang="en-GB" sz="2000" b="1" dirty="0"/>
              <a:t>Operational Integrity</a:t>
            </a:r>
          </a:p>
        </p:txBody>
      </p:sp>
      <p:sp>
        <p:nvSpPr>
          <p:cNvPr id="22" name="TextBox 21"/>
          <p:cNvSpPr txBox="1"/>
          <p:nvPr/>
        </p:nvSpPr>
        <p:spPr>
          <a:xfrm>
            <a:off x="173038" y="1671638"/>
            <a:ext cx="1822450" cy="738664"/>
          </a:xfrm>
          <a:prstGeom prst="rect">
            <a:avLst/>
          </a:prstGeom>
          <a:noFill/>
        </p:spPr>
        <p:txBody>
          <a:bodyPr>
            <a:spAutoFit/>
          </a:bodyPr>
          <a:lstStyle/>
          <a:p>
            <a:pPr>
              <a:defRPr/>
            </a:pPr>
            <a:r>
              <a:rPr lang="en-GB" sz="1400" b="1" dirty="0" smtClean="0">
                <a:solidFill>
                  <a:srgbClr val="FF0000"/>
                </a:solidFill>
              </a:rPr>
              <a:t>Design &amp; </a:t>
            </a:r>
            <a:r>
              <a:rPr lang="en-GB" sz="1400" b="1" dirty="0">
                <a:solidFill>
                  <a:srgbClr val="FF0000"/>
                </a:solidFill>
              </a:rPr>
              <a:t>build so that risks are ALARP</a:t>
            </a:r>
          </a:p>
        </p:txBody>
      </p:sp>
      <p:sp>
        <p:nvSpPr>
          <p:cNvPr id="23" name="TextBox 22"/>
          <p:cNvSpPr txBox="1"/>
          <p:nvPr/>
        </p:nvSpPr>
        <p:spPr>
          <a:xfrm>
            <a:off x="3703638" y="5732463"/>
            <a:ext cx="1752131" cy="954107"/>
          </a:xfrm>
          <a:prstGeom prst="rect">
            <a:avLst/>
          </a:prstGeom>
          <a:noFill/>
        </p:spPr>
        <p:txBody>
          <a:bodyPr wrap="square">
            <a:spAutoFit/>
          </a:bodyPr>
          <a:lstStyle/>
          <a:p>
            <a:pPr>
              <a:defRPr/>
            </a:pPr>
            <a:r>
              <a:rPr lang="en-GB" sz="1400" b="1" dirty="0">
                <a:solidFill>
                  <a:srgbClr val="FF0000"/>
                </a:solidFill>
              </a:rPr>
              <a:t>Work within the </a:t>
            </a:r>
            <a:r>
              <a:rPr lang="en-GB" sz="1400" b="1" dirty="0" smtClean="0">
                <a:solidFill>
                  <a:srgbClr val="FF0000"/>
                </a:solidFill>
              </a:rPr>
              <a:t>operational barriers – maintain the software barriers</a:t>
            </a:r>
            <a:endParaRPr lang="en-GB" sz="1400" b="1" dirty="0">
              <a:solidFill>
                <a:srgbClr val="FF0000"/>
              </a:solidFill>
            </a:endParaRPr>
          </a:p>
        </p:txBody>
      </p:sp>
      <p:sp>
        <p:nvSpPr>
          <p:cNvPr id="24" name="TextBox 23"/>
          <p:cNvSpPr txBox="1"/>
          <p:nvPr/>
        </p:nvSpPr>
        <p:spPr>
          <a:xfrm>
            <a:off x="7045325" y="1624013"/>
            <a:ext cx="2206625" cy="528637"/>
          </a:xfrm>
          <a:prstGeom prst="rect">
            <a:avLst/>
          </a:prstGeom>
          <a:noFill/>
        </p:spPr>
        <p:txBody>
          <a:bodyPr>
            <a:spAutoFit/>
          </a:bodyPr>
          <a:lstStyle/>
          <a:p>
            <a:pPr>
              <a:defRPr/>
            </a:pPr>
            <a:r>
              <a:rPr lang="en-GB" sz="1400" b="1" dirty="0">
                <a:solidFill>
                  <a:srgbClr val="FF0000"/>
                </a:solidFill>
              </a:rPr>
              <a:t>Maintain the hardware barriers</a:t>
            </a:r>
          </a:p>
        </p:txBody>
      </p:sp>
      <p:sp>
        <p:nvSpPr>
          <p:cNvPr id="22540" name="Rectangle 31"/>
          <p:cNvSpPr>
            <a:spLocks noChangeArrowheads="1"/>
          </p:cNvSpPr>
          <p:nvPr/>
        </p:nvSpPr>
        <p:spPr bwMode="auto">
          <a:xfrm>
            <a:off x="173038" y="1658938"/>
            <a:ext cx="1822450" cy="698500"/>
          </a:xfrm>
          <a:prstGeom prst="rect">
            <a:avLst/>
          </a:prstGeom>
          <a:noFill/>
          <a:ln w="9525" algn="ctr">
            <a:solidFill>
              <a:schemeClr val="tx1"/>
            </a:solidFill>
            <a:round/>
            <a:headEnd/>
            <a:tailEnd/>
          </a:ln>
        </p:spPr>
        <p:txBody>
          <a:bodyPr lIns="36000" tIns="36000" rIns="36000" bIns="36000" anchor="ctr"/>
          <a:lstStyle/>
          <a:p>
            <a:endParaRPr lang="en-US" sz="1800">
              <a:latin typeface="Arial" charset="0"/>
            </a:endParaRPr>
          </a:p>
        </p:txBody>
      </p:sp>
      <p:sp>
        <p:nvSpPr>
          <p:cNvPr id="22541" name="Rectangle 32"/>
          <p:cNvSpPr>
            <a:spLocks noChangeArrowheads="1"/>
          </p:cNvSpPr>
          <p:nvPr/>
        </p:nvSpPr>
        <p:spPr bwMode="auto">
          <a:xfrm>
            <a:off x="7045325" y="1600200"/>
            <a:ext cx="1990725" cy="552450"/>
          </a:xfrm>
          <a:prstGeom prst="rect">
            <a:avLst/>
          </a:prstGeom>
          <a:noFill/>
          <a:ln w="9525" algn="ctr">
            <a:solidFill>
              <a:schemeClr val="tx1"/>
            </a:solidFill>
            <a:round/>
            <a:headEnd/>
            <a:tailEnd/>
          </a:ln>
        </p:spPr>
        <p:txBody>
          <a:bodyPr lIns="36000" tIns="36000" rIns="36000" bIns="36000" anchor="ctr"/>
          <a:lstStyle/>
          <a:p>
            <a:endParaRPr lang="en-US" sz="1800">
              <a:latin typeface="Arial" charset="0"/>
            </a:endParaRPr>
          </a:p>
        </p:txBody>
      </p:sp>
      <p:sp>
        <p:nvSpPr>
          <p:cNvPr id="22542" name="Rectangle 34"/>
          <p:cNvSpPr>
            <a:spLocks noChangeArrowheads="1"/>
          </p:cNvSpPr>
          <p:nvPr/>
        </p:nvSpPr>
        <p:spPr bwMode="auto">
          <a:xfrm>
            <a:off x="3703638" y="5732463"/>
            <a:ext cx="2055812" cy="887412"/>
          </a:xfrm>
          <a:prstGeom prst="rect">
            <a:avLst/>
          </a:prstGeom>
          <a:noFill/>
          <a:ln w="9525" algn="ctr">
            <a:solidFill>
              <a:schemeClr val="tx1"/>
            </a:solidFill>
            <a:round/>
            <a:headEnd/>
            <a:tailEnd/>
          </a:ln>
        </p:spPr>
        <p:txBody>
          <a:bodyPr lIns="36000" tIns="36000" rIns="36000" bIns="36000" anchor="ctr"/>
          <a:lstStyle/>
          <a:p>
            <a:endParaRPr lang="en-US" sz="1800">
              <a:latin typeface="Arial" charset="0"/>
            </a:endParaRPr>
          </a:p>
        </p:txBody>
      </p:sp>
    </p:spTree>
    <p:extLst>
      <p:ext uri="{BB962C8B-B14F-4D97-AF65-F5344CB8AC3E}">
        <p14:creationId xmlns:p14="http://schemas.microsoft.com/office/powerpoint/2010/main" xmlns="" val="332179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additive="base">
                                        <p:cTn id="2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Maintaining Safe Production</a:t>
            </a:r>
            <a:endParaRPr lang="en-GB" dirty="0"/>
          </a:p>
        </p:txBody>
      </p:sp>
      <p:sp>
        <p:nvSpPr>
          <p:cNvPr id="3" name="Content Placeholder 2"/>
          <p:cNvSpPr>
            <a:spLocks noGrp="1"/>
          </p:cNvSpPr>
          <p:nvPr>
            <p:ph idx="1"/>
          </p:nvPr>
        </p:nvSpPr>
        <p:spPr>
          <a:xfrm>
            <a:off x="588104" y="1916832"/>
            <a:ext cx="7776864" cy="792088"/>
          </a:xfrm>
        </p:spPr>
        <p:txBody>
          <a:bodyPr/>
          <a:lstStyle/>
          <a:p>
            <a:pPr algn="just"/>
            <a:r>
              <a:rPr lang="en-GB" sz="3600" b="1" dirty="0" smtClean="0"/>
              <a:t>Protects the worker</a:t>
            </a:r>
          </a:p>
          <a:p>
            <a:pPr algn="just"/>
            <a:endParaRPr lang="en-GB" sz="3600" b="1" dirty="0" smtClean="0"/>
          </a:p>
          <a:p>
            <a:pPr algn="just"/>
            <a:endParaRPr lang="en-GB" sz="3600" b="1" dirty="0" smtClean="0"/>
          </a:p>
          <a:p>
            <a:pPr algn="just"/>
            <a:endParaRPr lang="en-GB" sz="3600" b="1" dirty="0"/>
          </a:p>
        </p:txBody>
      </p:sp>
      <p:sp>
        <p:nvSpPr>
          <p:cNvPr id="4" name="Content Placeholder 2"/>
          <p:cNvSpPr txBox="1">
            <a:spLocks/>
          </p:cNvSpPr>
          <p:nvPr/>
        </p:nvSpPr>
        <p:spPr bwMode="auto">
          <a:xfrm>
            <a:off x="588104" y="3167566"/>
            <a:ext cx="7776864"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SzPct val="130000"/>
              <a:buChar char="•"/>
              <a:defRPr sz="2800">
                <a:solidFill>
                  <a:srgbClr val="A70532"/>
                </a:solidFill>
                <a:latin typeface="+mn-lt"/>
                <a:ea typeface="+mn-ea"/>
                <a:cs typeface="+mn-cs"/>
              </a:defRPr>
            </a:lvl1pPr>
            <a:lvl2pPr marL="742950" indent="-285750" algn="l" rtl="0" eaLnBrk="0" fontAlgn="base" hangingPunct="0">
              <a:spcBef>
                <a:spcPct val="20000"/>
              </a:spcBef>
              <a:spcAft>
                <a:spcPct val="0"/>
              </a:spcAft>
              <a:buChar char="–"/>
              <a:defRPr sz="2800">
                <a:solidFill>
                  <a:srgbClr val="A70532"/>
                </a:solidFill>
                <a:latin typeface="+mn-lt"/>
              </a:defRPr>
            </a:lvl2pPr>
            <a:lvl3pPr marL="1143000" indent="-228600" algn="l" rtl="0" eaLnBrk="0" fontAlgn="base" hangingPunct="0">
              <a:spcBef>
                <a:spcPct val="20000"/>
              </a:spcBef>
              <a:spcAft>
                <a:spcPct val="0"/>
              </a:spcAft>
              <a:buChar char="•"/>
              <a:defRPr sz="2800">
                <a:solidFill>
                  <a:srgbClr val="A70532"/>
                </a:solidFill>
                <a:latin typeface="+mn-lt"/>
              </a:defRPr>
            </a:lvl3pPr>
            <a:lvl4pPr marL="1600200" indent="-228600" algn="l" rtl="0" eaLnBrk="0" fontAlgn="base" hangingPunct="0">
              <a:spcBef>
                <a:spcPct val="20000"/>
              </a:spcBef>
              <a:spcAft>
                <a:spcPct val="0"/>
              </a:spcAft>
              <a:buChar char="–"/>
              <a:defRPr sz="2800">
                <a:solidFill>
                  <a:srgbClr val="A70532"/>
                </a:solidFill>
                <a:latin typeface="+mn-lt"/>
              </a:defRPr>
            </a:lvl4pPr>
            <a:lvl5pPr marL="2057400" indent="-228600" algn="l" rtl="0" eaLnBrk="0" fontAlgn="base" hangingPunct="0">
              <a:spcBef>
                <a:spcPct val="20000"/>
              </a:spcBef>
              <a:spcAft>
                <a:spcPct val="0"/>
              </a:spcAft>
              <a:buChar char="»"/>
              <a:defRPr sz="2800">
                <a:solidFill>
                  <a:srgbClr val="A70532"/>
                </a:solidFill>
                <a:latin typeface="+mn-lt"/>
              </a:defRPr>
            </a:lvl5pPr>
            <a:lvl6pPr marL="2514600" indent="-228600" algn="l" rtl="0" fontAlgn="base">
              <a:spcBef>
                <a:spcPct val="20000"/>
              </a:spcBef>
              <a:spcAft>
                <a:spcPct val="0"/>
              </a:spcAft>
              <a:buChar char="»"/>
              <a:defRPr sz="2800">
                <a:solidFill>
                  <a:srgbClr val="A70532"/>
                </a:solidFill>
                <a:latin typeface="+mn-lt"/>
              </a:defRPr>
            </a:lvl6pPr>
            <a:lvl7pPr marL="2971800" indent="-228600" algn="l" rtl="0" fontAlgn="base">
              <a:spcBef>
                <a:spcPct val="20000"/>
              </a:spcBef>
              <a:spcAft>
                <a:spcPct val="0"/>
              </a:spcAft>
              <a:buChar char="»"/>
              <a:defRPr sz="2800">
                <a:solidFill>
                  <a:srgbClr val="A70532"/>
                </a:solidFill>
                <a:latin typeface="+mn-lt"/>
              </a:defRPr>
            </a:lvl7pPr>
            <a:lvl8pPr marL="3429000" indent="-228600" algn="l" rtl="0" fontAlgn="base">
              <a:spcBef>
                <a:spcPct val="20000"/>
              </a:spcBef>
              <a:spcAft>
                <a:spcPct val="0"/>
              </a:spcAft>
              <a:buChar char="»"/>
              <a:defRPr sz="2800">
                <a:solidFill>
                  <a:srgbClr val="A70532"/>
                </a:solidFill>
                <a:latin typeface="+mn-lt"/>
              </a:defRPr>
            </a:lvl8pPr>
            <a:lvl9pPr marL="3886200" indent="-228600" algn="l" rtl="0" fontAlgn="base">
              <a:spcBef>
                <a:spcPct val="20000"/>
              </a:spcBef>
              <a:spcAft>
                <a:spcPct val="0"/>
              </a:spcAft>
              <a:buChar char="»"/>
              <a:defRPr sz="2800">
                <a:solidFill>
                  <a:srgbClr val="A70532"/>
                </a:solidFill>
                <a:latin typeface="+mn-lt"/>
              </a:defRPr>
            </a:lvl9pPr>
          </a:lstStyle>
          <a:p>
            <a:pPr algn="just"/>
            <a:r>
              <a:rPr lang="en-GB" sz="3600" b="1" kern="0" dirty="0" smtClean="0"/>
              <a:t>Protects the asset</a:t>
            </a:r>
          </a:p>
          <a:p>
            <a:pPr algn="just"/>
            <a:endParaRPr lang="en-GB" sz="3600" b="1" kern="0" dirty="0" smtClean="0"/>
          </a:p>
          <a:p>
            <a:pPr algn="just"/>
            <a:endParaRPr lang="en-GB" sz="3600" b="1" kern="0" dirty="0" smtClean="0"/>
          </a:p>
          <a:p>
            <a:pPr algn="just"/>
            <a:endParaRPr lang="en-GB" sz="3600" b="1" kern="0" dirty="0"/>
          </a:p>
        </p:txBody>
      </p:sp>
      <p:sp>
        <p:nvSpPr>
          <p:cNvPr id="5" name="Content Placeholder 2"/>
          <p:cNvSpPr txBox="1">
            <a:spLocks/>
          </p:cNvSpPr>
          <p:nvPr/>
        </p:nvSpPr>
        <p:spPr bwMode="auto">
          <a:xfrm>
            <a:off x="588104" y="4545124"/>
            <a:ext cx="7776864"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SzPct val="130000"/>
              <a:buChar char="•"/>
              <a:defRPr sz="2800">
                <a:solidFill>
                  <a:srgbClr val="A70532"/>
                </a:solidFill>
                <a:latin typeface="+mn-lt"/>
                <a:ea typeface="+mn-ea"/>
                <a:cs typeface="+mn-cs"/>
              </a:defRPr>
            </a:lvl1pPr>
            <a:lvl2pPr marL="742950" indent="-285750" algn="l" rtl="0" eaLnBrk="0" fontAlgn="base" hangingPunct="0">
              <a:spcBef>
                <a:spcPct val="20000"/>
              </a:spcBef>
              <a:spcAft>
                <a:spcPct val="0"/>
              </a:spcAft>
              <a:buChar char="–"/>
              <a:defRPr sz="2800">
                <a:solidFill>
                  <a:srgbClr val="A70532"/>
                </a:solidFill>
                <a:latin typeface="+mn-lt"/>
              </a:defRPr>
            </a:lvl2pPr>
            <a:lvl3pPr marL="1143000" indent="-228600" algn="l" rtl="0" eaLnBrk="0" fontAlgn="base" hangingPunct="0">
              <a:spcBef>
                <a:spcPct val="20000"/>
              </a:spcBef>
              <a:spcAft>
                <a:spcPct val="0"/>
              </a:spcAft>
              <a:buChar char="•"/>
              <a:defRPr sz="2800">
                <a:solidFill>
                  <a:srgbClr val="A70532"/>
                </a:solidFill>
                <a:latin typeface="+mn-lt"/>
              </a:defRPr>
            </a:lvl3pPr>
            <a:lvl4pPr marL="1600200" indent="-228600" algn="l" rtl="0" eaLnBrk="0" fontAlgn="base" hangingPunct="0">
              <a:spcBef>
                <a:spcPct val="20000"/>
              </a:spcBef>
              <a:spcAft>
                <a:spcPct val="0"/>
              </a:spcAft>
              <a:buChar char="–"/>
              <a:defRPr sz="2800">
                <a:solidFill>
                  <a:srgbClr val="A70532"/>
                </a:solidFill>
                <a:latin typeface="+mn-lt"/>
              </a:defRPr>
            </a:lvl4pPr>
            <a:lvl5pPr marL="2057400" indent="-228600" algn="l" rtl="0" eaLnBrk="0" fontAlgn="base" hangingPunct="0">
              <a:spcBef>
                <a:spcPct val="20000"/>
              </a:spcBef>
              <a:spcAft>
                <a:spcPct val="0"/>
              </a:spcAft>
              <a:buChar char="»"/>
              <a:defRPr sz="2800">
                <a:solidFill>
                  <a:srgbClr val="A70532"/>
                </a:solidFill>
                <a:latin typeface="+mn-lt"/>
              </a:defRPr>
            </a:lvl5pPr>
            <a:lvl6pPr marL="2514600" indent="-228600" algn="l" rtl="0" fontAlgn="base">
              <a:spcBef>
                <a:spcPct val="20000"/>
              </a:spcBef>
              <a:spcAft>
                <a:spcPct val="0"/>
              </a:spcAft>
              <a:buChar char="»"/>
              <a:defRPr sz="2800">
                <a:solidFill>
                  <a:srgbClr val="A70532"/>
                </a:solidFill>
                <a:latin typeface="+mn-lt"/>
              </a:defRPr>
            </a:lvl6pPr>
            <a:lvl7pPr marL="2971800" indent="-228600" algn="l" rtl="0" fontAlgn="base">
              <a:spcBef>
                <a:spcPct val="20000"/>
              </a:spcBef>
              <a:spcAft>
                <a:spcPct val="0"/>
              </a:spcAft>
              <a:buChar char="»"/>
              <a:defRPr sz="2800">
                <a:solidFill>
                  <a:srgbClr val="A70532"/>
                </a:solidFill>
                <a:latin typeface="+mn-lt"/>
              </a:defRPr>
            </a:lvl7pPr>
            <a:lvl8pPr marL="3429000" indent="-228600" algn="l" rtl="0" fontAlgn="base">
              <a:spcBef>
                <a:spcPct val="20000"/>
              </a:spcBef>
              <a:spcAft>
                <a:spcPct val="0"/>
              </a:spcAft>
              <a:buChar char="»"/>
              <a:defRPr sz="2800">
                <a:solidFill>
                  <a:srgbClr val="A70532"/>
                </a:solidFill>
                <a:latin typeface="+mn-lt"/>
              </a:defRPr>
            </a:lvl8pPr>
            <a:lvl9pPr marL="3886200" indent="-228600" algn="l" rtl="0" fontAlgn="base">
              <a:spcBef>
                <a:spcPct val="20000"/>
              </a:spcBef>
              <a:spcAft>
                <a:spcPct val="0"/>
              </a:spcAft>
              <a:buChar char="»"/>
              <a:defRPr sz="2800">
                <a:solidFill>
                  <a:srgbClr val="A70532"/>
                </a:solidFill>
                <a:latin typeface="+mn-lt"/>
              </a:defRPr>
            </a:lvl9pPr>
          </a:lstStyle>
          <a:p>
            <a:pPr algn="just"/>
            <a:r>
              <a:rPr lang="en-GB" sz="3600" b="1" kern="0" dirty="0" smtClean="0"/>
              <a:t>Protects your profit</a:t>
            </a:r>
          </a:p>
          <a:p>
            <a:pPr algn="just"/>
            <a:endParaRPr lang="en-GB" sz="3600" b="1" kern="0" dirty="0" smtClean="0"/>
          </a:p>
          <a:p>
            <a:pPr algn="just"/>
            <a:endParaRPr lang="en-GB" sz="3600" b="1" kern="0" dirty="0" smtClean="0"/>
          </a:p>
          <a:p>
            <a:pPr algn="just"/>
            <a:endParaRPr lang="en-GB" sz="3600" b="1" kern="0" dirty="0"/>
          </a:p>
        </p:txBody>
      </p:sp>
    </p:spTree>
    <p:extLst>
      <p:ext uri="{BB962C8B-B14F-4D97-AF65-F5344CB8AC3E}">
        <p14:creationId xmlns:p14="http://schemas.microsoft.com/office/powerpoint/2010/main" xmlns="" val="2708991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6834188" cy="846137"/>
          </a:xfrm>
        </p:spPr>
        <p:txBody>
          <a:bodyPr/>
          <a:lstStyle/>
          <a:p>
            <a:r>
              <a:rPr lang="en-GB" dirty="0" smtClean="0"/>
              <a:t>Current challenges for the UKCS</a:t>
            </a:r>
            <a:endParaRPr lang="en-GB" dirty="0"/>
          </a:p>
        </p:txBody>
      </p:sp>
      <p:sp>
        <p:nvSpPr>
          <p:cNvPr id="3" name="Content Placeholder 2"/>
          <p:cNvSpPr>
            <a:spLocks noGrp="1"/>
          </p:cNvSpPr>
          <p:nvPr>
            <p:ph idx="1"/>
          </p:nvPr>
        </p:nvSpPr>
        <p:spPr/>
        <p:txBody>
          <a:bodyPr/>
          <a:lstStyle/>
          <a:p>
            <a:pPr lvl="0"/>
            <a:r>
              <a:rPr lang="en-GB" sz="3200" b="1" dirty="0"/>
              <a:t>Economic </a:t>
            </a:r>
            <a:r>
              <a:rPr lang="en-GB" sz="3200" b="1" dirty="0" smtClean="0"/>
              <a:t>challenge</a:t>
            </a:r>
            <a:r>
              <a:rPr lang="en-GB" sz="3200" dirty="0" smtClean="0"/>
              <a:t> </a:t>
            </a:r>
          </a:p>
          <a:p>
            <a:pPr lvl="0"/>
            <a:r>
              <a:rPr lang="en-GB" sz="3200" b="1" dirty="0" smtClean="0"/>
              <a:t>Ageing assets</a:t>
            </a:r>
            <a:endParaRPr lang="en-GB" sz="3200" dirty="0" smtClean="0"/>
          </a:p>
          <a:p>
            <a:pPr lvl="0"/>
            <a:r>
              <a:rPr lang="en-GB" sz="3200" b="1" dirty="0" smtClean="0"/>
              <a:t>Decommissioning </a:t>
            </a:r>
            <a:r>
              <a:rPr lang="en-GB" sz="3200" b="1" dirty="0"/>
              <a:t>and </a:t>
            </a:r>
            <a:r>
              <a:rPr lang="en-GB" sz="3200" b="1" dirty="0" smtClean="0"/>
              <a:t>dismantling</a:t>
            </a:r>
            <a:r>
              <a:rPr lang="en-GB" sz="3200" dirty="0" smtClean="0"/>
              <a:t> </a:t>
            </a:r>
          </a:p>
          <a:p>
            <a:pPr lvl="0"/>
            <a:r>
              <a:rPr lang="en-GB" sz="3200" b="1" dirty="0" smtClean="0"/>
              <a:t>Workforce engagement</a:t>
            </a:r>
            <a:endParaRPr lang="en-GB" sz="3200" dirty="0"/>
          </a:p>
        </p:txBody>
      </p:sp>
    </p:spTree>
    <p:extLst>
      <p:ext uri="{BB962C8B-B14F-4D97-AF65-F5344CB8AC3E}">
        <p14:creationId xmlns:p14="http://schemas.microsoft.com/office/powerpoint/2010/main" xmlns="" val="3678036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6834188" cy="846137"/>
          </a:xfrm>
        </p:spPr>
        <p:txBody>
          <a:bodyPr/>
          <a:lstStyle/>
          <a:p>
            <a:r>
              <a:rPr lang="en-GB" dirty="0" smtClean="0"/>
              <a:t>Our approach</a:t>
            </a:r>
            <a:endParaRPr lang="en-GB" dirty="0"/>
          </a:p>
        </p:txBody>
      </p:sp>
      <p:sp>
        <p:nvSpPr>
          <p:cNvPr id="3" name="Content Placeholder 2"/>
          <p:cNvSpPr>
            <a:spLocks noGrp="1"/>
          </p:cNvSpPr>
          <p:nvPr>
            <p:ph idx="1"/>
          </p:nvPr>
        </p:nvSpPr>
        <p:spPr/>
        <p:txBody>
          <a:bodyPr/>
          <a:lstStyle/>
          <a:p>
            <a:pPr lvl="0"/>
            <a:r>
              <a:rPr lang="en-GB" b="1" dirty="0"/>
              <a:t>Goal setting regime, underpinned by </a:t>
            </a:r>
            <a:r>
              <a:rPr lang="en-GB" b="1" dirty="0" smtClean="0"/>
              <a:t>installation-specific </a:t>
            </a:r>
            <a:r>
              <a:rPr lang="en-GB" b="1" dirty="0"/>
              <a:t>Safety </a:t>
            </a:r>
            <a:r>
              <a:rPr lang="en-GB" b="1" dirty="0" smtClean="0"/>
              <a:t>Case.</a:t>
            </a:r>
            <a:endParaRPr lang="en-GB" b="1" dirty="0"/>
          </a:p>
          <a:p>
            <a:r>
              <a:rPr lang="en-GB" b="1" dirty="0"/>
              <a:t>Focus </a:t>
            </a:r>
            <a:r>
              <a:rPr lang="en-GB" b="1" dirty="0" smtClean="0"/>
              <a:t>is on </a:t>
            </a:r>
            <a:r>
              <a:rPr lang="en-GB" b="1" dirty="0"/>
              <a:t>“Maintaining safe </a:t>
            </a:r>
            <a:r>
              <a:rPr lang="en-GB" b="1" dirty="0" smtClean="0"/>
              <a:t>operations”:</a:t>
            </a:r>
          </a:p>
          <a:p>
            <a:pPr lvl="1"/>
            <a:r>
              <a:rPr lang="en-GB" b="1" dirty="0" smtClean="0"/>
              <a:t>Plant</a:t>
            </a:r>
          </a:p>
          <a:p>
            <a:pPr lvl="1"/>
            <a:r>
              <a:rPr lang="en-GB" b="1" dirty="0" smtClean="0"/>
              <a:t>Systems</a:t>
            </a:r>
          </a:p>
          <a:p>
            <a:pPr lvl="1"/>
            <a:r>
              <a:rPr lang="en-GB" b="1" dirty="0" smtClean="0"/>
              <a:t>Skills</a:t>
            </a:r>
          </a:p>
          <a:p>
            <a:pPr lvl="1"/>
            <a:r>
              <a:rPr lang="en-GB" b="1" dirty="0" smtClean="0"/>
              <a:t>Competence</a:t>
            </a:r>
          </a:p>
          <a:p>
            <a:pPr lvl="1"/>
            <a:r>
              <a:rPr lang="en-GB" b="1" dirty="0" smtClean="0"/>
              <a:t>Capability</a:t>
            </a:r>
            <a:endParaRPr lang="en-GB" b="1" dirty="0"/>
          </a:p>
          <a:p>
            <a:endParaRPr lang="en-GB" dirty="0"/>
          </a:p>
        </p:txBody>
      </p:sp>
    </p:spTree>
    <p:extLst>
      <p:ext uri="{BB962C8B-B14F-4D97-AF65-F5344CB8AC3E}">
        <p14:creationId xmlns:p14="http://schemas.microsoft.com/office/powerpoint/2010/main" xmlns="" val="894847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smtClean="0"/>
              <a:t>Maintaining Safe Production</a:t>
            </a:r>
          </a:p>
        </p:txBody>
      </p:sp>
      <p:pic>
        <p:nvPicPr>
          <p:cNvPr id="48132" name="Picture 4" descr="oil_barrel_graphic"/>
          <p:cNvPicPr>
            <a:picLocks noChangeAspect="1" noChangeArrowheads="1"/>
          </p:cNvPicPr>
          <p:nvPr/>
        </p:nvPicPr>
        <p:blipFill>
          <a:blip r:embed="rId2" cstate="print"/>
          <a:srcRect/>
          <a:stretch>
            <a:fillRect/>
          </a:stretch>
        </p:blipFill>
        <p:spPr bwMode="auto">
          <a:xfrm>
            <a:off x="1547813" y="1268413"/>
            <a:ext cx="5784850" cy="5256931"/>
          </a:xfrm>
          <a:prstGeom prst="rect">
            <a:avLst/>
          </a:prstGeom>
          <a:noFill/>
        </p:spPr>
      </p:pic>
      <p:sp>
        <p:nvSpPr>
          <p:cNvPr id="48133" name="Text Box 5"/>
          <p:cNvSpPr txBox="1">
            <a:spLocks noChangeArrowheads="1"/>
          </p:cNvSpPr>
          <p:nvPr/>
        </p:nvSpPr>
        <p:spPr bwMode="auto">
          <a:xfrm>
            <a:off x="3491880" y="3429000"/>
            <a:ext cx="2016125" cy="1555750"/>
          </a:xfrm>
          <a:prstGeom prst="rect">
            <a:avLst/>
          </a:prstGeom>
          <a:noFill/>
          <a:ln w="9525">
            <a:noFill/>
            <a:miter lim="800000"/>
            <a:headEnd/>
            <a:tailEnd/>
          </a:ln>
          <a:effectLst/>
        </p:spPr>
        <p:txBody>
          <a:bodyPr>
            <a:spAutoFit/>
          </a:bodyPr>
          <a:lstStyle/>
          <a:p>
            <a:pPr>
              <a:spcBef>
                <a:spcPct val="50000"/>
              </a:spcBef>
            </a:pPr>
            <a:r>
              <a:rPr lang="en-GB" sz="9600" dirty="0">
                <a:solidFill>
                  <a:schemeClr val="bg1"/>
                </a:solidFill>
              </a:rPr>
              <a:t>$50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6834188" cy="846137"/>
          </a:xfrm>
        </p:spPr>
        <p:txBody>
          <a:bodyPr/>
          <a:lstStyle/>
          <a:p>
            <a:r>
              <a:rPr lang="en-GB" dirty="0" smtClean="0"/>
              <a:t>UK Offshore Strategy</a:t>
            </a:r>
            <a:endParaRPr lang="en-GB" dirty="0"/>
          </a:p>
        </p:txBody>
      </p:sp>
      <p:sp>
        <p:nvSpPr>
          <p:cNvPr id="3" name="Content Placeholder 2"/>
          <p:cNvSpPr>
            <a:spLocks noGrp="1"/>
          </p:cNvSpPr>
          <p:nvPr>
            <p:ph idx="1"/>
          </p:nvPr>
        </p:nvSpPr>
        <p:spPr/>
        <p:txBody>
          <a:bodyPr/>
          <a:lstStyle/>
          <a:p>
            <a:pPr lvl="0"/>
            <a:r>
              <a:rPr lang="en-GB" b="1" dirty="0" smtClean="0"/>
              <a:t>Our strategy identifies </a:t>
            </a:r>
            <a:r>
              <a:rPr lang="en-GB" b="1" dirty="0"/>
              <a:t>a number of key </a:t>
            </a:r>
            <a:r>
              <a:rPr lang="en-GB" b="1" dirty="0" smtClean="0"/>
              <a:t>areas: </a:t>
            </a:r>
          </a:p>
          <a:p>
            <a:pPr lvl="1"/>
            <a:r>
              <a:rPr lang="en-GB" b="1" dirty="0" smtClean="0"/>
              <a:t>Control </a:t>
            </a:r>
            <a:r>
              <a:rPr lang="en-GB" b="1" dirty="0"/>
              <a:t>of hydrocarbon </a:t>
            </a:r>
            <a:r>
              <a:rPr lang="en-GB" b="1" dirty="0" smtClean="0"/>
              <a:t>releases; </a:t>
            </a:r>
          </a:p>
          <a:p>
            <a:pPr lvl="1"/>
            <a:r>
              <a:rPr lang="en-GB" b="1" dirty="0"/>
              <a:t>A</a:t>
            </a:r>
            <a:r>
              <a:rPr lang="en-GB" b="1" dirty="0" smtClean="0"/>
              <a:t>sset integrity</a:t>
            </a:r>
            <a:r>
              <a:rPr lang="en-GB" b="1" dirty="0"/>
              <a:t>;</a:t>
            </a:r>
            <a:endParaRPr lang="en-GB" b="1" dirty="0" smtClean="0"/>
          </a:p>
          <a:p>
            <a:pPr lvl="1"/>
            <a:r>
              <a:rPr lang="en-GB" b="1" dirty="0" smtClean="0"/>
              <a:t>Leadership;</a:t>
            </a:r>
          </a:p>
          <a:p>
            <a:pPr lvl="1"/>
            <a:r>
              <a:rPr lang="en-GB" b="1" dirty="0" smtClean="0"/>
              <a:t>Competence; </a:t>
            </a:r>
            <a:r>
              <a:rPr lang="en-GB" b="1" dirty="0"/>
              <a:t>and </a:t>
            </a:r>
            <a:endParaRPr lang="en-GB" b="1" dirty="0" smtClean="0"/>
          </a:p>
          <a:p>
            <a:pPr lvl="1"/>
            <a:r>
              <a:rPr lang="en-GB" b="1" dirty="0"/>
              <a:t>W</a:t>
            </a:r>
            <a:r>
              <a:rPr lang="en-GB" b="1" dirty="0" smtClean="0"/>
              <a:t>orker involvement;</a:t>
            </a:r>
          </a:p>
          <a:p>
            <a:pPr marL="0" indent="0">
              <a:buNone/>
            </a:pPr>
            <a:endParaRPr lang="en-GB" dirty="0" smtClean="0"/>
          </a:p>
          <a:p>
            <a:pPr marL="0" indent="0" algn="ctr">
              <a:buNone/>
            </a:pPr>
            <a:r>
              <a:rPr lang="en-GB" sz="1400" i="1" dirty="0"/>
              <a:t>http://www.hse.gov.uk/offshore/offshore-strategic-context.pdf</a:t>
            </a:r>
          </a:p>
        </p:txBody>
      </p:sp>
    </p:spTree>
    <p:extLst>
      <p:ext uri="{BB962C8B-B14F-4D97-AF65-F5344CB8AC3E}">
        <p14:creationId xmlns:p14="http://schemas.microsoft.com/office/powerpoint/2010/main" xmlns="" val="1143762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6834188" cy="846137"/>
          </a:xfrm>
        </p:spPr>
        <p:txBody>
          <a:bodyPr/>
          <a:lstStyle/>
          <a:p>
            <a:r>
              <a:rPr lang="en-GB" dirty="0" smtClean="0"/>
              <a:t>Approach to inspection</a:t>
            </a:r>
            <a:endParaRPr lang="en-GB" dirty="0"/>
          </a:p>
        </p:txBody>
      </p:sp>
      <p:sp>
        <p:nvSpPr>
          <p:cNvPr id="3" name="Content Placeholder 2"/>
          <p:cNvSpPr>
            <a:spLocks noGrp="1"/>
          </p:cNvSpPr>
          <p:nvPr>
            <p:ph idx="1"/>
          </p:nvPr>
        </p:nvSpPr>
        <p:spPr/>
        <p:txBody>
          <a:bodyPr/>
          <a:lstStyle/>
          <a:p>
            <a:pPr lvl="0"/>
            <a:r>
              <a:rPr lang="en-GB" b="1" dirty="0" smtClean="0"/>
              <a:t>We </a:t>
            </a:r>
            <a:r>
              <a:rPr lang="en-GB" b="1" dirty="0"/>
              <a:t>prioritise offshore inspections in line with the </a:t>
            </a:r>
            <a:r>
              <a:rPr lang="en-GB" b="1" dirty="0" smtClean="0"/>
              <a:t>principals </a:t>
            </a:r>
            <a:r>
              <a:rPr lang="en-GB" b="1" dirty="0"/>
              <a:t>in our </a:t>
            </a:r>
            <a:r>
              <a:rPr lang="en-GB" b="1" dirty="0" smtClean="0"/>
              <a:t>strategy: </a:t>
            </a:r>
            <a:endParaRPr lang="en-GB" b="1"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smtClean="0"/>
          </a:p>
          <a:p>
            <a:pPr lvl="0"/>
            <a:endParaRPr lang="en-GB" sz="1600" dirty="0"/>
          </a:p>
          <a:p>
            <a:pPr lvl="0"/>
            <a:endParaRPr lang="en-GB" sz="1600" dirty="0"/>
          </a:p>
          <a:p>
            <a:endParaRPr lang="en-GB" dirty="0" smtClean="0"/>
          </a:p>
          <a:p>
            <a:pPr marL="0" indent="0" algn="ctr">
              <a:buNone/>
            </a:pPr>
            <a:r>
              <a:rPr lang="en-GB" sz="1400" i="1" dirty="0"/>
              <a:t>http://www.hse.gov.uk/offshore/methodology-offshore-installations.pdf</a:t>
            </a:r>
          </a:p>
        </p:txBody>
      </p:sp>
      <p:pic>
        <p:nvPicPr>
          <p:cNvPr id="645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2996952"/>
            <a:ext cx="4003534"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23367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6834188" cy="846137"/>
          </a:xfrm>
        </p:spPr>
        <p:txBody>
          <a:bodyPr/>
          <a:lstStyle/>
          <a:p>
            <a:r>
              <a:rPr lang="en-GB" dirty="0" smtClean="0"/>
              <a:t>Lessons for Industry</a:t>
            </a:r>
            <a:endParaRPr lang="en-GB" dirty="0"/>
          </a:p>
        </p:txBody>
      </p:sp>
      <p:sp>
        <p:nvSpPr>
          <p:cNvPr id="3" name="Content Placeholder 2"/>
          <p:cNvSpPr>
            <a:spLocks noGrp="1"/>
          </p:cNvSpPr>
          <p:nvPr>
            <p:ph idx="1"/>
          </p:nvPr>
        </p:nvSpPr>
        <p:spPr>
          <a:xfrm>
            <a:off x="683568" y="1916832"/>
            <a:ext cx="8064896" cy="4680520"/>
          </a:xfrm>
        </p:spPr>
        <p:txBody>
          <a:bodyPr/>
          <a:lstStyle/>
          <a:p>
            <a:pPr algn="just"/>
            <a:r>
              <a:rPr lang="en-GB" b="1" dirty="0" smtClean="0"/>
              <a:t>Involve the workforce</a:t>
            </a:r>
          </a:p>
          <a:p>
            <a:pPr algn="just"/>
            <a:r>
              <a:rPr lang="en-GB" b="1" dirty="0" smtClean="0"/>
              <a:t>Deal with major hazards, not just slips and trips</a:t>
            </a:r>
          </a:p>
          <a:p>
            <a:pPr algn="just"/>
            <a:r>
              <a:rPr lang="en-GB" b="1" dirty="0" smtClean="0"/>
              <a:t>Workers must understand why they are asked to do things in a certain way</a:t>
            </a:r>
          </a:p>
          <a:p>
            <a:pPr algn="just"/>
            <a:r>
              <a:rPr lang="en-GB" b="1" dirty="0" smtClean="0"/>
              <a:t>Workers can monitor at first hand if tasks are realistically designed, if procedures are being followed and if plant is decaying </a:t>
            </a:r>
            <a:endParaRPr lang="en-GB" b="1" dirty="0"/>
          </a:p>
        </p:txBody>
      </p:sp>
    </p:spTree>
    <p:extLst>
      <p:ext uri="{BB962C8B-B14F-4D97-AF65-F5344CB8AC3E}">
        <p14:creationId xmlns:p14="http://schemas.microsoft.com/office/powerpoint/2010/main" xmlns="" val="1723172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for Industry</a:t>
            </a:r>
            <a:endParaRPr lang="en-GB" dirty="0"/>
          </a:p>
        </p:txBody>
      </p:sp>
      <p:sp>
        <p:nvSpPr>
          <p:cNvPr id="3" name="Content Placeholder 2"/>
          <p:cNvSpPr>
            <a:spLocks noGrp="1"/>
          </p:cNvSpPr>
          <p:nvPr>
            <p:ph idx="1"/>
          </p:nvPr>
        </p:nvSpPr>
        <p:spPr>
          <a:xfrm>
            <a:off x="251520" y="1988840"/>
            <a:ext cx="8784976" cy="4608512"/>
          </a:xfrm>
        </p:spPr>
        <p:txBody>
          <a:bodyPr/>
          <a:lstStyle/>
          <a:p>
            <a:pPr algn="just"/>
            <a:r>
              <a:rPr lang="en-GB" b="1" dirty="0" smtClean="0"/>
              <a:t>Relevant to every stage of the life cycle</a:t>
            </a:r>
          </a:p>
          <a:p>
            <a:pPr algn="just"/>
            <a:r>
              <a:rPr lang="en-GB" b="1" dirty="0" smtClean="0"/>
              <a:t>Hardware and software systems must both be appropriately designed and maintained</a:t>
            </a:r>
          </a:p>
          <a:p>
            <a:pPr algn="just"/>
            <a:r>
              <a:rPr lang="en-GB" b="1" dirty="0" smtClean="0"/>
              <a:t>Identify and act upon Key Performance indicators – manage your business</a:t>
            </a:r>
          </a:p>
          <a:p>
            <a:pPr algn="just"/>
            <a:r>
              <a:rPr lang="en-GB" b="1" dirty="0" smtClean="0"/>
              <a:t>What happens on the beach is as critical as what happens offshore</a:t>
            </a:r>
          </a:p>
          <a:p>
            <a:pPr algn="just"/>
            <a:r>
              <a:rPr lang="en-GB" b="1" dirty="0" smtClean="0"/>
              <a:t>Its integral to the business – not a series of initiatives </a:t>
            </a:r>
          </a:p>
          <a:p>
            <a:pPr algn="just"/>
            <a:endParaRPr lang="en-GB" b="1" dirty="0"/>
          </a:p>
        </p:txBody>
      </p:sp>
    </p:spTree>
    <p:extLst>
      <p:ext uri="{BB962C8B-B14F-4D97-AF65-F5344CB8AC3E}">
        <p14:creationId xmlns:p14="http://schemas.microsoft.com/office/powerpoint/2010/main" xmlns="" val="55879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771775" y="2400300"/>
            <a:ext cx="5357813"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GB"/>
          </a:p>
        </p:txBody>
      </p:sp>
      <p:pic>
        <p:nvPicPr>
          <p:cNvPr id="41987" name="Picture 3" descr="P-36 rig in 199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2924944"/>
            <a:ext cx="5638800" cy="3222625"/>
          </a:xfrm>
          <a:prstGeom prst="rect">
            <a:avLst/>
          </a:prstGeom>
          <a:noFill/>
          <a:extLst>
            <a:ext uri="{909E8E84-426E-40DD-AFC4-6F175D3DCCD1}">
              <a14:hiddenFill xmlns:a14="http://schemas.microsoft.com/office/drawing/2010/main" xmlns="">
                <a:solidFill>
                  <a:srgbClr val="FFFFFF"/>
                </a:solidFill>
              </a14:hiddenFill>
            </a:ext>
          </a:extLst>
        </p:spPr>
      </p:pic>
      <p:sp>
        <p:nvSpPr>
          <p:cNvPr id="41988" name="Rectangle 4"/>
          <p:cNvSpPr>
            <a:spLocks noChangeArrowheads="1"/>
          </p:cNvSpPr>
          <p:nvPr/>
        </p:nvSpPr>
        <p:spPr bwMode="auto">
          <a:xfrm>
            <a:off x="457200" y="1556792"/>
            <a:ext cx="829126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GB" altLang="en-US" b="1" dirty="0">
                <a:solidFill>
                  <a:srgbClr val="A70532"/>
                </a:solidFill>
                <a:latin typeface="+mj-lt"/>
                <a:ea typeface="Tahoma" panose="020B0604030504040204" pitchFamily="34" charset="0"/>
                <a:cs typeface="Tahoma" panose="020B0604030504040204" pitchFamily="34" charset="0"/>
              </a:rPr>
              <a:t>Petrobras built the P36 Production Rig (Biggest in the world) as cheaply as they could by neglecting traditional engineering methods &amp; standards.</a:t>
            </a:r>
          </a:p>
        </p:txBody>
      </p:sp>
      <p:sp>
        <p:nvSpPr>
          <p:cNvPr id="41989" name="Text Box 5"/>
          <p:cNvSpPr txBox="1">
            <a:spLocks noChangeArrowheads="1"/>
          </p:cNvSpPr>
          <p:nvPr/>
        </p:nvSpPr>
        <p:spPr bwMode="auto">
          <a:xfrm>
            <a:off x="1619672" y="381000"/>
            <a:ext cx="532859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GB" altLang="en-US" sz="3200" b="1" dirty="0" smtClean="0">
                <a:solidFill>
                  <a:srgbClr val="A70532"/>
                </a:solidFill>
                <a:latin typeface="+mj-lt"/>
                <a:ea typeface="Tahoma" panose="020B0604030504040204" pitchFamily="34" charset="0"/>
                <a:cs typeface="Tahoma" panose="020B0604030504040204" pitchFamily="34" charset="0"/>
              </a:rPr>
              <a:t>Lessons for industry?</a:t>
            </a:r>
            <a:endParaRPr lang="en-GB" altLang="en-US" sz="3200" b="1" dirty="0">
              <a:solidFill>
                <a:srgbClr val="A70532"/>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896340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40085" y="615885"/>
            <a:ext cx="752975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GB" altLang="en-US" sz="3200" b="1" dirty="0">
                <a:solidFill>
                  <a:srgbClr val="A70532"/>
                </a:solidFill>
                <a:latin typeface="+mj-lt"/>
                <a:ea typeface="Tahoma" panose="020B0604030504040204" pitchFamily="34" charset="0"/>
                <a:cs typeface="Tahoma" panose="020B0604030504040204" pitchFamily="34" charset="0"/>
              </a:rPr>
              <a:t>A P</a:t>
            </a:r>
            <a:r>
              <a:rPr lang="en-GB" altLang="en-US" sz="3200" b="1" dirty="0" smtClean="0">
                <a:solidFill>
                  <a:srgbClr val="A70532"/>
                </a:solidFill>
                <a:latin typeface="+mj-lt"/>
                <a:ea typeface="Tahoma" panose="020B0604030504040204" pitchFamily="34" charset="0"/>
                <a:cs typeface="Tahoma" panose="020B0604030504040204" pitchFamily="34" charset="0"/>
              </a:rPr>
              <a:t>ress </a:t>
            </a:r>
            <a:r>
              <a:rPr lang="en-GB" altLang="en-US" sz="3200" b="1" dirty="0">
                <a:solidFill>
                  <a:srgbClr val="A70532"/>
                </a:solidFill>
                <a:latin typeface="+mj-lt"/>
                <a:ea typeface="Tahoma" panose="020B0604030504040204" pitchFamily="34" charset="0"/>
                <a:cs typeface="Tahoma" panose="020B0604030504040204" pitchFamily="34" charset="0"/>
              </a:rPr>
              <a:t>R</a:t>
            </a:r>
            <a:r>
              <a:rPr lang="en-GB" altLang="en-US" sz="3200" b="1" dirty="0" smtClean="0">
                <a:solidFill>
                  <a:srgbClr val="A70532"/>
                </a:solidFill>
                <a:latin typeface="+mj-lt"/>
                <a:ea typeface="Tahoma" panose="020B0604030504040204" pitchFamily="34" charset="0"/>
                <a:cs typeface="Tahoma" panose="020B0604030504040204" pitchFamily="34" charset="0"/>
              </a:rPr>
              <a:t>elease </a:t>
            </a:r>
            <a:r>
              <a:rPr lang="en-GB" altLang="en-US" sz="3200" b="1" dirty="0">
                <a:solidFill>
                  <a:srgbClr val="A70532"/>
                </a:solidFill>
                <a:latin typeface="+mj-lt"/>
                <a:ea typeface="Tahoma" panose="020B0604030504040204" pitchFamily="34" charset="0"/>
                <a:cs typeface="Tahoma" panose="020B0604030504040204" pitchFamily="34" charset="0"/>
              </a:rPr>
              <a:t>from Petrobras</a:t>
            </a:r>
          </a:p>
          <a:p>
            <a:endParaRPr lang="en-GB" altLang="en-US" b="0" dirty="0"/>
          </a:p>
        </p:txBody>
      </p:sp>
      <p:sp>
        <p:nvSpPr>
          <p:cNvPr id="43011" name="Rectangle 3"/>
          <p:cNvSpPr>
            <a:spLocks noChangeArrowheads="1"/>
          </p:cNvSpPr>
          <p:nvPr/>
        </p:nvSpPr>
        <p:spPr bwMode="auto">
          <a:xfrm>
            <a:off x="179512" y="1988840"/>
            <a:ext cx="4752528"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GB" altLang="en-US" b="1" dirty="0" smtClean="0">
                <a:solidFill>
                  <a:srgbClr val="A70532"/>
                </a:solidFill>
                <a:latin typeface="Tahoma" panose="020B0604030504040204" pitchFamily="34" charset="0"/>
                <a:ea typeface="Tahoma" panose="020B0604030504040204" pitchFamily="34" charset="0"/>
                <a:cs typeface="Tahoma" panose="020B0604030504040204" pitchFamily="34" charset="0"/>
              </a:rPr>
              <a:t>"</a:t>
            </a:r>
            <a:r>
              <a:rPr lang="en-GB" altLang="en-US" b="1" dirty="0">
                <a:solidFill>
                  <a:srgbClr val="A70532"/>
                </a:solidFill>
                <a:latin typeface="Tahoma" panose="020B0604030504040204" pitchFamily="34" charset="0"/>
                <a:ea typeface="Tahoma" panose="020B0604030504040204" pitchFamily="34" charset="0"/>
                <a:cs typeface="Tahoma" panose="020B0604030504040204" pitchFamily="34" charset="0"/>
              </a:rPr>
              <a:t>Petrobras has established new </a:t>
            </a:r>
            <a:r>
              <a:rPr lang="en-GB" altLang="en-US" b="1" i="1" dirty="0">
                <a:solidFill>
                  <a:srgbClr val="A70532"/>
                </a:solidFill>
                <a:latin typeface="Tahoma" panose="020B0604030504040204" pitchFamily="34" charset="0"/>
                <a:ea typeface="Tahoma" panose="020B0604030504040204" pitchFamily="34" charset="0"/>
                <a:cs typeface="Tahoma" panose="020B0604030504040204" pitchFamily="34" charset="0"/>
              </a:rPr>
              <a:t>global benchmarks </a:t>
            </a:r>
            <a:r>
              <a:rPr lang="en-GB" altLang="en-US" b="1" dirty="0">
                <a:solidFill>
                  <a:srgbClr val="A70532"/>
                </a:solidFill>
                <a:latin typeface="Tahoma" panose="020B0604030504040204" pitchFamily="34" charset="0"/>
                <a:ea typeface="Tahoma" panose="020B0604030504040204" pitchFamily="34" charset="0"/>
                <a:cs typeface="Tahoma" panose="020B0604030504040204" pitchFamily="34" charset="0"/>
              </a:rPr>
              <a:t>for the generation of </a:t>
            </a:r>
            <a:r>
              <a:rPr lang="en-GB" altLang="en-US" b="1" i="1" dirty="0">
                <a:solidFill>
                  <a:srgbClr val="A70532"/>
                </a:solidFill>
                <a:latin typeface="Tahoma" panose="020B0604030504040204" pitchFamily="34" charset="0"/>
                <a:ea typeface="Tahoma" panose="020B0604030504040204" pitchFamily="34" charset="0"/>
                <a:cs typeface="Tahoma" panose="020B0604030504040204" pitchFamily="34" charset="0"/>
              </a:rPr>
              <a:t>exceptional shareholder wealth </a:t>
            </a:r>
            <a:r>
              <a:rPr lang="en-GB" altLang="en-US" b="1" dirty="0">
                <a:solidFill>
                  <a:srgbClr val="A70532"/>
                </a:solidFill>
                <a:latin typeface="Tahoma" panose="020B0604030504040204" pitchFamily="34" charset="0"/>
                <a:ea typeface="Tahoma" panose="020B0604030504040204" pitchFamily="34" charset="0"/>
                <a:cs typeface="Tahoma" panose="020B0604030504040204" pitchFamily="34" charset="0"/>
              </a:rPr>
              <a:t>through an aggressive and </a:t>
            </a:r>
            <a:r>
              <a:rPr lang="en-GB" altLang="en-US" b="1" i="1" dirty="0">
                <a:solidFill>
                  <a:srgbClr val="A70532"/>
                </a:solidFill>
                <a:latin typeface="Tahoma" panose="020B0604030504040204" pitchFamily="34" charset="0"/>
                <a:ea typeface="Tahoma" panose="020B0604030504040204" pitchFamily="34" charset="0"/>
                <a:cs typeface="Tahoma" panose="020B0604030504040204" pitchFamily="34" charset="0"/>
              </a:rPr>
              <a:t>innovative programme </a:t>
            </a:r>
            <a:r>
              <a:rPr lang="en-GB" altLang="en-US" b="1" dirty="0">
                <a:solidFill>
                  <a:srgbClr val="A70532"/>
                </a:solidFill>
                <a:latin typeface="Tahoma" panose="020B0604030504040204" pitchFamily="34" charset="0"/>
                <a:ea typeface="Tahoma" panose="020B0604030504040204" pitchFamily="34" charset="0"/>
                <a:cs typeface="Tahoma" panose="020B0604030504040204" pitchFamily="34" charset="0"/>
              </a:rPr>
              <a:t>of cost cutting on its P36 production facility.</a:t>
            </a:r>
          </a:p>
        </p:txBody>
      </p:sp>
      <p:pic>
        <p:nvPicPr>
          <p:cNvPr id="4301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l="42188" t="17708" r="17188" b="21875"/>
          <a:stretch>
            <a:fillRect/>
          </a:stretch>
        </p:blipFill>
        <p:spPr bwMode="auto">
          <a:xfrm>
            <a:off x="4932040" y="1676400"/>
            <a:ext cx="3699622" cy="4200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8765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500" fill="hold"/>
                                        <p:tgtEl>
                                          <p:spTgt spid="43012"/>
                                        </p:tgtEl>
                                        <p:attrNameLst>
                                          <p:attrName>ppt_w</p:attrName>
                                        </p:attrNameLst>
                                      </p:cBhvr>
                                      <p:tavLst>
                                        <p:tav tm="0">
                                          <p:val>
                                            <p:fltVal val="0"/>
                                          </p:val>
                                        </p:tav>
                                        <p:tav tm="100000">
                                          <p:val>
                                            <p:strVal val="#ppt_w"/>
                                          </p:val>
                                        </p:tav>
                                      </p:tavLst>
                                    </p:anim>
                                    <p:anim calcmode="lin" valueType="num">
                                      <p:cBhvr>
                                        <p:cTn id="8" dur="500" fill="hold"/>
                                        <p:tgtEl>
                                          <p:spTgt spid="430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17480" y="1752600"/>
            <a:ext cx="31242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b="1" i="1" dirty="0" smtClean="0">
                <a:solidFill>
                  <a:srgbClr val="A70532"/>
                </a:solidFill>
                <a:latin typeface="Tahoma" panose="020B0604030504040204" pitchFamily="34" charset="0"/>
                <a:ea typeface="Tahoma" panose="020B0604030504040204" pitchFamily="34" charset="0"/>
                <a:cs typeface="Tahoma" panose="020B0604030504040204" pitchFamily="34" charset="0"/>
              </a:rPr>
              <a:t>Conventional </a:t>
            </a:r>
            <a:r>
              <a:rPr lang="en-GB" altLang="en-US" b="1" i="1" dirty="0">
                <a:solidFill>
                  <a:srgbClr val="A70532"/>
                </a:solidFill>
                <a:latin typeface="Tahoma" panose="020B0604030504040204" pitchFamily="34" charset="0"/>
                <a:ea typeface="Tahoma" panose="020B0604030504040204" pitchFamily="34" charset="0"/>
                <a:cs typeface="Tahoma" panose="020B0604030504040204" pitchFamily="34" charset="0"/>
              </a:rPr>
              <a:t>constraints </a:t>
            </a:r>
            <a:r>
              <a:rPr lang="en-GB" altLang="en-US" b="1" dirty="0">
                <a:solidFill>
                  <a:srgbClr val="A70532"/>
                </a:solidFill>
                <a:latin typeface="Tahoma" panose="020B0604030504040204" pitchFamily="34" charset="0"/>
                <a:ea typeface="Tahoma" panose="020B0604030504040204" pitchFamily="34" charset="0"/>
                <a:cs typeface="Tahoma" panose="020B0604030504040204" pitchFamily="34" charset="0"/>
              </a:rPr>
              <a:t>have been successfully </a:t>
            </a:r>
            <a:r>
              <a:rPr lang="en-GB" altLang="en-US" b="1" i="1" dirty="0">
                <a:solidFill>
                  <a:srgbClr val="A70532"/>
                </a:solidFill>
                <a:latin typeface="Tahoma" panose="020B0604030504040204" pitchFamily="34" charset="0"/>
                <a:ea typeface="Tahoma" panose="020B0604030504040204" pitchFamily="34" charset="0"/>
                <a:cs typeface="Tahoma" panose="020B0604030504040204" pitchFamily="34" charset="0"/>
              </a:rPr>
              <a:t>challenged </a:t>
            </a:r>
            <a:r>
              <a:rPr lang="en-GB" altLang="en-US" b="1" dirty="0">
                <a:solidFill>
                  <a:srgbClr val="A70532"/>
                </a:solidFill>
                <a:latin typeface="Tahoma" panose="020B0604030504040204" pitchFamily="34" charset="0"/>
                <a:ea typeface="Tahoma" panose="020B0604030504040204" pitchFamily="34" charset="0"/>
                <a:cs typeface="Tahoma" panose="020B0604030504040204" pitchFamily="34" charset="0"/>
              </a:rPr>
              <a:t>and replaced with new </a:t>
            </a:r>
            <a:r>
              <a:rPr lang="en-GB" altLang="en-US" b="1" i="1" dirty="0">
                <a:solidFill>
                  <a:srgbClr val="A70532"/>
                </a:solidFill>
                <a:latin typeface="Tahoma" panose="020B0604030504040204" pitchFamily="34" charset="0"/>
                <a:ea typeface="Tahoma" panose="020B0604030504040204" pitchFamily="34" charset="0"/>
                <a:cs typeface="Tahoma" panose="020B0604030504040204" pitchFamily="34" charset="0"/>
              </a:rPr>
              <a:t>paradigms </a:t>
            </a:r>
            <a:r>
              <a:rPr lang="en-GB" altLang="en-US" b="1" dirty="0">
                <a:solidFill>
                  <a:srgbClr val="A70532"/>
                </a:solidFill>
                <a:latin typeface="Tahoma" panose="020B0604030504040204" pitchFamily="34" charset="0"/>
                <a:ea typeface="Tahoma" panose="020B0604030504040204" pitchFamily="34" charset="0"/>
                <a:cs typeface="Tahoma" panose="020B0604030504040204" pitchFamily="34" charset="0"/>
              </a:rPr>
              <a:t>appropriate to the </a:t>
            </a:r>
            <a:r>
              <a:rPr lang="en-GB" altLang="en-US" b="1" i="1" dirty="0">
                <a:solidFill>
                  <a:srgbClr val="A70532"/>
                </a:solidFill>
                <a:latin typeface="Tahoma" panose="020B0604030504040204" pitchFamily="34" charset="0"/>
                <a:ea typeface="Tahoma" panose="020B0604030504040204" pitchFamily="34" charset="0"/>
                <a:cs typeface="Tahoma" panose="020B0604030504040204" pitchFamily="34" charset="0"/>
              </a:rPr>
              <a:t>globalised corporate market place.</a:t>
            </a:r>
          </a:p>
        </p:txBody>
      </p:sp>
      <p:pic>
        <p:nvPicPr>
          <p:cNvPr id="4403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42188" t="33333" r="5469" b="16667"/>
          <a:stretch>
            <a:fillRect/>
          </a:stretch>
        </p:blipFill>
        <p:spPr bwMode="auto">
          <a:xfrm>
            <a:off x="3657600" y="1752600"/>
            <a:ext cx="51054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2852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500" fill="hold"/>
                                        <p:tgtEl>
                                          <p:spTgt spid="44035"/>
                                        </p:tgtEl>
                                        <p:attrNameLst>
                                          <p:attrName>ppt_w</p:attrName>
                                        </p:attrNameLst>
                                      </p:cBhvr>
                                      <p:tavLst>
                                        <p:tav tm="0">
                                          <p:val>
                                            <p:fltVal val="0"/>
                                          </p:val>
                                        </p:tav>
                                        <p:tav tm="100000">
                                          <p:val>
                                            <p:strVal val="#ppt_w"/>
                                          </p:val>
                                        </p:tav>
                                      </p:tavLst>
                                    </p:anim>
                                    <p:anim calcmode="lin" valueType="num">
                                      <p:cBhvr>
                                        <p:cTn id="8" dur="500" fill="hold"/>
                                        <p:tgtEl>
                                          <p:spTgt spid="440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79512" y="1628800"/>
            <a:ext cx="3816424"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GB" altLang="en-US" sz="2200" b="1" dirty="0" smtClean="0">
                <a:solidFill>
                  <a:srgbClr val="A70532"/>
                </a:solidFill>
                <a:latin typeface="Tahoma" panose="020B0604030504040204" pitchFamily="34" charset="0"/>
                <a:ea typeface="Tahoma" panose="020B0604030504040204" pitchFamily="34" charset="0"/>
                <a:cs typeface="Tahoma" panose="020B0604030504040204" pitchFamily="34" charset="0"/>
              </a:rPr>
              <a:t>Through </a:t>
            </a:r>
            <a:r>
              <a:rPr lang="en-GB" altLang="en-US" sz="2200" b="1" dirty="0">
                <a:solidFill>
                  <a:srgbClr val="A70532"/>
                </a:solidFill>
                <a:latin typeface="Tahoma" panose="020B0604030504040204" pitchFamily="34" charset="0"/>
                <a:ea typeface="Tahoma" panose="020B0604030504040204" pitchFamily="34" charset="0"/>
                <a:cs typeface="Tahoma" panose="020B0604030504040204" pitchFamily="34" charset="0"/>
              </a:rPr>
              <a:t>an </a:t>
            </a:r>
            <a:r>
              <a:rPr lang="en-GB" altLang="en-US" sz="2200" b="1" i="1" dirty="0">
                <a:solidFill>
                  <a:srgbClr val="A70532"/>
                </a:solidFill>
                <a:latin typeface="Tahoma" panose="020B0604030504040204" pitchFamily="34" charset="0"/>
                <a:ea typeface="Tahoma" panose="020B0604030504040204" pitchFamily="34" charset="0"/>
                <a:cs typeface="Tahoma" panose="020B0604030504040204" pitchFamily="34" charset="0"/>
              </a:rPr>
              <a:t>integrated network </a:t>
            </a:r>
            <a:r>
              <a:rPr lang="en-GB" altLang="en-US" sz="2200" b="1" dirty="0">
                <a:solidFill>
                  <a:srgbClr val="A70532"/>
                </a:solidFill>
                <a:latin typeface="Tahoma" panose="020B0604030504040204" pitchFamily="34" charset="0"/>
                <a:ea typeface="Tahoma" panose="020B0604030504040204" pitchFamily="34" charset="0"/>
                <a:cs typeface="Tahoma" panose="020B0604030504040204" pitchFamily="34" charset="0"/>
              </a:rPr>
              <a:t>of </a:t>
            </a:r>
            <a:r>
              <a:rPr lang="en-GB" altLang="en-US" sz="2200" b="1" i="1" dirty="0">
                <a:solidFill>
                  <a:srgbClr val="A70532"/>
                </a:solidFill>
                <a:latin typeface="Tahoma" panose="020B0604030504040204" pitchFamily="34" charset="0"/>
                <a:ea typeface="Tahoma" panose="020B0604030504040204" pitchFamily="34" charset="0"/>
                <a:cs typeface="Tahoma" panose="020B0604030504040204" pitchFamily="34" charset="0"/>
              </a:rPr>
              <a:t>facilitated </a:t>
            </a:r>
            <a:r>
              <a:rPr lang="en-GB" altLang="en-US" sz="2200" b="1" dirty="0">
                <a:solidFill>
                  <a:srgbClr val="A70532"/>
                </a:solidFill>
                <a:latin typeface="Tahoma" panose="020B0604030504040204" pitchFamily="34" charset="0"/>
                <a:ea typeface="Tahoma" panose="020B0604030504040204" pitchFamily="34" charset="0"/>
                <a:cs typeface="Tahoma" panose="020B0604030504040204" pitchFamily="34" charset="0"/>
              </a:rPr>
              <a:t>workshops, the project has successfully rejected the established </a:t>
            </a:r>
            <a:r>
              <a:rPr lang="en-GB" altLang="en-US" sz="2200" b="1" i="1" dirty="0">
                <a:solidFill>
                  <a:srgbClr val="A70532"/>
                </a:solidFill>
                <a:latin typeface="Tahoma" panose="020B0604030504040204" pitchFamily="34" charset="0"/>
                <a:ea typeface="Tahoma" panose="020B0604030504040204" pitchFamily="34" charset="0"/>
                <a:cs typeface="Tahoma" panose="020B0604030504040204" pitchFamily="34" charset="0"/>
              </a:rPr>
              <a:t>constricting </a:t>
            </a:r>
            <a:r>
              <a:rPr lang="en-GB" altLang="en-US" sz="2200" b="1" dirty="0">
                <a:solidFill>
                  <a:srgbClr val="A70532"/>
                </a:solidFill>
                <a:latin typeface="Tahoma" panose="020B0604030504040204" pitchFamily="34" charset="0"/>
                <a:ea typeface="Tahoma" panose="020B0604030504040204" pitchFamily="34" charset="0"/>
                <a:cs typeface="Tahoma" panose="020B0604030504040204" pitchFamily="34" charset="0"/>
              </a:rPr>
              <a:t>and negative influences of </a:t>
            </a:r>
            <a:r>
              <a:rPr lang="en-GB" altLang="en-US" sz="2200" b="1" i="1" dirty="0">
                <a:solidFill>
                  <a:srgbClr val="A70532"/>
                </a:solidFill>
                <a:latin typeface="Tahoma" panose="020B0604030504040204" pitchFamily="34" charset="0"/>
                <a:ea typeface="Tahoma" panose="020B0604030504040204" pitchFamily="34" charset="0"/>
                <a:cs typeface="Tahoma" panose="020B0604030504040204" pitchFamily="34" charset="0"/>
              </a:rPr>
              <a:t>prescriptive engineering, </a:t>
            </a:r>
            <a:r>
              <a:rPr lang="en-GB" altLang="en-US" sz="2200" b="1" dirty="0">
                <a:solidFill>
                  <a:srgbClr val="A70532"/>
                </a:solidFill>
                <a:latin typeface="Tahoma" panose="020B0604030504040204" pitchFamily="34" charset="0"/>
                <a:ea typeface="Tahoma" panose="020B0604030504040204" pitchFamily="34" charset="0"/>
                <a:cs typeface="Tahoma" panose="020B0604030504040204" pitchFamily="34" charset="0"/>
              </a:rPr>
              <a:t>onerous quality requirements, and </a:t>
            </a:r>
            <a:r>
              <a:rPr lang="en-GB" altLang="en-US" sz="2200" b="1" i="1" dirty="0">
                <a:solidFill>
                  <a:srgbClr val="A70532"/>
                </a:solidFill>
                <a:latin typeface="Tahoma" panose="020B0604030504040204" pitchFamily="34" charset="0"/>
                <a:ea typeface="Tahoma" panose="020B0604030504040204" pitchFamily="34" charset="0"/>
                <a:cs typeface="Tahoma" panose="020B0604030504040204" pitchFamily="34" charset="0"/>
              </a:rPr>
              <a:t>outdated concepts </a:t>
            </a:r>
            <a:r>
              <a:rPr lang="en-GB" altLang="en-US" sz="2200" b="1" dirty="0">
                <a:solidFill>
                  <a:srgbClr val="A70532"/>
                </a:solidFill>
                <a:latin typeface="Tahoma" panose="020B0604030504040204" pitchFamily="34" charset="0"/>
                <a:ea typeface="Tahoma" panose="020B0604030504040204" pitchFamily="34" charset="0"/>
                <a:cs typeface="Tahoma" panose="020B0604030504040204" pitchFamily="34" charset="0"/>
              </a:rPr>
              <a:t>of inspection and client control.</a:t>
            </a:r>
          </a:p>
        </p:txBody>
      </p:sp>
      <p:pic>
        <p:nvPicPr>
          <p:cNvPr id="4505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39063" t="27083" r="3906" b="18750"/>
          <a:stretch>
            <a:fillRect/>
          </a:stretch>
        </p:blipFill>
        <p:spPr bwMode="auto">
          <a:xfrm>
            <a:off x="3995936" y="2132856"/>
            <a:ext cx="4896544"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2035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500" fill="hold"/>
                                        <p:tgtEl>
                                          <p:spTgt spid="45059"/>
                                        </p:tgtEl>
                                        <p:attrNameLst>
                                          <p:attrName>ppt_w</p:attrName>
                                        </p:attrNameLst>
                                      </p:cBhvr>
                                      <p:tavLst>
                                        <p:tav tm="0">
                                          <p:val>
                                            <p:fltVal val="0"/>
                                          </p:val>
                                        </p:tav>
                                        <p:tav tm="100000">
                                          <p:val>
                                            <p:strVal val="#ppt_w"/>
                                          </p:val>
                                        </p:tav>
                                      </p:tavLst>
                                    </p:anim>
                                    <p:anim calcmode="lin" valueType="num">
                                      <p:cBhvr>
                                        <p:cTn id="8" dur="500" fill="hold"/>
                                        <p:tgtEl>
                                          <p:spTgt spid="450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28447" y="1916832"/>
            <a:ext cx="2399184" cy="3139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GB" altLang="en-US" sz="2200" b="1" dirty="0" smtClean="0">
                <a:solidFill>
                  <a:srgbClr val="A70532"/>
                </a:solidFill>
                <a:latin typeface="Tahoma" panose="020B0604030504040204" pitchFamily="34" charset="0"/>
                <a:ea typeface="Tahoma" panose="020B0604030504040204" pitchFamily="34" charset="0"/>
                <a:cs typeface="Tahoma" panose="020B0604030504040204" pitchFamily="34" charset="0"/>
              </a:rPr>
              <a:t>The </a:t>
            </a:r>
            <a:r>
              <a:rPr lang="en-GB" altLang="en-US" sz="2200" b="1" dirty="0">
                <a:solidFill>
                  <a:srgbClr val="A70532"/>
                </a:solidFill>
                <a:latin typeface="Tahoma" panose="020B0604030504040204" pitchFamily="34" charset="0"/>
                <a:ea typeface="Tahoma" panose="020B0604030504040204" pitchFamily="34" charset="0"/>
                <a:cs typeface="Tahoma" panose="020B0604030504040204" pitchFamily="34" charset="0"/>
              </a:rPr>
              <a:t>P36 platform shows the shape of things to come in the unregulated </a:t>
            </a:r>
            <a:r>
              <a:rPr lang="en-GB" altLang="en-US" sz="2200" b="1" i="1" dirty="0">
                <a:solidFill>
                  <a:srgbClr val="A70532"/>
                </a:solidFill>
                <a:latin typeface="Tahoma" panose="020B0604030504040204" pitchFamily="34" charset="0"/>
                <a:ea typeface="Tahoma" panose="020B0604030504040204" pitchFamily="34" charset="0"/>
                <a:cs typeface="Tahoma" panose="020B0604030504040204" pitchFamily="34" charset="0"/>
              </a:rPr>
              <a:t>Global market economy </a:t>
            </a:r>
            <a:r>
              <a:rPr lang="en-GB" altLang="en-US" sz="2200" b="1" dirty="0">
                <a:solidFill>
                  <a:srgbClr val="A70532"/>
                </a:solidFill>
                <a:latin typeface="Tahoma" panose="020B0604030504040204" pitchFamily="34" charset="0"/>
                <a:ea typeface="Tahoma" panose="020B0604030504040204" pitchFamily="34" charset="0"/>
                <a:cs typeface="Tahoma" panose="020B0604030504040204" pitchFamily="34" charset="0"/>
              </a:rPr>
              <a:t>of the 21st Century</a:t>
            </a:r>
            <a:r>
              <a:rPr lang="en-GB" altLang="en-US" sz="2200" b="1" dirty="0" smtClean="0">
                <a:solidFill>
                  <a:srgbClr val="A70532"/>
                </a:solidFill>
                <a:latin typeface="Tahoma" panose="020B0604030504040204" pitchFamily="34" charset="0"/>
                <a:ea typeface="Tahoma" panose="020B0604030504040204" pitchFamily="34" charset="0"/>
                <a:cs typeface="Tahoma" panose="020B0604030504040204" pitchFamily="34" charset="0"/>
              </a:rPr>
              <a:t>."</a:t>
            </a:r>
            <a:endParaRPr lang="en-GB" altLang="en-US" sz="2200" b="1" dirty="0">
              <a:solidFill>
                <a:srgbClr val="A70532"/>
              </a:solidFill>
              <a:latin typeface="Tahoma" panose="020B0604030504040204" pitchFamily="34" charset="0"/>
              <a:ea typeface="Tahoma" panose="020B0604030504040204" pitchFamily="34" charset="0"/>
              <a:cs typeface="Tahoma" panose="020B0604030504040204" pitchFamily="34" charset="0"/>
            </a:endParaRPr>
          </a:p>
        </p:txBody>
      </p:sp>
      <p:pic>
        <p:nvPicPr>
          <p:cNvPr id="4608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53125" t="14583" r="7813" b="11458"/>
          <a:stretch>
            <a:fillRect/>
          </a:stretch>
        </p:blipFill>
        <p:spPr bwMode="auto">
          <a:xfrm>
            <a:off x="2771800" y="1628800"/>
            <a:ext cx="3810000"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2505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ppt_w</p:attrName>
                                        </p:attrNameLst>
                                      </p:cBhvr>
                                      <p:tavLst>
                                        <p:tav tm="0">
                                          <p:val>
                                            <p:fltVal val="0"/>
                                          </p:val>
                                        </p:tav>
                                        <p:tav tm="100000">
                                          <p:val>
                                            <p:strVal val="#ppt_w"/>
                                          </p:val>
                                        </p:tav>
                                      </p:tavLst>
                                    </p:anim>
                                    <p:anim calcmode="lin" valueType="num">
                                      <p:cBhvr>
                                        <p:cTn id="8" dur="500" fill="hold"/>
                                        <p:tgtEl>
                                          <p:spTgt spid="460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for Industry</a:t>
            </a:r>
            <a:endParaRPr lang="en-GB" dirty="0"/>
          </a:p>
        </p:txBody>
      </p:sp>
      <p:sp>
        <p:nvSpPr>
          <p:cNvPr id="3" name="Content Placeholder 2"/>
          <p:cNvSpPr>
            <a:spLocks noGrp="1"/>
          </p:cNvSpPr>
          <p:nvPr>
            <p:ph idx="1"/>
          </p:nvPr>
        </p:nvSpPr>
        <p:spPr>
          <a:xfrm>
            <a:off x="919322" y="2708920"/>
            <a:ext cx="7397094" cy="4032448"/>
          </a:xfrm>
        </p:spPr>
        <p:txBody>
          <a:bodyPr/>
          <a:lstStyle/>
          <a:p>
            <a:pPr algn="just"/>
            <a:r>
              <a:rPr lang="en-GB" sz="4000" b="1" dirty="0" smtClean="0"/>
              <a:t>Luck is not a tool for managing a major hazard business!</a:t>
            </a:r>
            <a:endParaRPr lang="en-GB" sz="4000" b="1" dirty="0"/>
          </a:p>
        </p:txBody>
      </p:sp>
    </p:spTree>
    <p:extLst>
      <p:ext uri="{BB962C8B-B14F-4D97-AF65-F5344CB8AC3E}">
        <p14:creationId xmlns:p14="http://schemas.microsoft.com/office/powerpoint/2010/main" xmlns="" val="3890866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Maintaining Safe </a:t>
            </a:r>
            <a:r>
              <a:rPr lang="en-GB" dirty="0"/>
              <a:t>P</a:t>
            </a:r>
            <a:r>
              <a:rPr lang="en-GB" dirty="0" smtClean="0"/>
              <a:t>roduction</a:t>
            </a:r>
            <a:endParaRPr lang="en-GB" dirty="0"/>
          </a:p>
        </p:txBody>
      </p:sp>
      <p:sp>
        <p:nvSpPr>
          <p:cNvPr id="3" name="Content Placeholder 2"/>
          <p:cNvSpPr>
            <a:spLocks noGrp="1"/>
          </p:cNvSpPr>
          <p:nvPr>
            <p:ph idx="1"/>
          </p:nvPr>
        </p:nvSpPr>
        <p:spPr>
          <a:xfrm>
            <a:off x="827584" y="1988840"/>
            <a:ext cx="8208912" cy="4608512"/>
          </a:xfrm>
        </p:spPr>
        <p:txBody>
          <a:bodyPr/>
          <a:lstStyle/>
          <a:p>
            <a:pPr algn="just"/>
            <a:r>
              <a:rPr lang="en-GB" sz="4000" b="1" dirty="0" smtClean="0"/>
              <a:t>Cut exploration</a:t>
            </a:r>
          </a:p>
          <a:p>
            <a:pPr algn="just"/>
            <a:r>
              <a:rPr lang="en-GB" sz="4000" b="1" dirty="0" smtClean="0"/>
              <a:t>Reduce manning</a:t>
            </a:r>
          </a:p>
          <a:p>
            <a:pPr algn="just"/>
            <a:r>
              <a:rPr lang="en-GB" sz="4000" b="1" dirty="0" smtClean="0"/>
              <a:t>Reduce training</a:t>
            </a:r>
          </a:p>
          <a:p>
            <a:pPr algn="just"/>
            <a:r>
              <a:rPr lang="en-GB" sz="4000" b="1" dirty="0" smtClean="0"/>
              <a:t>Reduce maintenance</a:t>
            </a:r>
          </a:p>
          <a:p>
            <a:pPr algn="just"/>
            <a:r>
              <a:rPr lang="en-GB" sz="4000" b="1" dirty="0" smtClean="0"/>
              <a:t>Focus on today, not tomorrow?</a:t>
            </a:r>
          </a:p>
          <a:p>
            <a:pPr algn="just"/>
            <a:endParaRPr lang="en-GB" sz="4000" b="1" dirty="0" smtClean="0"/>
          </a:p>
          <a:p>
            <a:pPr marL="0" indent="0" algn="just">
              <a:buNone/>
            </a:pPr>
            <a:endParaRPr lang="en-GB" b="1" dirty="0"/>
          </a:p>
        </p:txBody>
      </p:sp>
    </p:spTree>
    <p:extLst>
      <p:ext uri="{BB962C8B-B14F-4D97-AF65-F5344CB8AC3E}">
        <p14:creationId xmlns:p14="http://schemas.microsoft.com/office/powerpoint/2010/main" xmlns="" val="2205718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for Industry</a:t>
            </a:r>
            <a:endParaRPr lang="en-GB" dirty="0"/>
          </a:p>
        </p:txBody>
      </p:sp>
      <p:sp>
        <p:nvSpPr>
          <p:cNvPr id="3" name="Content Placeholder 2"/>
          <p:cNvSpPr>
            <a:spLocks noGrp="1"/>
          </p:cNvSpPr>
          <p:nvPr>
            <p:ph idx="1"/>
          </p:nvPr>
        </p:nvSpPr>
        <p:spPr>
          <a:xfrm>
            <a:off x="2123728" y="2780928"/>
            <a:ext cx="6912768" cy="3816424"/>
          </a:xfrm>
        </p:spPr>
        <p:txBody>
          <a:bodyPr/>
          <a:lstStyle/>
          <a:p>
            <a:pPr algn="just"/>
            <a:r>
              <a:rPr lang="en-GB" sz="4800" b="1" dirty="0" smtClean="0"/>
              <a:t>Leadership</a:t>
            </a:r>
          </a:p>
          <a:p>
            <a:pPr marL="0" indent="0" algn="just">
              <a:buNone/>
            </a:pPr>
            <a:endParaRPr lang="en-GB" b="1" dirty="0"/>
          </a:p>
        </p:txBody>
      </p:sp>
    </p:spTree>
    <p:extLst>
      <p:ext uri="{BB962C8B-B14F-4D97-AF65-F5344CB8AC3E}">
        <p14:creationId xmlns:p14="http://schemas.microsoft.com/office/powerpoint/2010/main" xmlns="" val="576176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for Industry</a:t>
            </a:r>
            <a:endParaRPr lang="en-GB" dirty="0"/>
          </a:p>
        </p:txBody>
      </p:sp>
      <p:sp>
        <p:nvSpPr>
          <p:cNvPr id="3" name="Content Placeholder 2"/>
          <p:cNvSpPr>
            <a:spLocks noGrp="1"/>
          </p:cNvSpPr>
          <p:nvPr>
            <p:ph idx="1"/>
          </p:nvPr>
        </p:nvSpPr>
        <p:spPr>
          <a:xfrm>
            <a:off x="1187624" y="3284984"/>
            <a:ext cx="7704856" cy="3312368"/>
          </a:xfrm>
        </p:spPr>
        <p:txBody>
          <a:bodyPr/>
          <a:lstStyle/>
          <a:p>
            <a:pPr algn="just"/>
            <a:r>
              <a:rPr lang="en-GB" sz="4000" b="1" dirty="0" smtClean="0"/>
              <a:t>Are you feeling lucky?</a:t>
            </a:r>
            <a:endParaRPr lang="en-GB" sz="4000" b="1" dirty="0"/>
          </a:p>
        </p:txBody>
      </p:sp>
    </p:spTree>
    <p:extLst>
      <p:ext uri="{BB962C8B-B14F-4D97-AF65-F5344CB8AC3E}">
        <p14:creationId xmlns:p14="http://schemas.microsoft.com/office/powerpoint/2010/main" xmlns="" val="3890866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28600" y="990600"/>
            <a:ext cx="2399184"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endParaRPr lang="en-GB" altLang="en-US" b="0" dirty="0" smtClean="0"/>
          </a:p>
          <a:p>
            <a:pPr>
              <a:spcBef>
                <a:spcPct val="50000"/>
              </a:spcBef>
            </a:pPr>
            <a:endParaRPr lang="en-GB" altLang="en-US" dirty="0"/>
          </a:p>
          <a:p>
            <a:pPr>
              <a:spcBef>
                <a:spcPct val="50000"/>
              </a:spcBef>
            </a:pPr>
            <a:endParaRPr lang="en-GB" altLang="en-US" b="0" dirty="0"/>
          </a:p>
          <a:p>
            <a:pPr>
              <a:spcBef>
                <a:spcPct val="50000"/>
              </a:spcBef>
            </a:pPr>
            <a:endParaRPr lang="en-GB" altLang="en-US" b="0" dirty="0"/>
          </a:p>
        </p:txBody>
      </p:sp>
      <p:pic>
        <p:nvPicPr>
          <p:cNvPr id="4608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53125" t="14583" r="7813" b="11458"/>
          <a:stretch>
            <a:fillRect/>
          </a:stretch>
        </p:blipFill>
        <p:spPr bwMode="auto">
          <a:xfrm>
            <a:off x="2771800" y="1628800"/>
            <a:ext cx="3810000"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4892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ppt_w</p:attrName>
                                        </p:attrNameLst>
                                      </p:cBhvr>
                                      <p:tavLst>
                                        <p:tav tm="0">
                                          <p:val>
                                            <p:fltVal val="0"/>
                                          </p:val>
                                        </p:tav>
                                        <p:tav tm="100000">
                                          <p:val>
                                            <p:strVal val="#ppt_w"/>
                                          </p:val>
                                        </p:tav>
                                      </p:tavLst>
                                    </p:anim>
                                    <p:anim calcmode="lin" valueType="num">
                                      <p:cBhvr>
                                        <p:cTn id="8" dur="500" fill="hold"/>
                                        <p:tgtEl>
                                          <p:spTgt spid="460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MHARPER\AppData\Local\Microsoft\Windows\Temporary Internet Files\Content.Outlook\PPL0PW8N\Capture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773" y="1628800"/>
            <a:ext cx="8334697" cy="43924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dirty="0" smtClean="0"/>
              <a:t>Bow Tie Model</a:t>
            </a:r>
            <a:endParaRPr lang="en-GB" dirty="0"/>
          </a:p>
        </p:txBody>
      </p:sp>
    </p:spTree>
    <p:extLst>
      <p:ext uri="{BB962C8B-B14F-4D97-AF65-F5344CB8AC3E}">
        <p14:creationId xmlns:p14="http://schemas.microsoft.com/office/powerpoint/2010/main" xmlns="" val="3585903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image001"/>
          <p:cNvPicPr>
            <a:picLocks noChangeAspect="1" noChangeArrowheads="1"/>
          </p:cNvPicPr>
          <p:nvPr/>
        </p:nvPicPr>
        <p:blipFill>
          <a:blip r:embed="rId2" cstate="print"/>
          <a:srcRect/>
          <a:stretch>
            <a:fillRect/>
          </a:stretch>
        </p:blipFill>
        <p:spPr bwMode="auto">
          <a:xfrm>
            <a:off x="0" y="0"/>
            <a:ext cx="9180512"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MHARPER\AppData\Local\Microsoft\Windows\Temporary Internet Files\Content.Outlook\PPL0PW8N\P1000550 (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8453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600000">
            <a:off x="0" y="0"/>
            <a:ext cx="9144000" cy="6858000"/>
          </a:xfrm>
          <a:prstGeom prst="rect">
            <a:avLst/>
          </a:prstGeom>
          <a:noFill/>
          <a:extLst>
            <a:ext uri="{909E8E84-426E-40DD-AFC4-6F175D3DCCD1}">
              <a14:hiddenFill xmlns:a14="http://schemas.microsoft.com/office/drawing/2010/main" xmlns="">
                <a:solidFill>
                  <a:srgbClr val="00CC99"/>
                </a:solidFill>
              </a14:hiddenFill>
            </a:ext>
          </a:extLst>
        </p:spPr>
      </p:pic>
    </p:spTree>
    <p:extLst>
      <p:ext uri="{BB962C8B-B14F-4D97-AF65-F5344CB8AC3E}">
        <p14:creationId xmlns:p14="http://schemas.microsoft.com/office/powerpoint/2010/main" xmlns="" val="2692462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153649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6" descr="North Cormorant Photo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2179</TotalTime>
  <Words>1313</Words>
  <Application>Microsoft Office PowerPoint</Application>
  <PresentationFormat>On-screen Show (4:3)</PresentationFormat>
  <Paragraphs>161</Paragraphs>
  <Slides>32</Slides>
  <Notes>7</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36" baseType="lpstr">
      <vt:lpstr>Default Design</vt:lpstr>
      <vt:lpstr>Custom Design</vt:lpstr>
      <vt:lpstr>Photo Editor Photo</vt:lpstr>
      <vt:lpstr>Clip</vt:lpstr>
      <vt:lpstr>Maintaining Safe Production</vt:lpstr>
      <vt:lpstr>Maintaining Safe Production</vt:lpstr>
      <vt:lpstr>Maintaining Safe Production</vt:lpstr>
      <vt:lpstr>Bow Tie Model</vt:lpstr>
      <vt:lpstr>Slide 5</vt:lpstr>
      <vt:lpstr>Slide 6</vt:lpstr>
      <vt:lpstr>Slide 7</vt:lpstr>
      <vt:lpstr>Slide 8</vt:lpstr>
      <vt:lpstr>Slide 9</vt:lpstr>
      <vt:lpstr>UKCS Safety Critical Backlog</vt:lpstr>
      <vt:lpstr>Production Efficiency 2004-2013 UKCS</vt:lpstr>
      <vt:lpstr>Layers of Protection</vt:lpstr>
      <vt:lpstr>Slide 13</vt:lpstr>
      <vt:lpstr>Slide 14</vt:lpstr>
      <vt:lpstr>Maintaining Safe Production</vt:lpstr>
      <vt:lpstr>Asset Integrity Management</vt:lpstr>
      <vt:lpstr>Maintaining Safe Production</vt:lpstr>
      <vt:lpstr>Current challenges for the UKCS</vt:lpstr>
      <vt:lpstr>Our approach</vt:lpstr>
      <vt:lpstr>UK Offshore Strategy</vt:lpstr>
      <vt:lpstr>Approach to inspection</vt:lpstr>
      <vt:lpstr>Lessons for Industry</vt:lpstr>
      <vt:lpstr>Lessons for Industry</vt:lpstr>
      <vt:lpstr>Slide 24</vt:lpstr>
      <vt:lpstr>Slide 25</vt:lpstr>
      <vt:lpstr>Slide 26</vt:lpstr>
      <vt:lpstr>Slide 27</vt:lpstr>
      <vt:lpstr>Slide 28</vt:lpstr>
      <vt:lpstr>Lessons for Industry</vt:lpstr>
      <vt:lpstr>Lessons for Industry</vt:lpstr>
      <vt:lpstr>Lessons for Industry</vt:lpstr>
      <vt:lpstr>Slide 32</vt:lpstr>
    </vt:vector>
  </TitlesOfParts>
  <Company>Mando Group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gary.barnes</dc:creator>
  <cp:lastModifiedBy> </cp:lastModifiedBy>
  <cp:revision>78</cp:revision>
  <cp:lastPrinted>2015-02-20T17:42:10Z</cp:lastPrinted>
  <dcterms:created xsi:type="dcterms:W3CDTF">2005-01-26T16:59:27Z</dcterms:created>
  <dcterms:modified xsi:type="dcterms:W3CDTF">2015-09-18T12:59:06Z</dcterms:modified>
</cp:coreProperties>
</file>